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chart2.xml" ContentType="application/vnd.openxmlformats-officedocument.drawingml.char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1"/>
  </p:sldMasterIdLst>
  <p:notesMasterIdLst>
    <p:notesMasterId r:id="rId80"/>
  </p:notesMasterIdLst>
  <p:handoutMasterIdLst>
    <p:handoutMasterId r:id="rId81"/>
  </p:handoutMasterIdLst>
  <p:sldIdLst>
    <p:sldId id="256" r:id="rId2"/>
    <p:sldId id="257" r:id="rId3"/>
    <p:sldId id="258" r:id="rId4"/>
    <p:sldId id="259" r:id="rId5"/>
    <p:sldId id="260" r:id="rId6"/>
    <p:sldId id="268" r:id="rId7"/>
    <p:sldId id="269" r:id="rId8"/>
    <p:sldId id="270" r:id="rId9"/>
    <p:sldId id="278" r:id="rId10"/>
    <p:sldId id="273" r:id="rId11"/>
    <p:sldId id="265" r:id="rId12"/>
    <p:sldId id="274" r:id="rId13"/>
    <p:sldId id="275" r:id="rId14"/>
    <p:sldId id="276" r:id="rId15"/>
    <p:sldId id="355" r:id="rId16"/>
    <p:sldId id="356" r:id="rId17"/>
    <p:sldId id="357" r:id="rId18"/>
    <p:sldId id="379" r:id="rId19"/>
    <p:sldId id="305" r:id="rId20"/>
    <p:sldId id="306" r:id="rId21"/>
    <p:sldId id="307" r:id="rId22"/>
    <p:sldId id="308" r:id="rId23"/>
    <p:sldId id="309" r:id="rId24"/>
    <p:sldId id="310" r:id="rId25"/>
    <p:sldId id="311" r:id="rId26"/>
    <p:sldId id="313" r:id="rId27"/>
    <p:sldId id="277" r:id="rId28"/>
    <p:sldId id="292" r:id="rId29"/>
    <p:sldId id="289" r:id="rId30"/>
    <p:sldId id="380" r:id="rId31"/>
    <p:sldId id="290" r:id="rId32"/>
    <p:sldId id="298" r:id="rId33"/>
    <p:sldId id="295" r:id="rId34"/>
    <p:sldId id="297" r:id="rId35"/>
    <p:sldId id="302" r:id="rId36"/>
    <p:sldId id="303" r:id="rId37"/>
    <p:sldId id="304" r:id="rId38"/>
    <p:sldId id="299" r:id="rId39"/>
    <p:sldId id="314" r:id="rId40"/>
    <p:sldId id="315" r:id="rId41"/>
    <p:sldId id="341" r:id="rId42"/>
    <p:sldId id="349" r:id="rId43"/>
    <p:sldId id="342" r:id="rId44"/>
    <p:sldId id="343" r:id="rId45"/>
    <p:sldId id="344" r:id="rId46"/>
    <p:sldId id="345" r:id="rId47"/>
    <p:sldId id="346" r:id="rId48"/>
    <p:sldId id="347" r:id="rId49"/>
    <p:sldId id="348" r:id="rId50"/>
    <p:sldId id="319" r:id="rId51"/>
    <p:sldId id="331" r:id="rId52"/>
    <p:sldId id="320" r:id="rId53"/>
    <p:sldId id="350" r:id="rId54"/>
    <p:sldId id="332" r:id="rId55"/>
    <p:sldId id="321" r:id="rId56"/>
    <p:sldId id="351" r:id="rId57"/>
    <p:sldId id="359" r:id="rId58"/>
    <p:sldId id="360" r:id="rId59"/>
    <p:sldId id="361" r:id="rId60"/>
    <p:sldId id="362" r:id="rId61"/>
    <p:sldId id="365" r:id="rId62"/>
    <p:sldId id="333" r:id="rId63"/>
    <p:sldId id="323" r:id="rId64"/>
    <p:sldId id="324" r:id="rId65"/>
    <p:sldId id="335" r:id="rId66"/>
    <p:sldId id="326" r:id="rId67"/>
    <p:sldId id="366" r:id="rId68"/>
    <p:sldId id="371" r:id="rId69"/>
    <p:sldId id="372" r:id="rId70"/>
    <p:sldId id="373" r:id="rId71"/>
    <p:sldId id="374" r:id="rId72"/>
    <p:sldId id="375" r:id="rId73"/>
    <p:sldId id="377" r:id="rId74"/>
    <p:sldId id="376" r:id="rId75"/>
    <p:sldId id="336" r:id="rId76"/>
    <p:sldId id="329" r:id="rId77"/>
    <p:sldId id="354" r:id="rId78"/>
    <p:sldId id="378" r:id="rId7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G3QL5nLP+0u5/1+VrUyFHg==" hashData="3PUKugiD54K4iUDQwxy/VHXirjC4ePmYoc5SjXXX1myvCy31WBOebqVRJsDR+QS2kQwSB6wZ1Om7xbHVefgKtw=="/>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53" autoAdjust="0"/>
    <p:restoredTop sz="94660"/>
  </p:normalViewPr>
  <p:slideViewPr>
    <p:cSldViewPr snapToGrid="0">
      <p:cViewPr varScale="1">
        <p:scale>
          <a:sx n="72" d="100"/>
          <a:sy n="72" d="100"/>
        </p:scale>
        <p:origin x="666"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86" Type="http://schemas.microsoft.com/office/2015/10/relationships/revisionInfo" Target="revisionInfo.xml"/></Relationships>
</file>

<file path=ppt/charts/_rels/chart1.xml.rels><?xml version="1.0" encoding="UTF-8" standalone="yes"?>
<Relationships xmlns="http://schemas.openxmlformats.org/package/2006/relationships"><Relationship Id="rId1" Type="http://schemas.openxmlformats.org/officeDocument/2006/relationships/oleObject" Target="file:///C:\Users\Public\Documents\ml-class\lectures-slides\assets\portland.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Public\Documents\ml-class\lectures-slides\assets\portland.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ymbol val="none"/>
          </c:marker>
          <c:xVal>
            <c:numRef>
              <c:f>portland!$A$1:$A$48</c:f>
              <c:numCache>
                <c:formatCode>General</c:formatCode>
                <c:ptCount val="48"/>
                <c:pt idx="0">
                  <c:v>2104</c:v>
                </c:pt>
                <c:pt idx="1">
                  <c:v>1600</c:v>
                </c:pt>
                <c:pt idx="2">
                  <c:v>2400</c:v>
                </c:pt>
                <c:pt idx="3">
                  <c:v>1416</c:v>
                </c:pt>
                <c:pt idx="4">
                  <c:v>3000</c:v>
                </c:pt>
                <c:pt idx="5">
                  <c:v>1985</c:v>
                </c:pt>
                <c:pt idx="6">
                  <c:v>1534</c:v>
                </c:pt>
                <c:pt idx="7">
                  <c:v>1427</c:v>
                </c:pt>
                <c:pt idx="8">
                  <c:v>1380</c:v>
                </c:pt>
                <c:pt idx="9">
                  <c:v>1494</c:v>
                </c:pt>
                <c:pt idx="10">
                  <c:v>1940</c:v>
                </c:pt>
                <c:pt idx="11">
                  <c:v>2000</c:v>
                </c:pt>
                <c:pt idx="12">
                  <c:v>1890</c:v>
                </c:pt>
                <c:pt idx="13">
                  <c:v>4478</c:v>
                </c:pt>
                <c:pt idx="14">
                  <c:v>1268</c:v>
                </c:pt>
                <c:pt idx="15">
                  <c:v>2300</c:v>
                </c:pt>
                <c:pt idx="16">
                  <c:v>1320</c:v>
                </c:pt>
                <c:pt idx="17">
                  <c:v>1236</c:v>
                </c:pt>
                <c:pt idx="18">
                  <c:v>2609</c:v>
                </c:pt>
                <c:pt idx="19">
                  <c:v>3031</c:v>
                </c:pt>
                <c:pt idx="20">
                  <c:v>1767</c:v>
                </c:pt>
                <c:pt idx="21">
                  <c:v>1888</c:v>
                </c:pt>
                <c:pt idx="22">
                  <c:v>1604</c:v>
                </c:pt>
                <c:pt idx="23">
                  <c:v>1962</c:v>
                </c:pt>
                <c:pt idx="24">
                  <c:v>3890</c:v>
                </c:pt>
                <c:pt idx="25">
                  <c:v>1100</c:v>
                </c:pt>
                <c:pt idx="26">
                  <c:v>1458</c:v>
                </c:pt>
                <c:pt idx="27">
                  <c:v>2526</c:v>
                </c:pt>
                <c:pt idx="28">
                  <c:v>2200</c:v>
                </c:pt>
                <c:pt idx="29">
                  <c:v>2637</c:v>
                </c:pt>
                <c:pt idx="30">
                  <c:v>1839</c:v>
                </c:pt>
                <c:pt idx="31">
                  <c:v>1000</c:v>
                </c:pt>
                <c:pt idx="32">
                  <c:v>2040</c:v>
                </c:pt>
                <c:pt idx="33">
                  <c:v>3137</c:v>
                </c:pt>
                <c:pt idx="34">
                  <c:v>1811</c:v>
                </c:pt>
                <c:pt idx="35">
                  <c:v>1437</c:v>
                </c:pt>
                <c:pt idx="36">
                  <c:v>1239</c:v>
                </c:pt>
                <c:pt idx="37">
                  <c:v>2132</c:v>
                </c:pt>
                <c:pt idx="38">
                  <c:v>4215</c:v>
                </c:pt>
                <c:pt idx="39">
                  <c:v>2162</c:v>
                </c:pt>
                <c:pt idx="40">
                  <c:v>1664</c:v>
                </c:pt>
                <c:pt idx="41">
                  <c:v>2238</c:v>
                </c:pt>
                <c:pt idx="42">
                  <c:v>2567</c:v>
                </c:pt>
                <c:pt idx="43">
                  <c:v>1200</c:v>
                </c:pt>
                <c:pt idx="44">
                  <c:v>852</c:v>
                </c:pt>
                <c:pt idx="45">
                  <c:v>1852</c:v>
                </c:pt>
                <c:pt idx="46">
                  <c:v>1203</c:v>
                </c:pt>
              </c:numCache>
            </c:numRef>
          </c:xVal>
          <c:yVal>
            <c:numRef>
              <c:f>portland!$B$1:$B$48</c:f>
              <c:numCache>
                <c:formatCode>General</c:formatCode>
                <c:ptCount val="48"/>
                <c:pt idx="0">
                  <c:v>399900</c:v>
                </c:pt>
                <c:pt idx="1">
                  <c:v>329900</c:v>
                </c:pt>
                <c:pt idx="2">
                  <c:v>369000</c:v>
                </c:pt>
                <c:pt idx="3">
                  <c:v>232000</c:v>
                </c:pt>
                <c:pt idx="4">
                  <c:v>539900</c:v>
                </c:pt>
                <c:pt idx="5">
                  <c:v>299900</c:v>
                </c:pt>
                <c:pt idx="6">
                  <c:v>314900</c:v>
                </c:pt>
                <c:pt idx="7">
                  <c:v>198999</c:v>
                </c:pt>
                <c:pt idx="8">
                  <c:v>212000</c:v>
                </c:pt>
                <c:pt idx="9">
                  <c:v>242500</c:v>
                </c:pt>
                <c:pt idx="10">
                  <c:v>239999</c:v>
                </c:pt>
                <c:pt idx="11">
                  <c:v>347000</c:v>
                </c:pt>
                <c:pt idx="12">
                  <c:v>329999</c:v>
                </c:pt>
                <c:pt idx="13">
                  <c:v>699900</c:v>
                </c:pt>
                <c:pt idx="14">
                  <c:v>259900</c:v>
                </c:pt>
                <c:pt idx="15">
                  <c:v>449900</c:v>
                </c:pt>
                <c:pt idx="16">
                  <c:v>299900</c:v>
                </c:pt>
                <c:pt idx="17">
                  <c:v>199900</c:v>
                </c:pt>
                <c:pt idx="18">
                  <c:v>499998</c:v>
                </c:pt>
                <c:pt idx="19">
                  <c:v>599000</c:v>
                </c:pt>
                <c:pt idx="20">
                  <c:v>252900</c:v>
                </c:pt>
                <c:pt idx="21">
                  <c:v>255000</c:v>
                </c:pt>
                <c:pt idx="22">
                  <c:v>242900</c:v>
                </c:pt>
                <c:pt idx="23">
                  <c:v>259900</c:v>
                </c:pt>
                <c:pt idx="24">
                  <c:v>573900</c:v>
                </c:pt>
                <c:pt idx="25">
                  <c:v>249900</c:v>
                </c:pt>
                <c:pt idx="26">
                  <c:v>464500</c:v>
                </c:pt>
                <c:pt idx="27">
                  <c:v>469000</c:v>
                </c:pt>
                <c:pt idx="28">
                  <c:v>475000</c:v>
                </c:pt>
                <c:pt idx="29">
                  <c:v>299900</c:v>
                </c:pt>
                <c:pt idx="30">
                  <c:v>349900</c:v>
                </c:pt>
                <c:pt idx="31">
                  <c:v>169900</c:v>
                </c:pt>
                <c:pt idx="32">
                  <c:v>314900</c:v>
                </c:pt>
                <c:pt idx="33">
                  <c:v>579900</c:v>
                </c:pt>
                <c:pt idx="34">
                  <c:v>285900</c:v>
                </c:pt>
                <c:pt idx="35">
                  <c:v>249900</c:v>
                </c:pt>
                <c:pt idx="36">
                  <c:v>229900</c:v>
                </c:pt>
                <c:pt idx="37">
                  <c:v>345000</c:v>
                </c:pt>
                <c:pt idx="38">
                  <c:v>549000</c:v>
                </c:pt>
                <c:pt idx="39">
                  <c:v>287000</c:v>
                </c:pt>
                <c:pt idx="40">
                  <c:v>368500</c:v>
                </c:pt>
                <c:pt idx="41">
                  <c:v>329900</c:v>
                </c:pt>
                <c:pt idx="42">
                  <c:v>314000</c:v>
                </c:pt>
                <c:pt idx="43">
                  <c:v>299000</c:v>
                </c:pt>
                <c:pt idx="44">
                  <c:v>179900</c:v>
                </c:pt>
                <c:pt idx="45">
                  <c:v>299900</c:v>
                </c:pt>
                <c:pt idx="46">
                  <c:v>239500</c:v>
                </c:pt>
              </c:numCache>
            </c:numRef>
          </c:yVal>
          <c:smooth val="0"/>
          <c:extLst>
            <c:ext xmlns:c16="http://schemas.microsoft.com/office/drawing/2014/chart" uri="{C3380CC4-5D6E-409C-BE32-E72D297353CC}">
              <c16:uniqueId val="{00000000-5396-4EAA-9C42-E674D272C144}"/>
            </c:ext>
          </c:extLst>
        </c:ser>
        <c:dLbls>
          <c:showLegendKey val="0"/>
          <c:showVal val="0"/>
          <c:showCatName val="0"/>
          <c:showSerName val="0"/>
          <c:showPercent val="0"/>
          <c:showBubbleSize val="0"/>
        </c:dLbls>
        <c:axId val="94050560"/>
        <c:axId val="93737344"/>
      </c:scatterChart>
      <c:valAx>
        <c:axId val="94050560"/>
        <c:scaling>
          <c:orientation val="minMax"/>
          <c:max val="3000"/>
        </c:scaling>
        <c:delete val="0"/>
        <c:axPos val="b"/>
        <c:numFmt formatCode="General" sourceLinked="1"/>
        <c:majorTickMark val="out"/>
        <c:minorTickMark val="none"/>
        <c:tickLblPos val="nextTo"/>
        <c:txPr>
          <a:bodyPr/>
          <a:lstStyle/>
          <a:p>
            <a:pPr>
              <a:defRPr lang="ko-KR"/>
            </a:pPr>
            <a:endParaRPr lang="en-US"/>
          </a:p>
        </c:txPr>
        <c:crossAx val="93737344"/>
        <c:crosses val="autoZero"/>
        <c:crossBetween val="midCat"/>
      </c:valAx>
      <c:valAx>
        <c:axId val="93737344"/>
        <c:scaling>
          <c:orientation val="minMax"/>
          <c:max val="500000"/>
        </c:scaling>
        <c:delete val="0"/>
        <c:axPos val="l"/>
        <c:majorGridlines/>
        <c:numFmt formatCode="General" sourceLinked="0"/>
        <c:majorTickMark val="out"/>
        <c:minorTickMark val="none"/>
        <c:tickLblPos val="nextTo"/>
        <c:txPr>
          <a:bodyPr/>
          <a:lstStyle/>
          <a:p>
            <a:pPr>
              <a:defRPr lang="ko-KR"/>
            </a:pPr>
            <a:endParaRPr lang="en-US"/>
          </a:p>
        </c:txPr>
        <c:crossAx val="94050560"/>
        <c:crosses val="autoZero"/>
        <c:crossBetween val="midCat"/>
        <c:majorUnit val="100000"/>
        <c:dispUnits>
          <c:builtInUnit val="thousands"/>
        </c:dispUnits>
      </c:valAx>
    </c:plotArea>
    <c:plotVisOnly val="1"/>
    <c:dispBlanksAs val="gap"/>
    <c:showDLblsOverMax val="0"/>
  </c:chart>
  <c:txPr>
    <a:bodyPr/>
    <a:lstStyle/>
    <a:p>
      <a:pPr>
        <a:defRPr sz="16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ymbol val="x"/>
            <c:size val="8"/>
            <c:spPr>
              <a:noFill/>
              <a:ln w="12700">
                <a:solidFill>
                  <a:srgbClr val="C00000"/>
                </a:solidFill>
              </a:ln>
            </c:spPr>
          </c:marker>
          <c:xVal>
            <c:numRef>
              <c:f>portland!$A$1:$A$48</c:f>
              <c:numCache>
                <c:formatCode>General</c:formatCode>
                <c:ptCount val="48"/>
                <c:pt idx="0">
                  <c:v>2104</c:v>
                </c:pt>
                <c:pt idx="1">
                  <c:v>1600</c:v>
                </c:pt>
                <c:pt idx="2">
                  <c:v>2400</c:v>
                </c:pt>
                <c:pt idx="3">
                  <c:v>1416</c:v>
                </c:pt>
                <c:pt idx="4">
                  <c:v>3000</c:v>
                </c:pt>
                <c:pt idx="5">
                  <c:v>1985</c:v>
                </c:pt>
                <c:pt idx="6">
                  <c:v>1534</c:v>
                </c:pt>
                <c:pt idx="7">
                  <c:v>1427</c:v>
                </c:pt>
                <c:pt idx="8">
                  <c:v>1380</c:v>
                </c:pt>
                <c:pt idx="9">
                  <c:v>1494</c:v>
                </c:pt>
                <c:pt idx="10">
                  <c:v>1940</c:v>
                </c:pt>
                <c:pt idx="11">
                  <c:v>2000</c:v>
                </c:pt>
                <c:pt idx="12">
                  <c:v>1890</c:v>
                </c:pt>
                <c:pt idx="13">
                  <c:v>4478</c:v>
                </c:pt>
                <c:pt idx="14">
                  <c:v>1268</c:v>
                </c:pt>
                <c:pt idx="15">
                  <c:v>2300</c:v>
                </c:pt>
                <c:pt idx="16">
                  <c:v>1320</c:v>
                </c:pt>
                <c:pt idx="17">
                  <c:v>1236</c:v>
                </c:pt>
                <c:pt idx="18">
                  <c:v>2609</c:v>
                </c:pt>
                <c:pt idx="19">
                  <c:v>3031</c:v>
                </c:pt>
                <c:pt idx="20">
                  <c:v>1767</c:v>
                </c:pt>
                <c:pt idx="21">
                  <c:v>1888</c:v>
                </c:pt>
                <c:pt idx="22">
                  <c:v>1604</c:v>
                </c:pt>
                <c:pt idx="23">
                  <c:v>1962</c:v>
                </c:pt>
                <c:pt idx="24">
                  <c:v>3890</c:v>
                </c:pt>
                <c:pt idx="25">
                  <c:v>1100</c:v>
                </c:pt>
                <c:pt idx="26">
                  <c:v>1458</c:v>
                </c:pt>
                <c:pt idx="27">
                  <c:v>2526</c:v>
                </c:pt>
                <c:pt idx="28">
                  <c:v>2200</c:v>
                </c:pt>
                <c:pt idx="29">
                  <c:v>2637</c:v>
                </c:pt>
                <c:pt idx="30">
                  <c:v>1839</c:v>
                </c:pt>
                <c:pt idx="31">
                  <c:v>1000</c:v>
                </c:pt>
                <c:pt idx="32">
                  <c:v>2040</c:v>
                </c:pt>
                <c:pt idx="33">
                  <c:v>3137</c:v>
                </c:pt>
                <c:pt idx="34">
                  <c:v>1811</c:v>
                </c:pt>
                <c:pt idx="35">
                  <c:v>1437</c:v>
                </c:pt>
                <c:pt idx="36">
                  <c:v>1239</c:v>
                </c:pt>
                <c:pt idx="37">
                  <c:v>2132</c:v>
                </c:pt>
                <c:pt idx="38">
                  <c:v>4215</c:v>
                </c:pt>
                <c:pt idx="39">
                  <c:v>2162</c:v>
                </c:pt>
                <c:pt idx="40">
                  <c:v>1664</c:v>
                </c:pt>
                <c:pt idx="41">
                  <c:v>2238</c:v>
                </c:pt>
                <c:pt idx="42">
                  <c:v>2567</c:v>
                </c:pt>
                <c:pt idx="43">
                  <c:v>1200</c:v>
                </c:pt>
                <c:pt idx="44">
                  <c:v>852</c:v>
                </c:pt>
                <c:pt idx="45">
                  <c:v>1852</c:v>
                </c:pt>
                <c:pt idx="46">
                  <c:v>1203</c:v>
                </c:pt>
              </c:numCache>
            </c:numRef>
          </c:xVal>
          <c:yVal>
            <c:numRef>
              <c:f>portland!$B$1:$B$48</c:f>
              <c:numCache>
                <c:formatCode>General</c:formatCode>
                <c:ptCount val="48"/>
                <c:pt idx="0">
                  <c:v>399900</c:v>
                </c:pt>
                <c:pt idx="1">
                  <c:v>329900</c:v>
                </c:pt>
                <c:pt idx="2">
                  <c:v>369000</c:v>
                </c:pt>
                <c:pt idx="3">
                  <c:v>232000</c:v>
                </c:pt>
                <c:pt idx="4">
                  <c:v>539900</c:v>
                </c:pt>
                <c:pt idx="5">
                  <c:v>299900</c:v>
                </c:pt>
                <c:pt idx="6">
                  <c:v>314900</c:v>
                </c:pt>
                <c:pt idx="7">
                  <c:v>198999</c:v>
                </c:pt>
                <c:pt idx="8">
                  <c:v>212000</c:v>
                </c:pt>
                <c:pt idx="9">
                  <c:v>242500</c:v>
                </c:pt>
                <c:pt idx="10">
                  <c:v>239999</c:v>
                </c:pt>
                <c:pt idx="11">
                  <c:v>347000</c:v>
                </c:pt>
                <c:pt idx="12">
                  <c:v>329999</c:v>
                </c:pt>
                <c:pt idx="13">
                  <c:v>699900</c:v>
                </c:pt>
                <c:pt idx="14">
                  <c:v>259900</c:v>
                </c:pt>
                <c:pt idx="15">
                  <c:v>449900</c:v>
                </c:pt>
                <c:pt idx="16">
                  <c:v>299900</c:v>
                </c:pt>
                <c:pt idx="17">
                  <c:v>199900</c:v>
                </c:pt>
                <c:pt idx="18">
                  <c:v>499998</c:v>
                </c:pt>
                <c:pt idx="19">
                  <c:v>599000</c:v>
                </c:pt>
                <c:pt idx="20">
                  <c:v>252900</c:v>
                </c:pt>
                <c:pt idx="21">
                  <c:v>255000</c:v>
                </c:pt>
                <c:pt idx="22">
                  <c:v>242900</c:v>
                </c:pt>
                <c:pt idx="23">
                  <c:v>259900</c:v>
                </c:pt>
                <c:pt idx="24">
                  <c:v>573900</c:v>
                </c:pt>
                <c:pt idx="25">
                  <c:v>249900</c:v>
                </c:pt>
                <c:pt idx="26">
                  <c:v>464500</c:v>
                </c:pt>
                <c:pt idx="27">
                  <c:v>469000</c:v>
                </c:pt>
                <c:pt idx="28">
                  <c:v>475000</c:v>
                </c:pt>
                <c:pt idx="29">
                  <c:v>299900</c:v>
                </c:pt>
                <c:pt idx="30">
                  <c:v>349900</c:v>
                </c:pt>
                <c:pt idx="31">
                  <c:v>169900</c:v>
                </c:pt>
                <c:pt idx="32">
                  <c:v>314900</c:v>
                </c:pt>
                <c:pt idx="33">
                  <c:v>579900</c:v>
                </c:pt>
                <c:pt idx="34">
                  <c:v>285900</c:v>
                </c:pt>
                <c:pt idx="35">
                  <c:v>249900</c:v>
                </c:pt>
                <c:pt idx="36">
                  <c:v>229900</c:v>
                </c:pt>
                <c:pt idx="37">
                  <c:v>345000</c:v>
                </c:pt>
                <c:pt idx="38">
                  <c:v>549000</c:v>
                </c:pt>
                <c:pt idx="39">
                  <c:v>287000</c:v>
                </c:pt>
                <c:pt idx="40">
                  <c:v>368500</c:v>
                </c:pt>
                <c:pt idx="41">
                  <c:v>329900</c:v>
                </c:pt>
                <c:pt idx="42">
                  <c:v>314000</c:v>
                </c:pt>
                <c:pt idx="43">
                  <c:v>299000</c:v>
                </c:pt>
                <c:pt idx="44">
                  <c:v>179900</c:v>
                </c:pt>
                <c:pt idx="45">
                  <c:v>299900</c:v>
                </c:pt>
                <c:pt idx="46">
                  <c:v>239500</c:v>
                </c:pt>
              </c:numCache>
            </c:numRef>
          </c:yVal>
          <c:smooth val="0"/>
          <c:extLst>
            <c:ext xmlns:c16="http://schemas.microsoft.com/office/drawing/2014/chart" uri="{C3380CC4-5D6E-409C-BE32-E72D297353CC}">
              <c16:uniqueId val="{00000000-C302-4AAF-9094-FA330408737E}"/>
            </c:ext>
          </c:extLst>
        </c:ser>
        <c:dLbls>
          <c:showLegendKey val="0"/>
          <c:showVal val="0"/>
          <c:showCatName val="0"/>
          <c:showSerName val="0"/>
          <c:showPercent val="0"/>
          <c:showBubbleSize val="0"/>
        </c:dLbls>
        <c:axId val="93756416"/>
        <c:axId val="93759360"/>
      </c:scatterChart>
      <c:valAx>
        <c:axId val="93756416"/>
        <c:scaling>
          <c:orientation val="minMax"/>
          <c:max val="3000"/>
        </c:scaling>
        <c:delete val="0"/>
        <c:axPos val="b"/>
        <c:numFmt formatCode="General" sourceLinked="1"/>
        <c:majorTickMark val="out"/>
        <c:minorTickMark val="none"/>
        <c:tickLblPos val="nextTo"/>
        <c:txPr>
          <a:bodyPr/>
          <a:lstStyle/>
          <a:p>
            <a:pPr>
              <a:defRPr lang="ko-KR"/>
            </a:pPr>
            <a:endParaRPr lang="en-US"/>
          </a:p>
        </c:txPr>
        <c:crossAx val="93759360"/>
        <c:crosses val="autoZero"/>
        <c:crossBetween val="midCat"/>
      </c:valAx>
      <c:valAx>
        <c:axId val="93759360"/>
        <c:scaling>
          <c:orientation val="minMax"/>
          <c:max val="500000"/>
        </c:scaling>
        <c:delete val="0"/>
        <c:axPos val="l"/>
        <c:majorGridlines/>
        <c:numFmt formatCode="General" sourceLinked="0"/>
        <c:majorTickMark val="out"/>
        <c:minorTickMark val="none"/>
        <c:tickLblPos val="nextTo"/>
        <c:txPr>
          <a:bodyPr/>
          <a:lstStyle/>
          <a:p>
            <a:pPr>
              <a:defRPr lang="ko-KR"/>
            </a:pPr>
            <a:endParaRPr lang="en-US"/>
          </a:p>
        </c:txPr>
        <c:crossAx val="93756416"/>
        <c:crosses val="autoZero"/>
        <c:crossBetween val="midCat"/>
        <c:majorUnit val="100000"/>
        <c:dispUnits>
          <c:builtInUnit val="thousands"/>
        </c:dispUnits>
      </c:valAx>
    </c:plotArea>
    <c:plotVisOnly val="1"/>
    <c:dispBlanksAs val="gap"/>
    <c:showDLblsOverMax val="0"/>
  </c:chart>
  <c:txPr>
    <a:bodyPr/>
    <a:lstStyle/>
    <a:p>
      <a:pPr>
        <a:defRPr sz="1600"/>
      </a:pPr>
      <a:endParaRPr lang="en-US"/>
    </a:p>
  </c:txPr>
  <c:externalData r:id="rId1">
    <c:autoUpdate val="0"/>
  </c:externalData>
</c:chartSpace>
</file>

<file path=ppt/diagrams/_rels/data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image" Target="../media/image31.jpeg"/></Relationships>
</file>

<file path=ppt/diagrams/_rels/drawing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image" Target="../media/image31.jpe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192388-3A07-490B-BB8C-5C01711C5D4E}" type="doc">
      <dgm:prSet loTypeId="urn:microsoft.com/office/officeart/2005/8/layout/vList4" loCatId="list" qsTypeId="urn:microsoft.com/office/officeart/2005/8/quickstyle/simple1" qsCatId="simple" csTypeId="urn:microsoft.com/office/officeart/2005/8/colors/accent2_2" csCatId="accent2" phldr="1"/>
      <dgm:spPr/>
      <dgm:t>
        <a:bodyPr/>
        <a:lstStyle/>
        <a:p>
          <a:endParaRPr lang="en-US"/>
        </a:p>
      </dgm:t>
    </dgm:pt>
    <dgm:pt modelId="{29CDC421-74C2-4E21-8E5A-D8417A8FDC22}">
      <dgm:prSet phldrT="[Text]"/>
      <dgm:spPr/>
      <dgm:t>
        <a:bodyPr/>
        <a:lstStyle/>
        <a:p>
          <a:r>
            <a:rPr lang="en-US" b="0" i="0" dirty="0"/>
            <a:t>Arthur Samuel(1959)</a:t>
          </a:r>
          <a:endParaRPr lang="en-US" dirty="0"/>
        </a:p>
      </dgm:t>
    </dgm:pt>
    <dgm:pt modelId="{C776D00F-670B-4845-B370-E8E40BB4A64B}" type="parTrans" cxnId="{C711E8F4-E983-4159-8C21-7FB03B8B452A}">
      <dgm:prSet/>
      <dgm:spPr/>
      <dgm:t>
        <a:bodyPr/>
        <a:lstStyle/>
        <a:p>
          <a:endParaRPr lang="en-US"/>
        </a:p>
      </dgm:t>
    </dgm:pt>
    <dgm:pt modelId="{5AD6DF62-F54B-40BA-98F5-04A32CCD080B}" type="sibTrans" cxnId="{C711E8F4-E983-4159-8C21-7FB03B8B452A}">
      <dgm:prSet/>
      <dgm:spPr/>
      <dgm:t>
        <a:bodyPr/>
        <a:lstStyle/>
        <a:p>
          <a:endParaRPr lang="en-US"/>
        </a:p>
      </dgm:t>
    </dgm:pt>
    <dgm:pt modelId="{74C26749-B9E8-413A-8D14-8620159DC575}">
      <dgm:prSet phldrT="[Text]"/>
      <dgm:spPr/>
      <dgm:t>
        <a:bodyPr/>
        <a:lstStyle/>
        <a:p>
          <a:r>
            <a:rPr lang="en-US" b="0" i="0" dirty="0"/>
            <a:t>Field of study that gives computers the ability to learn without being explicitly programmed.</a:t>
          </a:r>
          <a:endParaRPr lang="en-US" dirty="0"/>
        </a:p>
      </dgm:t>
    </dgm:pt>
    <dgm:pt modelId="{7B40DF6A-C246-4854-AC1C-C1D0A2BA8E77}" type="parTrans" cxnId="{260A185B-1E51-454A-B9DE-B6D65BBB06D3}">
      <dgm:prSet/>
      <dgm:spPr/>
      <dgm:t>
        <a:bodyPr/>
        <a:lstStyle/>
        <a:p>
          <a:endParaRPr lang="en-US"/>
        </a:p>
      </dgm:t>
    </dgm:pt>
    <dgm:pt modelId="{00C6E1DF-1CE0-4DC8-95BE-B37C88EA07B3}" type="sibTrans" cxnId="{260A185B-1E51-454A-B9DE-B6D65BBB06D3}">
      <dgm:prSet/>
      <dgm:spPr/>
      <dgm:t>
        <a:bodyPr/>
        <a:lstStyle/>
        <a:p>
          <a:endParaRPr lang="en-US"/>
        </a:p>
      </dgm:t>
    </dgm:pt>
    <dgm:pt modelId="{0DCF6178-A663-4034-9FBC-29AAD3EE2CFA}">
      <dgm:prSet phldrT="[Text]"/>
      <dgm:spPr/>
      <dgm:t>
        <a:bodyPr/>
        <a:lstStyle/>
        <a:p>
          <a:pPr algn="just"/>
          <a:r>
            <a:rPr lang="en-US" dirty="0"/>
            <a:t>Tom Mitchell(1998)</a:t>
          </a:r>
        </a:p>
      </dgm:t>
    </dgm:pt>
    <dgm:pt modelId="{13756209-4A67-44D8-A4A4-159DE2414513}" type="parTrans" cxnId="{40FDC853-D524-4578-8533-8399872C5F47}">
      <dgm:prSet/>
      <dgm:spPr/>
      <dgm:t>
        <a:bodyPr/>
        <a:lstStyle/>
        <a:p>
          <a:endParaRPr lang="en-US"/>
        </a:p>
      </dgm:t>
    </dgm:pt>
    <dgm:pt modelId="{2947C013-342B-4A5A-8DD2-28DA486E1EDA}" type="sibTrans" cxnId="{40FDC853-D524-4578-8533-8399872C5F47}">
      <dgm:prSet/>
      <dgm:spPr/>
      <dgm:t>
        <a:bodyPr/>
        <a:lstStyle/>
        <a:p>
          <a:endParaRPr lang="en-US"/>
        </a:p>
      </dgm:t>
    </dgm:pt>
    <dgm:pt modelId="{7E4A43E6-6CEA-4B89-9A71-14F1A9292FCD}">
      <dgm:prSet phldrT="[Text]"/>
      <dgm:spPr/>
      <dgm:t>
        <a:bodyPr/>
        <a:lstStyle/>
        <a:p>
          <a:pPr algn="just"/>
          <a:r>
            <a:rPr lang="en-US" b="0" i="0" dirty="0"/>
            <a:t>A computer program is said to </a:t>
          </a:r>
          <a:r>
            <a:rPr lang="en-US" b="1" i="0" dirty="0"/>
            <a:t>learn</a:t>
          </a:r>
          <a:r>
            <a:rPr lang="en-US" b="0" i="0" dirty="0"/>
            <a:t> from experience </a:t>
          </a:r>
          <a:r>
            <a:rPr lang="en-US" b="0" i="1" dirty="0"/>
            <a:t>E</a:t>
          </a:r>
          <a:r>
            <a:rPr lang="en-US" b="0" i="0" dirty="0"/>
            <a:t> with respect to some class of tasks </a:t>
          </a:r>
          <a:r>
            <a:rPr lang="en-US" b="0" i="1" dirty="0"/>
            <a:t>T</a:t>
          </a:r>
          <a:r>
            <a:rPr lang="en-US" b="0" i="0" dirty="0"/>
            <a:t> and performance measure </a:t>
          </a:r>
          <a:r>
            <a:rPr lang="en-US" b="0" i="1" dirty="0"/>
            <a:t>P</a:t>
          </a:r>
          <a:r>
            <a:rPr lang="en-US" b="0" i="0" dirty="0"/>
            <a:t>, if its performance at tasks in </a:t>
          </a:r>
          <a:r>
            <a:rPr lang="en-US" b="0" i="1" dirty="0"/>
            <a:t>T</a:t>
          </a:r>
          <a:r>
            <a:rPr lang="en-US" b="0" i="0" dirty="0"/>
            <a:t>, as measured by </a:t>
          </a:r>
          <a:r>
            <a:rPr lang="en-US" b="0" i="1" dirty="0"/>
            <a:t>P</a:t>
          </a:r>
          <a:r>
            <a:rPr lang="en-US" b="0" i="0" dirty="0"/>
            <a:t>, improves with experience </a:t>
          </a:r>
          <a:r>
            <a:rPr lang="en-US" b="0" i="1" dirty="0"/>
            <a:t>E</a:t>
          </a:r>
          <a:r>
            <a:rPr lang="en-US" b="0" i="0" dirty="0"/>
            <a:t>.</a:t>
          </a:r>
          <a:endParaRPr lang="en-US" dirty="0"/>
        </a:p>
      </dgm:t>
    </dgm:pt>
    <dgm:pt modelId="{CB3321FC-52E0-48FF-B953-708A15C620B6}" type="parTrans" cxnId="{DB5B4508-4ED1-4589-B6C5-5518A05F5DF5}">
      <dgm:prSet/>
      <dgm:spPr/>
      <dgm:t>
        <a:bodyPr/>
        <a:lstStyle/>
        <a:p>
          <a:endParaRPr lang="en-US"/>
        </a:p>
      </dgm:t>
    </dgm:pt>
    <dgm:pt modelId="{007DE3E7-A0EF-447E-80A7-B6DF0FBA6DF4}" type="sibTrans" cxnId="{DB5B4508-4ED1-4589-B6C5-5518A05F5DF5}">
      <dgm:prSet/>
      <dgm:spPr/>
      <dgm:t>
        <a:bodyPr/>
        <a:lstStyle/>
        <a:p>
          <a:endParaRPr lang="en-US"/>
        </a:p>
      </dgm:t>
    </dgm:pt>
    <dgm:pt modelId="{B32CE19A-EE45-49AE-A66A-F2332296BA6F}" type="pres">
      <dgm:prSet presAssocID="{A7192388-3A07-490B-BB8C-5C01711C5D4E}" presName="linear" presStyleCnt="0">
        <dgm:presLayoutVars>
          <dgm:dir/>
          <dgm:resizeHandles val="exact"/>
        </dgm:presLayoutVars>
      </dgm:prSet>
      <dgm:spPr/>
    </dgm:pt>
    <dgm:pt modelId="{9056346D-2F1C-48F4-8B93-72E097631FAB}" type="pres">
      <dgm:prSet presAssocID="{29CDC421-74C2-4E21-8E5A-D8417A8FDC22}" presName="comp" presStyleCnt="0"/>
      <dgm:spPr/>
    </dgm:pt>
    <dgm:pt modelId="{D5B8808F-7730-4234-A6D0-DAA7BF84F5F1}" type="pres">
      <dgm:prSet presAssocID="{29CDC421-74C2-4E21-8E5A-D8417A8FDC22}" presName="box" presStyleLbl="node1" presStyleIdx="0" presStyleCnt="2"/>
      <dgm:spPr/>
    </dgm:pt>
    <dgm:pt modelId="{9488AEAF-DC14-45D3-88A1-68153E865F26}" type="pres">
      <dgm:prSet presAssocID="{29CDC421-74C2-4E21-8E5A-D8417A8FDC22}" presName="img" presStyleLbl="fgImgPlace1" presStyleIdx="0" presStyleCnt="2" custScaleY="123389"/>
      <dgm:spPr>
        <a:blipFill rotWithShape="0">
          <a:blip xmlns:r="http://schemas.openxmlformats.org/officeDocument/2006/relationships" r:embed="rId1"/>
          <a:stretch>
            <a:fillRect/>
          </a:stretch>
        </a:blipFill>
      </dgm:spPr>
    </dgm:pt>
    <dgm:pt modelId="{FC74D808-BDA9-447A-AF33-3AA046375DBC}" type="pres">
      <dgm:prSet presAssocID="{29CDC421-74C2-4E21-8E5A-D8417A8FDC22}" presName="text" presStyleLbl="node1" presStyleIdx="0" presStyleCnt="2">
        <dgm:presLayoutVars>
          <dgm:bulletEnabled val="1"/>
        </dgm:presLayoutVars>
      </dgm:prSet>
      <dgm:spPr/>
    </dgm:pt>
    <dgm:pt modelId="{D3B097CA-C919-47DD-897F-B9B882122905}" type="pres">
      <dgm:prSet presAssocID="{5AD6DF62-F54B-40BA-98F5-04A32CCD080B}" presName="spacer" presStyleCnt="0"/>
      <dgm:spPr/>
    </dgm:pt>
    <dgm:pt modelId="{B98065FF-CF30-4379-8D23-F8025CB48B9A}" type="pres">
      <dgm:prSet presAssocID="{0DCF6178-A663-4034-9FBC-29AAD3EE2CFA}" presName="comp" presStyleCnt="0"/>
      <dgm:spPr/>
    </dgm:pt>
    <dgm:pt modelId="{78632834-C534-4A73-A24A-8F9BC0B3F25B}" type="pres">
      <dgm:prSet presAssocID="{0DCF6178-A663-4034-9FBC-29AAD3EE2CFA}" presName="box" presStyleLbl="node1" presStyleIdx="1" presStyleCnt="2"/>
      <dgm:spPr/>
    </dgm:pt>
    <dgm:pt modelId="{69B516F8-02C3-4C4B-BD21-A1692AFAEBCE}" type="pres">
      <dgm:prSet presAssocID="{0DCF6178-A663-4034-9FBC-29AAD3EE2CFA}" presName="img" presStyleLbl="fgImgPlace1" presStyleIdx="1" presStyleCnt="2" custScaleY="121226"/>
      <dgm:spPr>
        <a:blipFill rotWithShape="0">
          <a:blip xmlns:r="http://schemas.openxmlformats.org/officeDocument/2006/relationships" r:embed="rId2"/>
          <a:stretch>
            <a:fillRect/>
          </a:stretch>
        </a:blipFill>
      </dgm:spPr>
    </dgm:pt>
    <dgm:pt modelId="{2E0D9ECB-CBB9-471E-808D-D76A465DD3B2}" type="pres">
      <dgm:prSet presAssocID="{0DCF6178-A663-4034-9FBC-29AAD3EE2CFA}" presName="text" presStyleLbl="node1" presStyleIdx="1" presStyleCnt="2">
        <dgm:presLayoutVars>
          <dgm:bulletEnabled val="1"/>
        </dgm:presLayoutVars>
      </dgm:prSet>
      <dgm:spPr/>
    </dgm:pt>
  </dgm:ptLst>
  <dgm:cxnLst>
    <dgm:cxn modelId="{DB5B4508-4ED1-4589-B6C5-5518A05F5DF5}" srcId="{0DCF6178-A663-4034-9FBC-29AAD3EE2CFA}" destId="{7E4A43E6-6CEA-4B89-9A71-14F1A9292FCD}" srcOrd="0" destOrd="0" parTransId="{CB3321FC-52E0-48FF-B953-708A15C620B6}" sibTransId="{007DE3E7-A0EF-447E-80A7-B6DF0FBA6DF4}"/>
    <dgm:cxn modelId="{7FDB1017-8AFF-4C8B-8BFC-3054A797B578}" type="presOf" srcId="{74C26749-B9E8-413A-8D14-8620159DC575}" destId="{FC74D808-BDA9-447A-AF33-3AA046375DBC}" srcOrd="1" destOrd="1" presId="urn:microsoft.com/office/officeart/2005/8/layout/vList4"/>
    <dgm:cxn modelId="{BC73891D-949D-4224-97E8-019C9CD885A6}" type="presOf" srcId="{7E4A43E6-6CEA-4B89-9A71-14F1A9292FCD}" destId="{78632834-C534-4A73-A24A-8F9BC0B3F25B}" srcOrd="0" destOrd="1" presId="urn:microsoft.com/office/officeart/2005/8/layout/vList4"/>
    <dgm:cxn modelId="{C731D932-726E-4F3E-8E11-1DC2C2D78CB1}" type="presOf" srcId="{7E4A43E6-6CEA-4B89-9A71-14F1A9292FCD}" destId="{2E0D9ECB-CBB9-471E-808D-D76A465DD3B2}" srcOrd="1" destOrd="1" presId="urn:microsoft.com/office/officeart/2005/8/layout/vList4"/>
    <dgm:cxn modelId="{260A185B-1E51-454A-B9DE-B6D65BBB06D3}" srcId="{29CDC421-74C2-4E21-8E5A-D8417A8FDC22}" destId="{74C26749-B9E8-413A-8D14-8620159DC575}" srcOrd="0" destOrd="0" parTransId="{7B40DF6A-C246-4854-AC1C-C1D0A2BA8E77}" sibTransId="{00C6E1DF-1CE0-4DC8-95BE-B37C88EA07B3}"/>
    <dgm:cxn modelId="{0A47CE44-C03A-4031-B050-C6B3E1AD3817}" type="presOf" srcId="{29CDC421-74C2-4E21-8E5A-D8417A8FDC22}" destId="{D5B8808F-7730-4234-A6D0-DAA7BF84F5F1}" srcOrd="0" destOrd="0" presId="urn:microsoft.com/office/officeart/2005/8/layout/vList4"/>
    <dgm:cxn modelId="{40FDC853-D524-4578-8533-8399872C5F47}" srcId="{A7192388-3A07-490B-BB8C-5C01711C5D4E}" destId="{0DCF6178-A663-4034-9FBC-29AAD3EE2CFA}" srcOrd="1" destOrd="0" parTransId="{13756209-4A67-44D8-A4A4-159DE2414513}" sibTransId="{2947C013-342B-4A5A-8DD2-28DA486E1EDA}"/>
    <dgm:cxn modelId="{047836A4-B801-4544-86BF-CBD3761C6076}" type="presOf" srcId="{29CDC421-74C2-4E21-8E5A-D8417A8FDC22}" destId="{FC74D808-BDA9-447A-AF33-3AA046375DBC}" srcOrd="1" destOrd="0" presId="urn:microsoft.com/office/officeart/2005/8/layout/vList4"/>
    <dgm:cxn modelId="{5CADB7C0-D32E-4058-BF28-32E7A04091FC}" type="presOf" srcId="{0DCF6178-A663-4034-9FBC-29AAD3EE2CFA}" destId="{78632834-C534-4A73-A24A-8F9BC0B3F25B}" srcOrd="0" destOrd="0" presId="urn:microsoft.com/office/officeart/2005/8/layout/vList4"/>
    <dgm:cxn modelId="{55774ADF-9E27-4CA1-9802-652BECCEE6F3}" type="presOf" srcId="{74C26749-B9E8-413A-8D14-8620159DC575}" destId="{D5B8808F-7730-4234-A6D0-DAA7BF84F5F1}" srcOrd="0" destOrd="1" presId="urn:microsoft.com/office/officeart/2005/8/layout/vList4"/>
    <dgm:cxn modelId="{B81D66E1-1677-443B-9D99-4E5F61BA343A}" type="presOf" srcId="{A7192388-3A07-490B-BB8C-5C01711C5D4E}" destId="{B32CE19A-EE45-49AE-A66A-F2332296BA6F}" srcOrd="0" destOrd="0" presId="urn:microsoft.com/office/officeart/2005/8/layout/vList4"/>
    <dgm:cxn modelId="{C711E8F4-E983-4159-8C21-7FB03B8B452A}" srcId="{A7192388-3A07-490B-BB8C-5C01711C5D4E}" destId="{29CDC421-74C2-4E21-8E5A-D8417A8FDC22}" srcOrd="0" destOrd="0" parTransId="{C776D00F-670B-4845-B370-E8E40BB4A64B}" sibTransId="{5AD6DF62-F54B-40BA-98F5-04A32CCD080B}"/>
    <dgm:cxn modelId="{57B629F8-B50B-428D-979F-76F7C936D81A}" type="presOf" srcId="{0DCF6178-A663-4034-9FBC-29AAD3EE2CFA}" destId="{2E0D9ECB-CBB9-471E-808D-D76A465DD3B2}" srcOrd="1" destOrd="0" presId="urn:microsoft.com/office/officeart/2005/8/layout/vList4"/>
    <dgm:cxn modelId="{E8E34FF1-2ACF-4F34-BA94-241EC67AF0F8}" type="presParOf" srcId="{B32CE19A-EE45-49AE-A66A-F2332296BA6F}" destId="{9056346D-2F1C-48F4-8B93-72E097631FAB}" srcOrd="0" destOrd="0" presId="urn:microsoft.com/office/officeart/2005/8/layout/vList4"/>
    <dgm:cxn modelId="{E1BB20CB-73AF-47ED-9753-6F5A8AFBBD36}" type="presParOf" srcId="{9056346D-2F1C-48F4-8B93-72E097631FAB}" destId="{D5B8808F-7730-4234-A6D0-DAA7BF84F5F1}" srcOrd="0" destOrd="0" presId="urn:microsoft.com/office/officeart/2005/8/layout/vList4"/>
    <dgm:cxn modelId="{28C0B003-F05C-447C-8381-49AB1414D4FC}" type="presParOf" srcId="{9056346D-2F1C-48F4-8B93-72E097631FAB}" destId="{9488AEAF-DC14-45D3-88A1-68153E865F26}" srcOrd="1" destOrd="0" presId="urn:microsoft.com/office/officeart/2005/8/layout/vList4"/>
    <dgm:cxn modelId="{7E142A8A-8837-44AB-B232-D864FD40EAE9}" type="presParOf" srcId="{9056346D-2F1C-48F4-8B93-72E097631FAB}" destId="{FC74D808-BDA9-447A-AF33-3AA046375DBC}" srcOrd="2" destOrd="0" presId="urn:microsoft.com/office/officeart/2005/8/layout/vList4"/>
    <dgm:cxn modelId="{6F81B843-D31C-44E0-866C-9208522E116B}" type="presParOf" srcId="{B32CE19A-EE45-49AE-A66A-F2332296BA6F}" destId="{D3B097CA-C919-47DD-897F-B9B882122905}" srcOrd="1" destOrd="0" presId="urn:microsoft.com/office/officeart/2005/8/layout/vList4"/>
    <dgm:cxn modelId="{CD11AEBC-0DFE-4FBC-806E-32A2263FC7F9}" type="presParOf" srcId="{B32CE19A-EE45-49AE-A66A-F2332296BA6F}" destId="{B98065FF-CF30-4379-8D23-F8025CB48B9A}" srcOrd="2" destOrd="0" presId="urn:microsoft.com/office/officeart/2005/8/layout/vList4"/>
    <dgm:cxn modelId="{DBE7E76F-191A-4902-B3B4-04A713A4DE2F}" type="presParOf" srcId="{B98065FF-CF30-4379-8D23-F8025CB48B9A}" destId="{78632834-C534-4A73-A24A-8F9BC0B3F25B}" srcOrd="0" destOrd="0" presId="urn:microsoft.com/office/officeart/2005/8/layout/vList4"/>
    <dgm:cxn modelId="{C2FFF22F-4172-4CDC-B41C-18CB5B0FB473}" type="presParOf" srcId="{B98065FF-CF30-4379-8D23-F8025CB48B9A}" destId="{69B516F8-02C3-4C4B-BD21-A1692AFAEBCE}" srcOrd="1" destOrd="0" presId="urn:microsoft.com/office/officeart/2005/8/layout/vList4"/>
    <dgm:cxn modelId="{7755E208-6D05-4665-BF1D-AA298EB1946E}" type="presParOf" srcId="{B98065FF-CF30-4379-8D23-F8025CB48B9A}" destId="{2E0D9ECB-CBB9-471E-808D-D76A465DD3B2}"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FAB9A3-FA8F-47E5-A9BF-4DB96C0A1143}" type="doc">
      <dgm:prSet loTypeId="urn:microsoft.com/office/officeart/2005/8/layout/arrow1" loCatId="process" qsTypeId="urn:microsoft.com/office/officeart/2005/8/quickstyle/simple1" qsCatId="simple" csTypeId="urn:microsoft.com/office/officeart/2005/8/colors/colorful1#1" csCatId="colorful" phldr="1"/>
      <dgm:spPr/>
      <dgm:t>
        <a:bodyPr/>
        <a:lstStyle/>
        <a:p>
          <a:endParaRPr lang="en-US"/>
        </a:p>
      </dgm:t>
    </dgm:pt>
    <dgm:pt modelId="{65E8E05E-6DA1-4860-8455-36490791DA9A}">
      <dgm:prSet phldrT="[Text]"/>
      <dgm:spPr/>
      <dgm:t>
        <a:bodyPr/>
        <a:lstStyle/>
        <a:p>
          <a:r>
            <a:rPr lang="en-US" dirty="0"/>
            <a:t>Classification</a:t>
          </a:r>
        </a:p>
      </dgm:t>
    </dgm:pt>
    <dgm:pt modelId="{B8F14687-81E0-4607-8583-EE185DA1B059}" type="parTrans" cxnId="{D06FF770-0229-418F-92E3-A37B35877CF5}">
      <dgm:prSet/>
      <dgm:spPr/>
      <dgm:t>
        <a:bodyPr/>
        <a:lstStyle/>
        <a:p>
          <a:endParaRPr lang="en-US"/>
        </a:p>
      </dgm:t>
    </dgm:pt>
    <dgm:pt modelId="{A8AAEDDB-06B1-4A4B-9637-CF70A66C4F25}" type="sibTrans" cxnId="{D06FF770-0229-418F-92E3-A37B35877CF5}">
      <dgm:prSet/>
      <dgm:spPr/>
      <dgm:t>
        <a:bodyPr/>
        <a:lstStyle/>
        <a:p>
          <a:endParaRPr lang="en-US"/>
        </a:p>
      </dgm:t>
    </dgm:pt>
    <dgm:pt modelId="{EC14D8A5-E414-4FB4-8DCF-94FC797DD47D}">
      <dgm:prSet phldrT="[Text]"/>
      <dgm:spPr/>
      <dgm:t>
        <a:bodyPr/>
        <a:lstStyle/>
        <a:p>
          <a:r>
            <a:rPr lang="en-US" dirty="0"/>
            <a:t>Regression</a:t>
          </a:r>
        </a:p>
      </dgm:t>
    </dgm:pt>
    <dgm:pt modelId="{1AD29D07-F266-4B1E-83C7-2C8024C9AAD0}" type="parTrans" cxnId="{A1B339E7-6420-4BCE-A63B-262470C80A0C}">
      <dgm:prSet/>
      <dgm:spPr/>
      <dgm:t>
        <a:bodyPr/>
        <a:lstStyle/>
        <a:p>
          <a:endParaRPr lang="en-US"/>
        </a:p>
      </dgm:t>
    </dgm:pt>
    <dgm:pt modelId="{F1D1D9ED-45D4-4587-9624-77FACB01C334}" type="sibTrans" cxnId="{A1B339E7-6420-4BCE-A63B-262470C80A0C}">
      <dgm:prSet/>
      <dgm:spPr/>
      <dgm:t>
        <a:bodyPr/>
        <a:lstStyle/>
        <a:p>
          <a:endParaRPr lang="en-US"/>
        </a:p>
      </dgm:t>
    </dgm:pt>
    <dgm:pt modelId="{D30B876B-5603-4FE9-A39E-2C05C1E4E071}" type="pres">
      <dgm:prSet presAssocID="{18FAB9A3-FA8F-47E5-A9BF-4DB96C0A1143}" presName="cycle" presStyleCnt="0">
        <dgm:presLayoutVars>
          <dgm:dir/>
          <dgm:resizeHandles val="exact"/>
        </dgm:presLayoutVars>
      </dgm:prSet>
      <dgm:spPr/>
    </dgm:pt>
    <dgm:pt modelId="{32CA1F12-029F-4096-AC44-3EC5E93598BC}" type="pres">
      <dgm:prSet presAssocID="{65E8E05E-6DA1-4860-8455-36490791DA9A}" presName="arrow" presStyleLbl="node1" presStyleIdx="0" presStyleCnt="2">
        <dgm:presLayoutVars>
          <dgm:bulletEnabled val="1"/>
        </dgm:presLayoutVars>
      </dgm:prSet>
      <dgm:spPr/>
    </dgm:pt>
    <dgm:pt modelId="{2E4FEE60-43E9-4604-B8B9-8F00B6FC636D}" type="pres">
      <dgm:prSet presAssocID="{EC14D8A5-E414-4FB4-8DCF-94FC797DD47D}" presName="arrow" presStyleLbl="node1" presStyleIdx="1" presStyleCnt="2">
        <dgm:presLayoutVars>
          <dgm:bulletEnabled val="1"/>
        </dgm:presLayoutVars>
      </dgm:prSet>
      <dgm:spPr/>
    </dgm:pt>
  </dgm:ptLst>
  <dgm:cxnLst>
    <dgm:cxn modelId="{9341D111-32D2-4808-A2A7-20130FDD4608}" type="presOf" srcId="{18FAB9A3-FA8F-47E5-A9BF-4DB96C0A1143}" destId="{D30B876B-5603-4FE9-A39E-2C05C1E4E071}" srcOrd="0" destOrd="0" presId="urn:microsoft.com/office/officeart/2005/8/layout/arrow1"/>
    <dgm:cxn modelId="{5671B818-68EC-4356-9C5D-493B00BE623C}" type="presOf" srcId="{65E8E05E-6DA1-4860-8455-36490791DA9A}" destId="{32CA1F12-029F-4096-AC44-3EC5E93598BC}" srcOrd="0" destOrd="0" presId="urn:microsoft.com/office/officeart/2005/8/layout/arrow1"/>
    <dgm:cxn modelId="{073D811A-AD61-4599-A48B-D19E027C4648}" type="presOf" srcId="{EC14D8A5-E414-4FB4-8DCF-94FC797DD47D}" destId="{2E4FEE60-43E9-4604-B8B9-8F00B6FC636D}" srcOrd="0" destOrd="0" presId="urn:microsoft.com/office/officeart/2005/8/layout/arrow1"/>
    <dgm:cxn modelId="{D06FF770-0229-418F-92E3-A37B35877CF5}" srcId="{18FAB9A3-FA8F-47E5-A9BF-4DB96C0A1143}" destId="{65E8E05E-6DA1-4860-8455-36490791DA9A}" srcOrd="0" destOrd="0" parTransId="{B8F14687-81E0-4607-8583-EE185DA1B059}" sibTransId="{A8AAEDDB-06B1-4A4B-9637-CF70A66C4F25}"/>
    <dgm:cxn modelId="{A1B339E7-6420-4BCE-A63B-262470C80A0C}" srcId="{18FAB9A3-FA8F-47E5-A9BF-4DB96C0A1143}" destId="{EC14D8A5-E414-4FB4-8DCF-94FC797DD47D}" srcOrd="1" destOrd="0" parTransId="{1AD29D07-F266-4B1E-83C7-2C8024C9AAD0}" sibTransId="{F1D1D9ED-45D4-4587-9624-77FACB01C334}"/>
    <dgm:cxn modelId="{9827F14F-2D4A-4BF3-A6D8-8315F20E7864}" type="presParOf" srcId="{D30B876B-5603-4FE9-A39E-2C05C1E4E071}" destId="{32CA1F12-029F-4096-AC44-3EC5E93598BC}" srcOrd="0" destOrd="0" presId="urn:microsoft.com/office/officeart/2005/8/layout/arrow1"/>
    <dgm:cxn modelId="{0643176B-A86C-4DD9-9E65-04D084BDE1F2}" type="presParOf" srcId="{D30B876B-5603-4FE9-A39E-2C05C1E4E071}" destId="{2E4FEE60-43E9-4604-B8B9-8F00B6FC636D}" srcOrd="1" destOrd="0" presId="urn:microsoft.com/office/officeart/2005/8/layout/arrow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8808F-7730-4234-A6D0-DAA7BF84F5F1}">
      <dsp:nvSpPr>
        <dsp:cNvPr id="0" name=""/>
        <dsp:cNvSpPr/>
      </dsp:nvSpPr>
      <dsp:spPr>
        <a:xfrm>
          <a:off x="0" y="0"/>
          <a:ext cx="9157380" cy="1915115"/>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b="0" i="0" kern="1200" dirty="0"/>
            <a:t>Arthur Samuel(1959)</a:t>
          </a:r>
          <a:endParaRPr lang="en-US" sz="2700" kern="1200" dirty="0"/>
        </a:p>
        <a:p>
          <a:pPr marL="228600" lvl="1" indent="-228600" algn="l" defTabSz="933450">
            <a:lnSpc>
              <a:spcPct val="90000"/>
            </a:lnSpc>
            <a:spcBef>
              <a:spcPct val="0"/>
            </a:spcBef>
            <a:spcAft>
              <a:spcPct val="15000"/>
            </a:spcAft>
            <a:buChar char="•"/>
          </a:pPr>
          <a:r>
            <a:rPr lang="en-US" sz="2100" b="0" i="0" kern="1200" dirty="0"/>
            <a:t>Field of study that gives computers the ability to learn without being explicitly programmed.</a:t>
          </a:r>
          <a:endParaRPr lang="en-US" sz="2100" kern="1200" dirty="0"/>
        </a:p>
      </dsp:txBody>
      <dsp:txXfrm>
        <a:off x="2022987" y="0"/>
        <a:ext cx="7134392" cy="1915115"/>
      </dsp:txXfrm>
    </dsp:sp>
    <dsp:sp modelId="{9488AEAF-DC14-45D3-88A1-68153E865F26}">
      <dsp:nvSpPr>
        <dsp:cNvPr id="0" name=""/>
        <dsp:cNvSpPr/>
      </dsp:nvSpPr>
      <dsp:spPr>
        <a:xfrm>
          <a:off x="191511" y="12341"/>
          <a:ext cx="1831476" cy="1890433"/>
        </a:xfrm>
        <a:prstGeom prst="roundRect">
          <a:avLst>
            <a:gd name="adj" fmla="val 10000"/>
          </a:avLst>
        </a:prstGeom>
        <a:blipFill rotWithShape="0">
          <a:blip xmlns:r="http://schemas.openxmlformats.org/officeDocument/2006/relationships" r:embed="rId1"/>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8632834-C534-4A73-A24A-8F9BC0B3F25B}">
      <dsp:nvSpPr>
        <dsp:cNvPr id="0" name=""/>
        <dsp:cNvSpPr/>
      </dsp:nvSpPr>
      <dsp:spPr>
        <a:xfrm>
          <a:off x="0" y="2106627"/>
          <a:ext cx="9157380" cy="1915115"/>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t" anchorCtr="0">
          <a:noAutofit/>
        </a:bodyPr>
        <a:lstStyle/>
        <a:p>
          <a:pPr marL="0" lvl="0" indent="0" algn="just" defTabSz="1200150">
            <a:lnSpc>
              <a:spcPct val="90000"/>
            </a:lnSpc>
            <a:spcBef>
              <a:spcPct val="0"/>
            </a:spcBef>
            <a:spcAft>
              <a:spcPct val="35000"/>
            </a:spcAft>
            <a:buNone/>
          </a:pPr>
          <a:r>
            <a:rPr lang="en-US" sz="2700" kern="1200" dirty="0"/>
            <a:t>Tom Mitchell(1998)</a:t>
          </a:r>
        </a:p>
        <a:p>
          <a:pPr marL="228600" lvl="1" indent="-228600" algn="just" defTabSz="933450">
            <a:lnSpc>
              <a:spcPct val="90000"/>
            </a:lnSpc>
            <a:spcBef>
              <a:spcPct val="0"/>
            </a:spcBef>
            <a:spcAft>
              <a:spcPct val="15000"/>
            </a:spcAft>
            <a:buChar char="•"/>
          </a:pPr>
          <a:r>
            <a:rPr lang="en-US" sz="2100" b="0" i="0" kern="1200" dirty="0"/>
            <a:t>A computer program is said to </a:t>
          </a:r>
          <a:r>
            <a:rPr lang="en-US" sz="2100" b="1" i="0" kern="1200" dirty="0"/>
            <a:t>learn</a:t>
          </a:r>
          <a:r>
            <a:rPr lang="en-US" sz="2100" b="0" i="0" kern="1200" dirty="0"/>
            <a:t> from experience </a:t>
          </a:r>
          <a:r>
            <a:rPr lang="en-US" sz="2100" b="0" i="1" kern="1200" dirty="0"/>
            <a:t>E</a:t>
          </a:r>
          <a:r>
            <a:rPr lang="en-US" sz="2100" b="0" i="0" kern="1200" dirty="0"/>
            <a:t> with respect to some class of tasks </a:t>
          </a:r>
          <a:r>
            <a:rPr lang="en-US" sz="2100" b="0" i="1" kern="1200" dirty="0"/>
            <a:t>T</a:t>
          </a:r>
          <a:r>
            <a:rPr lang="en-US" sz="2100" b="0" i="0" kern="1200" dirty="0"/>
            <a:t> and performance measure </a:t>
          </a:r>
          <a:r>
            <a:rPr lang="en-US" sz="2100" b="0" i="1" kern="1200" dirty="0"/>
            <a:t>P</a:t>
          </a:r>
          <a:r>
            <a:rPr lang="en-US" sz="2100" b="0" i="0" kern="1200" dirty="0"/>
            <a:t>, if its performance at tasks in </a:t>
          </a:r>
          <a:r>
            <a:rPr lang="en-US" sz="2100" b="0" i="1" kern="1200" dirty="0"/>
            <a:t>T</a:t>
          </a:r>
          <a:r>
            <a:rPr lang="en-US" sz="2100" b="0" i="0" kern="1200" dirty="0"/>
            <a:t>, as measured by </a:t>
          </a:r>
          <a:r>
            <a:rPr lang="en-US" sz="2100" b="0" i="1" kern="1200" dirty="0"/>
            <a:t>P</a:t>
          </a:r>
          <a:r>
            <a:rPr lang="en-US" sz="2100" b="0" i="0" kern="1200" dirty="0"/>
            <a:t>, improves with experience </a:t>
          </a:r>
          <a:r>
            <a:rPr lang="en-US" sz="2100" b="0" i="1" kern="1200" dirty="0"/>
            <a:t>E</a:t>
          </a:r>
          <a:r>
            <a:rPr lang="en-US" sz="2100" b="0" i="0" kern="1200" dirty="0"/>
            <a:t>.</a:t>
          </a:r>
          <a:endParaRPr lang="en-US" sz="2100" kern="1200" dirty="0"/>
        </a:p>
      </dsp:txBody>
      <dsp:txXfrm>
        <a:off x="2022987" y="2106627"/>
        <a:ext cx="7134392" cy="1915115"/>
      </dsp:txXfrm>
    </dsp:sp>
    <dsp:sp modelId="{69B516F8-02C3-4C4B-BD21-A1692AFAEBCE}">
      <dsp:nvSpPr>
        <dsp:cNvPr id="0" name=""/>
        <dsp:cNvSpPr/>
      </dsp:nvSpPr>
      <dsp:spPr>
        <a:xfrm>
          <a:off x="191511" y="2135537"/>
          <a:ext cx="1831476" cy="1857294"/>
        </a:xfrm>
        <a:prstGeom prst="roundRect">
          <a:avLst>
            <a:gd name="adj" fmla="val 10000"/>
          </a:avLst>
        </a:prstGeom>
        <a:blipFill rotWithShape="0">
          <a:blip xmlns:r="http://schemas.openxmlformats.org/officeDocument/2006/relationships" r:embed="rId2"/>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A1F12-029F-4096-AC44-3EC5E93598BC}">
      <dsp:nvSpPr>
        <dsp:cNvPr id="0" name=""/>
        <dsp:cNvSpPr/>
      </dsp:nvSpPr>
      <dsp:spPr>
        <a:xfrm rot="16200000">
          <a:off x="191" y="293467"/>
          <a:ext cx="2198597" cy="2198597"/>
        </a:xfrm>
        <a:prstGeom prst="upArrow">
          <a:avLst>
            <a:gd name="adj1" fmla="val 50000"/>
            <a:gd name="adj2" fmla="val 35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Classification</a:t>
          </a:r>
        </a:p>
      </dsp:txBody>
      <dsp:txXfrm rot="5400000">
        <a:off x="384945" y="843116"/>
        <a:ext cx="1813843" cy="1099299"/>
      </dsp:txXfrm>
    </dsp:sp>
    <dsp:sp modelId="{2E4FEE60-43E9-4604-B8B9-8F00B6FC636D}">
      <dsp:nvSpPr>
        <dsp:cNvPr id="0" name=""/>
        <dsp:cNvSpPr/>
      </dsp:nvSpPr>
      <dsp:spPr>
        <a:xfrm rot="5400000">
          <a:off x="2419392" y="293467"/>
          <a:ext cx="2198597" cy="2198597"/>
        </a:xfrm>
        <a:prstGeom prst="upArrow">
          <a:avLst>
            <a:gd name="adj1" fmla="val 50000"/>
            <a:gd name="adj2" fmla="val 35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Regression</a:t>
          </a:r>
        </a:p>
      </dsp:txBody>
      <dsp:txXfrm rot="-5400000">
        <a:off x="2419392" y="843116"/>
        <a:ext cx="1813843" cy="1099299"/>
      </dsp:txXfrm>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43.wmf"/><Relationship Id="rId7" Type="http://schemas.openxmlformats.org/officeDocument/2006/relationships/image" Target="../media/image47.png"/><Relationship Id="rId2" Type="http://schemas.openxmlformats.org/officeDocument/2006/relationships/image" Target="../media/image42.wmf"/><Relationship Id="rId1" Type="http://schemas.openxmlformats.org/officeDocument/2006/relationships/image" Target="../media/image41.png"/><Relationship Id="rId6" Type="http://schemas.openxmlformats.org/officeDocument/2006/relationships/image" Target="../media/image46.wmf"/><Relationship Id="rId11" Type="http://schemas.openxmlformats.org/officeDocument/2006/relationships/image" Target="../media/image51.wmf"/><Relationship Id="rId5" Type="http://schemas.openxmlformats.org/officeDocument/2006/relationships/image" Target="../media/image45.wmf"/><Relationship Id="rId10" Type="http://schemas.openxmlformats.org/officeDocument/2006/relationships/image" Target="../media/image50.wmf"/><Relationship Id="rId4" Type="http://schemas.openxmlformats.org/officeDocument/2006/relationships/image" Target="../media/image44.wmf"/><Relationship Id="rId9" Type="http://schemas.openxmlformats.org/officeDocument/2006/relationships/image" Target="../media/image49.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82.wmf"/><Relationship Id="rId1" Type="http://schemas.openxmlformats.org/officeDocument/2006/relationships/image" Target="../media/image81.wmf"/><Relationship Id="rId6" Type="http://schemas.openxmlformats.org/officeDocument/2006/relationships/image" Target="../media/image86.wmf"/><Relationship Id="rId5" Type="http://schemas.openxmlformats.org/officeDocument/2006/relationships/image" Target="../media/image85.wmf"/><Relationship Id="rId4" Type="http://schemas.openxmlformats.org/officeDocument/2006/relationships/image" Target="../media/image8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82.wmf"/><Relationship Id="rId1" Type="http://schemas.openxmlformats.org/officeDocument/2006/relationships/image" Target="../media/image81.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89.wmf"/><Relationship Id="rId1" Type="http://schemas.openxmlformats.org/officeDocument/2006/relationships/image" Target="../media/image88.wmf"/><Relationship Id="rId4" Type="http://schemas.openxmlformats.org/officeDocument/2006/relationships/image" Target="../media/image90.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88.wmf"/><Relationship Id="rId1" Type="http://schemas.openxmlformats.org/officeDocument/2006/relationships/image" Target="../media/image9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54B4FA7-A9E2-4DF8-B0BA-D7972F35D9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MACHINE LEARNING</a:t>
            </a:r>
          </a:p>
        </p:txBody>
      </p:sp>
      <p:sp>
        <p:nvSpPr>
          <p:cNvPr id="3" name="Date Placeholder 2">
            <a:extLst>
              <a:ext uri="{FF2B5EF4-FFF2-40B4-BE49-F238E27FC236}">
                <a16:creationId xmlns:a16="http://schemas.microsoft.com/office/drawing/2014/main" id="{20EBB7D4-441D-42FA-980E-566F45A488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5D72CBD-3E84-4745-90E6-27724754E6E8}" type="datetime1">
              <a:rPr lang="en-US" smtClean="0"/>
              <a:t>1/16/2018</a:t>
            </a:fld>
            <a:endParaRPr lang="en-US"/>
          </a:p>
        </p:txBody>
      </p:sp>
      <p:sp>
        <p:nvSpPr>
          <p:cNvPr id="4" name="Footer Placeholder 3">
            <a:extLst>
              <a:ext uri="{FF2B5EF4-FFF2-40B4-BE49-F238E27FC236}">
                <a16:creationId xmlns:a16="http://schemas.microsoft.com/office/drawing/2014/main" id="{282EA14C-2664-49F8-8217-96BDF3F2B73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JAYA GUPTA</a:t>
            </a:r>
          </a:p>
        </p:txBody>
      </p:sp>
      <p:sp>
        <p:nvSpPr>
          <p:cNvPr id="5" name="Slide Number Placeholder 4">
            <a:extLst>
              <a:ext uri="{FF2B5EF4-FFF2-40B4-BE49-F238E27FC236}">
                <a16:creationId xmlns:a16="http://schemas.microsoft.com/office/drawing/2014/main" id="{473318E1-D748-4F45-9B52-3329396CB23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EFB621-1DFA-45AA-A4AF-048DF0E0ABAE}" type="slidenum">
              <a:rPr lang="en-US" smtClean="0"/>
              <a:t>‹#›</a:t>
            </a:fld>
            <a:endParaRPr lang="en-US"/>
          </a:p>
        </p:txBody>
      </p:sp>
    </p:spTree>
    <p:extLst>
      <p:ext uri="{BB962C8B-B14F-4D97-AF65-F5344CB8AC3E}">
        <p14:creationId xmlns:p14="http://schemas.microsoft.com/office/powerpoint/2010/main" val="574947414"/>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MACHINE LEARNING</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92AF51-E6D0-43F4-937E-F14292849637}" type="datetime1">
              <a:rPr lang="en-US" smtClean="0"/>
              <a:t>1/16/2018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JAYA GUPTA</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654B41-5717-4280-92E9-1825225B3B40}" type="slidenum">
              <a:rPr lang="en-US" smtClean="0"/>
              <a:t>‹#›</a:t>
            </a:fld>
            <a:endParaRPr lang="en-US"/>
          </a:p>
        </p:txBody>
      </p:sp>
    </p:spTree>
    <p:extLst>
      <p:ext uri="{BB962C8B-B14F-4D97-AF65-F5344CB8AC3E}">
        <p14:creationId xmlns:p14="http://schemas.microsoft.com/office/powerpoint/2010/main" val="1422117684"/>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FD49AD-9606-40E0-B2DC-827D95A08544}" type="datetime2">
              <a:rPr lang="en-US" smtClean="0"/>
              <a:t>Tuesday, January 16, 2018</a:t>
            </a:fld>
            <a:endParaRPr lang="en-US" dirty="0"/>
          </a:p>
        </p:txBody>
      </p:sp>
      <p:sp>
        <p:nvSpPr>
          <p:cNvPr id="5" name="Footer Placeholder 4"/>
          <p:cNvSpPr>
            <a:spLocks noGrp="1"/>
          </p:cNvSpPr>
          <p:nvPr>
            <p:ph type="ftr" sz="quarter" idx="11"/>
          </p:nvPr>
        </p:nvSpPr>
        <p:spPr/>
        <p:txBody>
          <a:bodyPr/>
          <a:lstStyle/>
          <a:p>
            <a:r>
              <a:rPr lang="en-US"/>
              <a:t>JAYA GUPTA</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1042DE-D88D-4ACC-B904-97C0C4866B38}" type="datetime2">
              <a:rPr lang="en-US" smtClean="0"/>
              <a:t>Tuesday, January 16, 2018</a:t>
            </a:fld>
            <a:endParaRPr lang="en-US" dirty="0"/>
          </a:p>
        </p:txBody>
      </p:sp>
      <p:sp>
        <p:nvSpPr>
          <p:cNvPr id="5" name="Footer Placeholder 4"/>
          <p:cNvSpPr>
            <a:spLocks noGrp="1"/>
          </p:cNvSpPr>
          <p:nvPr>
            <p:ph type="ftr" sz="quarter" idx="11"/>
          </p:nvPr>
        </p:nvSpPr>
        <p:spPr/>
        <p:txBody>
          <a:bodyPr/>
          <a:lstStyle/>
          <a:p>
            <a:r>
              <a:rPr lang="en-US"/>
              <a:t>JAYA GUPTA</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F834D3-EBDE-47D6-91CA-AF91744852BD}" type="datetime2">
              <a:rPr lang="en-US" smtClean="0"/>
              <a:t>Tuesday, January 16, 2018</a:t>
            </a:fld>
            <a:endParaRPr lang="en-US" dirty="0"/>
          </a:p>
        </p:txBody>
      </p:sp>
      <p:sp>
        <p:nvSpPr>
          <p:cNvPr id="5" name="Footer Placeholder 4"/>
          <p:cNvSpPr>
            <a:spLocks noGrp="1"/>
          </p:cNvSpPr>
          <p:nvPr>
            <p:ph type="ftr" sz="quarter" idx="11"/>
          </p:nvPr>
        </p:nvSpPr>
        <p:spPr/>
        <p:txBody>
          <a:bodyPr/>
          <a:lstStyle/>
          <a:p>
            <a:r>
              <a:rPr lang="en-US"/>
              <a:t>JAYA GUPTA</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7F862D-574B-476F-8D0C-8A7FC7E0A462}" type="datetime2">
              <a:rPr lang="en-US" smtClean="0"/>
              <a:t>Tuesday, January 16, 2018</a:t>
            </a:fld>
            <a:endParaRPr lang="en-US" dirty="0"/>
          </a:p>
        </p:txBody>
      </p:sp>
      <p:sp>
        <p:nvSpPr>
          <p:cNvPr id="5" name="Footer Placeholder 4"/>
          <p:cNvSpPr>
            <a:spLocks noGrp="1"/>
          </p:cNvSpPr>
          <p:nvPr>
            <p:ph type="ftr" sz="quarter" idx="11"/>
          </p:nvPr>
        </p:nvSpPr>
        <p:spPr/>
        <p:txBody>
          <a:bodyPr/>
          <a:lstStyle/>
          <a:p>
            <a:r>
              <a:rPr lang="en-US"/>
              <a:t>JAYA GUPTA</a:t>
            </a:r>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4EF807-0838-4DF9-82FE-D566DC7557BD}" type="datetime2">
              <a:rPr lang="en-US" smtClean="0"/>
              <a:t>Tuesday, January 16, 2018</a:t>
            </a:fld>
            <a:endParaRPr lang="en-US" dirty="0"/>
          </a:p>
        </p:txBody>
      </p:sp>
      <p:sp>
        <p:nvSpPr>
          <p:cNvPr id="5" name="Footer Placeholder 4"/>
          <p:cNvSpPr>
            <a:spLocks noGrp="1"/>
          </p:cNvSpPr>
          <p:nvPr>
            <p:ph type="ftr" sz="quarter" idx="11"/>
          </p:nvPr>
        </p:nvSpPr>
        <p:spPr/>
        <p:txBody>
          <a:bodyPr/>
          <a:lstStyle/>
          <a:p>
            <a:r>
              <a:rPr lang="en-US"/>
              <a:t>JAYA GUPTA</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F77A974-B82B-43AE-A08A-172F26325613}" type="datetime2">
              <a:rPr lang="en-US" smtClean="0"/>
              <a:t>Tuesday, January 16, 2018</a:t>
            </a:fld>
            <a:endParaRPr lang="en-US" dirty="0"/>
          </a:p>
        </p:txBody>
      </p:sp>
      <p:sp>
        <p:nvSpPr>
          <p:cNvPr id="6" name="Footer Placeholder 5"/>
          <p:cNvSpPr>
            <a:spLocks noGrp="1"/>
          </p:cNvSpPr>
          <p:nvPr>
            <p:ph type="ftr" sz="quarter" idx="11"/>
          </p:nvPr>
        </p:nvSpPr>
        <p:spPr/>
        <p:txBody>
          <a:bodyPr/>
          <a:lstStyle/>
          <a:p>
            <a:r>
              <a:rPr lang="en-US"/>
              <a:t>JAYA GUPTA</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408FAD-DB95-4127-969A-59E526449AD2}" type="datetime2">
              <a:rPr lang="en-US" smtClean="0"/>
              <a:t>Tuesday, January 16, 2018</a:t>
            </a:fld>
            <a:endParaRPr lang="en-US" dirty="0"/>
          </a:p>
        </p:txBody>
      </p:sp>
      <p:sp>
        <p:nvSpPr>
          <p:cNvPr id="8" name="Footer Placeholder 7"/>
          <p:cNvSpPr>
            <a:spLocks noGrp="1"/>
          </p:cNvSpPr>
          <p:nvPr>
            <p:ph type="ftr" sz="quarter" idx="11"/>
          </p:nvPr>
        </p:nvSpPr>
        <p:spPr/>
        <p:txBody>
          <a:bodyPr/>
          <a:lstStyle/>
          <a:p>
            <a:r>
              <a:rPr lang="en-US"/>
              <a:t>JAYA GUPTA</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CF00F84-820A-4661-A372-B3ACD8B07D83}" type="datetime2">
              <a:rPr lang="en-US" smtClean="0"/>
              <a:t>Tuesday, January 16, 2018</a:t>
            </a:fld>
            <a:endParaRPr lang="en-US" dirty="0"/>
          </a:p>
        </p:txBody>
      </p:sp>
      <p:sp>
        <p:nvSpPr>
          <p:cNvPr id="4" name="Footer Placeholder 3"/>
          <p:cNvSpPr>
            <a:spLocks noGrp="1"/>
          </p:cNvSpPr>
          <p:nvPr>
            <p:ph type="ftr" sz="quarter" idx="11"/>
          </p:nvPr>
        </p:nvSpPr>
        <p:spPr/>
        <p:txBody>
          <a:bodyPr/>
          <a:lstStyle/>
          <a:p>
            <a:r>
              <a:rPr lang="en-US"/>
              <a:t>JAYA GUPTA</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B3A8DEB-E061-469E-B8F5-DF9C8D6BF386}" type="datetime2">
              <a:rPr lang="en-US" smtClean="0"/>
              <a:t>Tuesday, January 16, 2018</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JAYA GUPTA</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1D3C770-AF76-45EE-82B3-88A66BC32055}" type="datetime2">
              <a:rPr lang="en-US" smtClean="0"/>
              <a:t>Tuesday, January 16, 2018</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JAYA GUPTA</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accent3"/>
          </a:solid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9D13BF4-8B0D-4414-9A7D-0FA607AD89A0}" type="datetime2">
              <a:rPr lang="en-US" smtClean="0"/>
              <a:t>Tuesday, January 16, 2018</a:t>
            </a:fld>
            <a:endParaRPr lang="en-US" dirty="0"/>
          </a:p>
        </p:txBody>
      </p:sp>
      <p:sp>
        <p:nvSpPr>
          <p:cNvPr id="6" name="Footer Placeholder 5"/>
          <p:cNvSpPr>
            <a:spLocks noGrp="1"/>
          </p:cNvSpPr>
          <p:nvPr>
            <p:ph type="ftr" sz="quarter" idx="11"/>
          </p:nvPr>
        </p:nvSpPr>
        <p:spPr/>
        <p:txBody>
          <a:bodyPr/>
          <a:lstStyle/>
          <a:p>
            <a:r>
              <a:rPr lang="en-US"/>
              <a:t>JAYA GUPTA</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81DF522-F4A1-4017-9F08-561562229E3F}" type="datetime2">
              <a:rPr lang="en-US" smtClean="0"/>
              <a:t>Tuesday, January 16, 2018</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JAYA GUPTA</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gif"/><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9.xml"/><Relationship Id="rId4" Type="http://schemas.openxmlformats.org/officeDocument/2006/relationships/image" Target="../media/image29.jpeg"/></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image" Target="../media/image34.jpeg"/><Relationship Id="rId1" Type="http://schemas.openxmlformats.org/officeDocument/2006/relationships/slideLayout" Target="../slideLayouts/slideLayout6.xml"/><Relationship Id="rId6" Type="http://schemas.openxmlformats.org/officeDocument/2006/relationships/image" Target="../media/image38.jpeg"/><Relationship Id="rId5" Type="http://schemas.openxmlformats.org/officeDocument/2006/relationships/image" Target="../media/image37.jpeg"/><Relationship Id="rId10" Type="http://schemas.openxmlformats.org/officeDocument/2006/relationships/image" Target="../media/image26.jpeg"/><Relationship Id="rId4" Type="http://schemas.openxmlformats.org/officeDocument/2006/relationships/image" Target="../media/image36.jpeg"/><Relationship Id="rId9" Type="http://schemas.openxmlformats.org/officeDocument/2006/relationships/image" Target="../media/image25.jpeg"/></Relationships>
</file>

<file path=ppt/slides/_rels/slide36.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4.jpeg"/><Relationship Id="rId7" Type="http://schemas.openxmlformats.org/officeDocument/2006/relationships/image" Target="../media/image26.jpeg"/><Relationship Id="rId2" Type="http://schemas.openxmlformats.org/officeDocument/2006/relationships/image" Target="../media/image39.jpeg"/><Relationship Id="rId1" Type="http://schemas.openxmlformats.org/officeDocument/2006/relationships/slideLayout" Target="../slideLayouts/slideLayout4.xml"/><Relationship Id="rId6" Type="http://schemas.openxmlformats.org/officeDocument/2006/relationships/image" Target="../media/image37.jpeg"/><Relationship Id="rId5" Type="http://schemas.openxmlformats.org/officeDocument/2006/relationships/image" Target="../media/image35.jpeg"/><Relationship Id="rId10" Type="http://schemas.openxmlformats.org/officeDocument/2006/relationships/image" Target="../media/image25.jpeg"/><Relationship Id="rId4" Type="http://schemas.openxmlformats.org/officeDocument/2006/relationships/image" Target="../media/image36.jpeg"/><Relationship Id="rId9" Type="http://schemas.openxmlformats.org/officeDocument/2006/relationships/image" Target="../media/image40.jpeg"/></Relationships>
</file>

<file path=ppt/slides/_rels/slide37.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4.jpeg"/><Relationship Id="rId7" Type="http://schemas.openxmlformats.org/officeDocument/2006/relationships/image" Target="../media/image26.jpeg"/><Relationship Id="rId2" Type="http://schemas.openxmlformats.org/officeDocument/2006/relationships/image" Target="../media/image39.jpeg"/><Relationship Id="rId1" Type="http://schemas.openxmlformats.org/officeDocument/2006/relationships/slideLayout" Target="../slideLayouts/slideLayout4.xml"/><Relationship Id="rId6" Type="http://schemas.openxmlformats.org/officeDocument/2006/relationships/image" Target="../media/image37.jpeg"/><Relationship Id="rId5" Type="http://schemas.openxmlformats.org/officeDocument/2006/relationships/image" Target="../media/image35.jpeg"/><Relationship Id="rId10" Type="http://schemas.openxmlformats.org/officeDocument/2006/relationships/image" Target="../media/image25.jpeg"/><Relationship Id="rId4" Type="http://schemas.openxmlformats.org/officeDocument/2006/relationships/image" Target="../media/image36.jpeg"/><Relationship Id="rId9" Type="http://schemas.openxmlformats.org/officeDocument/2006/relationships/image" Target="../media/image40.jpeg"/></Relationships>
</file>

<file path=ppt/slides/_rels/slide38.xml.rels><?xml version="1.0" encoding="UTF-8" standalone="yes"?>
<Relationships xmlns="http://schemas.openxmlformats.org/package/2006/relationships"><Relationship Id="rId8" Type="http://schemas.openxmlformats.org/officeDocument/2006/relationships/image" Target="../media/image43.wmf"/><Relationship Id="rId13" Type="http://schemas.openxmlformats.org/officeDocument/2006/relationships/oleObject" Target="../embeddings/oleObject6.bin"/><Relationship Id="rId18" Type="http://schemas.openxmlformats.org/officeDocument/2006/relationships/image" Target="../media/image48.emf"/><Relationship Id="rId3" Type="http://schemas.openxmlformats.org/officeDocument/2006/relationships/oleObject" Target="../embeddings/oleObject1.bin"/><Relationship Id="rId21" Type="http://schemas.openxmlformats.org/officeDocument/2006/relationships/oleObject" Target="../embeddings/oleObject10.bin"/><Relationship Id="rId7" Type="http://schemas.openxmlformats.org/officeDocument/2006/relationships/oleObject" Target="../embeddings/oleObject3.bin"/><Relationship Id="rId12" Type="http://schemas.openxmlformats.org/officeDocument/2006/relationships/image" Target="../media/image45.wmf"/><Relationship Id="rId17" Type="http://schemas.openxmlformats.org/officeDocument/2006/relationships/oleObject" Target="../embeddings/oleObject8.bin"/><Relationship Id="rId2" Type="http://schemas.openxmlformats.org/officeDocument/2006/relationships/slideLayout" Target="../slideLayouts/slideLayout7.xml"/><Relationship Id="rId16" Type="http://schemas.openxmlformats.org/officeDocument/2006/relationships/image" Target="../media/image47.png"/><Relationship Id="rId20" Type="http://schemas.openxmlformats.org/officeDocument/2006/relationships/image" Target="../media/image49.emf"/><Relationship Id="rId1" Type="http://schemas.openxmlformats.org/officeDocument/2006/relationships/vmlDrawing" Target="../drawings/vmlDrawing1.vml"/><Relationship Id="rId6" Type="http://schemas.openxmlformats.org/officeDocument/2006/relationships/image" Target="../media/image42.wmf"/><Relationship Id="rId11" Type="http://schemas.openxmlformats.org/officeDocument/2006/relationships/oleObject" Target="../embeddings/oleObject5.bin"/><Relationship Id="rId24" Type="http://schemas.openxmlformats.org/officeDocument/2006/relationships/image" Target="../media/image51.wmf"/><Relationship Id="rId5" Type="http://schemas.openxmlformats.org/officeDocument/2006/relationships/oleObject" Target="../embeddings/oleObject2.bin"/><Relationship Id="rId15" Type="http://schemas.openxmlformats.org/officeDocument/2006/relationships/oleObject" Target="../embeddings/oleObject7.bin"/><Relationship Id="rId23" Type="http://schemas.openxmlformats.org/officeDocument/2006/relationships/oleObject" Target="../embeddings/oleObject11.bin"/><Relationship Id="rId10" Type="http://schemas.openxmlformats.org/officeDocument/2006/relationships/image" Target="../media/image44.wmf"/><Relationship Id="rId19" Type="http://schemas.openxmlformats.org/officeDocument/2006/relationships/oleObject" Target="../embeddings/oleObject9.bin"/><Relationship Id="rId4" Type="http://schemas.openxmlformats.org/officeDocument/2006/relationships/image" Target="../media/image41.png"/><Relationship Id="rId9" Type="http://schemas.openxmlformats.org/officeDocument/2006/relationships/oleObject" Target="../embeddings/oleObject4.bin"/><Relationship Id="rId14" Type="http://schemas.openxmlformats.org/officeDocument/2006/relationships/image" Target="../media/image46.wmf"/><Relationship Id="rId22" Type="http://schemas.openxmlformats.org/officeDocument/2006/relationships/image" Target="../media/image50.w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4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 Id="rId5" Type="http://schemas.openxmlformats.org/officeDocument/2006/relationships/image" Target="../media/image66.jpeg"/><Relationship Id="rId4" Type="http://schemas.openxmlformats.org/officeDocument/2006/relationships/image" Target="../media/image65.jpeg"/></Relationships>
</file>

<file path=ppt/slides/_rels/slide4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gif"/><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4.png"/></Relationships>
</file>

<file path=ppt/slides/_rels/slide61.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image" Target="../media/image85.wmf"/><Relationship Id="rId3" Type="http://schemas.openxmlformats.org/officeDocument/2006/relationships/oleObject" Target="../embeddings/oleObject12.bin"/><Relationship Id="rId7" Type="http://schemas.openxmlformats.org/officeDocument/2006/relationships/image" Target="../media/image87.gif"/><Relationship Id="rId12"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82.wmf"/><Relationship Id="rId11" Type="http://schemas.openxmlformats.org/officeDocument/2006/relationships/image" Target="../media/image84.wmf"/><Relationship Id="rId5" Type="http://schemas.openxmlformats.org/officeDocument/2006/relationships/oleObject" Target="../embeddings/oleObject13.bin"/><Relationship Id="rId15" Type="http://schemas.openxmlformats.org/officeDocument/2006/relationships/image" Target="../media/image86.wmf"/><Relationship Id="rId10" Type="http://schemas.openxmlformats.org/officeDocument/2006/relationships/oleObject" Target="../embeddings/oleObject15.bin"/><Relationship Id="rId4" Type="http://schemas.openxmlformats.org/officeDocument/2006/relationships/image" Target="../media/image81.wmf"/><Relationship Id="rId9" Type="http://schemas.openxmlformats.org/officeDocument/2006/relationships/image" Target="../media/image83.wmf"/><Relationship Id="rId14" Type="http://schemas.openxmlformats.org/officeDocument/2006/relationships/oleObject" Target="../embeddings/oleObject17.bin"/></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82.wmf"/><Relationship Id="rId5" Type="http://schemas.openxmlformats.org/officeDocument/2006/relationships/oleObject" Target="../embeddings/oleObject19.bin"/><Relationship Id="rId4" Type="http://schemas.openxmlformats.org/officeDocument/2006/relationships/image" Target="../media/image81.wmf"/></Relationships>
</file>

<file path=ppt/slides/_rels/slide7.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8" Type="http://schemas.openxmlformats.org/officeDocument/2006/relationships/image" Target="../media/image83.wmf"/><Relationship Id="rId13" Type="http://schemas.openxmlformats.org/officeDocument/2006/relationships/oleObject" Target="../embeddings/oleObject26.bin"/><Relationship Id="rId3" Type="http://schemas.openxmlformats.org/officeDocument/2006/relationships/oleObject" Target="../embeddings/oleObject20.bin"/><Relationship Id="rId7" Type="http://schemas.openxmlformats.org/officeDocument/2006/relationships/oleObject" Target="../embeddings/oleObject22.bin"/><Relationship Id="rId12"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89.wmf"/><Relationship Id="rId11" Type="http://schemas.openxmlformats.org/officeDocument/2006/relationships/oleObject" Target="../embeddings/oleObject24.bin"/><Relationship Id="rId5" Type="http://schemas.openxmlformats.org/officeDocument/2006/relationships/oleObject" Target="../embeddings/oleObject21.bin"/><Relationship Id="rId10" Type="http://schemas.openxmlformats.org/officeDocument/2006/relationships/image" Target="../media/image90.wmf"/><Relationship Id="rId4" Type="http://schemas.openxmlformats.org/officeDocument/2006/relationships/image" Target="../media/image88.wmf"/><Relationship Id="rId9" Type="http://schemas.openxmlformats.org/officeDocument/2006/relationships/oleObject" Target="../embeddings/oleObject23.bin"/></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88.wmf"/><Relationship Id="rId5" Type="http://schemas.openxmlformats.org/officeDocument/2006/relationships/oleObject" Target="../embeddings/oleObject20.bin"/><Relationship Id="rId4" Type="http://schemas.openxmlformats.org/officeDocument/2006/relationships/image" Target="../media/image90.wmf"/></Relationships>
</file>

<file path=ppt/slides/_rels/slide72.xml.rels><?xml version="1.0" encoding="UTF-8" standalone="yes"?>
<Relationships xmlns="http://schemas.openxmlformats.org/package/2006/relationships"><Relationship Id="rId2" Type="http://schemas.openxmlformats.org/officeDocument/2006/relationships/image" Target="../media/image91.gif"/><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image" Target="../media/image92.gif"/><Relationship Id="rId4" Type="http://schemas.openxmlformats.org/officeDocument/2006/relationships/image" Target="../media/image90.wmf"/></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90.w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0051" y="889460"/>
            <a:ext cx="10058400" cy="3566160"/>
          </a:xfrm>
        </p:spPr>
        <p:txBody>
          <a:bodyPr>
            <a:noAutofit/>
          </a:bodyPr>
          <a:lstStyle/>
          <a:p>
            <a:pPr algn="ctr"/>
            <a:br>
              <a:rPr lang="en-US" sz="6000" dirty="0"/>
            </a:br>
            <a:r>
              <a:rPr lang="en-US" sz="6000" dirty="0"/>
              <a:t>Faculty Development Program </a:t>
            </a:r>
            <a:br>
              <a:rPr lang="en-US" sz="6000" dirty="0"/>
            </a:br>
            <a:r>
              <a:rPr lang="en-US" sz="6000" dirty="0"/>
              <a:t>on </a:t>
            </a:r>
            <a:br>
              <a:rPr lang="en-US" sz="6000" dirty="0"/>
            </a:br>
            <a:r>
              <a:rPr lang="en-US" sz="6000" dirty="0">
                <a:solidFill>
                  <a:schemeClr val="accent2"/>
                </a:solidFill>
              </a:rPr>
              <a:t>Machine Learning</a:t>
            </a:r>
          </a:p>
        </p:txBody>
      </p:sp>
      <p:sp>
        <p:nvSpPr>
          <p:cNvPr id="3" name="Subtitle 2"/>
          <p:cNvSpPr>
            <a:spLocks noGrp="1"/>
          </p:cNvSpPr>
          <p:nvPr>
            <p:ph type="subTitle" idx="1"/>
          </p:nvPr>
        </p:nvSpPr>
        <p:spPr/>
        <p:txBody>
          <a:bodyPr/>
          <a:lstStyle/>
          <a:p>
            <a:pPr algn="ctr"/>
            <a:r>
              <a:rPr lang="en-US" dirty="0"/>
              <a:t>By: Jaya Gupta, Assistant Professor -IT</a:t>
            </a:r>
          </a:p>
          <a:p>
            <a:pPr algn="ctr"/>
            <a:r>
              <a:rPr lang="en-US" dirty="0"/>
              <a:t>Organized by Department of Information Technology</a:t>
            </a:r>
          </a:p>
        </p:txBody>
      </p:sp>
      <p:pic>
        <p:nvPicPr>
          <p:cNvPr id="5" name="Picture 4">
            <a:extLst>
              <a:ext uri="{FF2B5EF4-FFF2-40B4-BE49-F238E27FC236}">
                <a16:creationId xmlns:a16="http://schemas.microsoft.com/office/drawing/2014/main" id="{DC5053F8-2480-4137-A1FF-7E6B4755DFA4}"/>
              </a:ext>
            </a:extLst>
          </p:cNvPr>
          <p:cNvPicPr>
            <a:picLocks noChangeAspect="1"/>
          </p:cNvPicPr>
          <p:nvPr/>
        </p:nvPicPr>
        <p:blipFill>
          <a:blip r:embed="rId2"/>
          <a:stretch>
            <a:fillRect/>
          </a:stretch>
        </p:blipFill>
        <p:spPr>
          <a:xfrm>
            <a:off x="5238129" y="130934"/>
            <a:ext cx="1592904" cy="1517052"/>
          </a:xfrm>
          <a:prstGeom prst="rect">
            <a:avLst/>
          </a:prstGeom>
        </p:spPr>
      </p:pic>
      <p:sp>
        <p:nvSpPr>
          <p:cNvPr id="4" name="Date Placeholder 3">
            <a:extLst>
              <a:ext uri="{FF2B5EF4-FFF2-40B4-BE49-F238E27FC236}">
                <a16:creationId xmlns:a16="http://schemas.microsoft.com/office/drawing/2014/main" id="{08509976-A7B1-462B-AAFF-342AE6EECA8D}"/>
              </a:ext>
            </a:extLst>
          </p:cNvPr>
          <p:cNvSpPr>
            <a:spLocks noGrp="1"/>
          </p:cNvSpPr>
          <p:nvPr>
            <p:ph type="dt" sz="half" idx="10"/>
          </p:nvPr>
        </p:nvSpPr>
        <p:spPr/>
        <p:txBody>
          <a:bodyPr/>
          <a:lstStyle/>
          <a:p>
            <a:fld id="{2A9A97AF-786E-417E-B503-1EDD3F8EB242}" type="datetime2">
              <a:rPr lang="en-US" smtClean="0"/>
              <a:t>Tuesday, January 16, 2018</a:t>
            </a:fld>
            <a:endParaRPr lang="en-US" dirty="0"/>
          </a:p>
        </p:txBody>
      </p:sp>
      <p:sp>
        <p:nvSpPr>
          <p:cNvPr id="6" name="Footer Placeholder 5">
            <a:extLst>
              <a:ext uri="{FF2B5EF4-FFF2-40B4-BE49-F238E27FC236}">
                <a16:creationId xmlns:a16="http://schemas.microsoft.com/office/drawing/2014/main" id="{05A4E3A6-B321-4227-8423-6FF3C2373D42}"/>
              </a:ext>
            </a:extLst>
          </p:cNvPr>
          <p:cNvSpPr>
            <a:spLocks noGrp="1"/>
          </p:cNvSpPr>
          <p:nvPr>
            <p:ph type="ftr" sz="quarter" idx="11"/>
          </p:nvPr>
        </p:nvSpPr>
        <p:spPr/>
        <p:txBody>
          <a:bodyPr/>
          <a:lstStyle/>
          <a:p>
            <a:r>
              <a:rPr lang="en-US"/>
              <a:t>JAYA GUPTA</a:t>
            </a:r>
            <a:endParaRPr lang="en-US" dirty="0"/>
          </a:p>
        </p:txBody>
      </p:sp>
      <p:sp>
        <p:nvSpPr>
          <p:cNvPr id="7" name="Slide Number Placeholder 6">
            <a:extLst>
              <a:ext uri="{FF2B5EF4-FFF2-40B4-BE49-F238E27FC236}">
                <a16:creationId xmlns:a16="http://schemas.microsoft.com/office/drawing/2014/main" id="{B04315DF-E539-4239-8DDA-84F7AF657217}"/>
              </a:ext>
            </a:extLst>
          </p:cNvPr>
          <p:cNvSpPr>
            <a:spLocks noGrp="1"/>
          </p:cNvSpPr>
          <p:nvPr>
            <p:ph type="sldNum" sz="quarter" idx="12"/>
          </p:nvPr>
        </p:nvSpPr>
        <p:spPr/>
        <p:txBody>
          <a:bodyPr/>
          <a:lstStyle/>
          <a:p>
            <a:fld id="{4FAB73BC-B049-4115-A692-8D63A059BFB8}" type="slidenum">
              <a:rPr lang="en-US" smtClean="0"/>
              <a:pPr/>
              <a:t>1</a:t>
            </a:fld>
            <a:endParaRPr lang="en-US" dirty="0"/>
          </a:p>
        </p:txBody>
      </p:sp>
    </p:spTree>
    <p:extLst>
      <p:ext uri="{BB962C8B-B14F-4D97-AF65-F5344CB8AC3E}">
        <p14:creationId xmlns:p14="http://schemas.microsoft.com/office/powerpoint/2010/main" val="29293819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2"/>
                                        </p:tgtEl>
                                        <p:attrNameLst>
                                          <p:attrName>style.fontWeight</p:attrName>
                                        </p:attrNameLst>
                                      </p:cBhvr>
                                      <p:to>
                                        <p:strVal val="bold"/>
                                      </p:to>
                                    </p:set>
                                  </p:childTnLst>
                                </p:cTn>
                              </p:par>
                            </p:childTnLst>
                          </p:cTn>
                        </p:par>
                      </p:childTnLst>
                    </p:cTn>
                  </p:par>
                  <p:par>
                    <p:cTn id="7" fill="hold">
                      <p:stCondLst>
                        <p:cond delay="indefinite"/>
                      </p:stCondLst>
                      <p:childTnLst>
                        <p:par>
                          <p:cTn id="8" fill="hold">
                            <p:stCondLst>
                              <p:cond delay="0"/>
                            </p:stCondLst>
                            <p:childTnLst>
                              <p:par>
                                <p:cTn id="9" presetID="18" presetClass="emph" presetSubtype="0" fill="hold" grpId="0" nodeType="clickEffect">
                                  <p:stCondLst>
                                    <p:cond delay="0"/>
                                  </p:stCondLst>
                                  <p:iterate type="lt">
                                    <p:tmPct val="4000"/>
                                  </p:iterate>
                                  <p:childTnLst>
                                    <p:set>
                                      <p:cBhvr override="childStyle">
                                        <p:cTn id="10" dur="500" fill="hold"/>
                                        <p:tgtEl>
                                          <p:spTgt spid="3">
                                            <p:txEl>
                                              <p:pRg st="0" end="0"/>
                                            </p:txEl>
                                          </p:spTgt>
                                        </p:tgtEl>
                                        <p:attrNameLst>
                                          <p:attrName>style.textDecorationUnderline</p:attrName>
                                        </p:attrNameLst>
                                      </p:cBhvr>
                                      <p:to>
                                        <p:strVal val="true"/>
                                      </p:to>
                                    </p:set>
                                  </p:childTnLst>
                                </p:cTn>
                              </p:par>
                              <p:par>
                                <p:cTn id="11" presetID="18" presetClass="emph" presetSubtype="0" fill="hold" grpId="0" nodeType="withEffect">
                                  <p:stCondLst>
                                    <p:cond delay="0"/>
                                  </p:stCondLst>
                                  <p:iterate type="lt">
                                    <p:tmPct val="4000"/>
                                  </p:iterate>
                                  <p:childTnLst>
                                    <p:set>
                                      <p:cBhvr override="childStyle">
                                        <p:cTn id="12" dur="500" fill="hold"/>
                                        <p:tgtEl>
                                          <p:spTgt spid="3">
                                            <p:txEl>
                                              <p:pRg st="1" end="1"/>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mnistdigits.gif"/>
          <p:cNvPicPr>
            <a:picLocks noGrp="1" noChangeAspect="1"/>
          </p:cNvPicPr>
          <p:nvPr>
            <p:ph type="pic" idx="1"/>
          </p:nvPr>
        </p:nvPicPr>
        <p:blipFill>
          <a:blip r:embed="rId2"/>
          <a:srcRect t="19583" b="19583"/>
          <a:stretch>
            <a:fillRect/>
          </a:stretch>
        </p:blipFill>
        <p:spPr>
          <a:xfrm>
            <a:off x="15" y="-1"/>
            <a:ext cx="12191985" cy="5904411"/>
          </a:xfrm>
        </p:spPr>
      </p:pic>
      <p:sp>
        <p:nvSpPr>
          <p:cNvPr id="3" name="Title 2"/>
          <p:cNvSpPr>
            <a:spLocks noGrp="1"/>
          </p:cNvSpPr>
          <p:nvPr>
            <p:ph type="title"/>
          </p:nvPr>
        </p:nvSpPr>
        <p:spPr>
          <a:xfrm>
            <a:off x="1476103" y="2031275"/>
            <a:ext cx="6074228" cy="1064622"/>
          </a:xfrm>
          <a:solidFill>
            <a:schemeClr val="accent2"/>
          </a:solidFill>
        </p:spPr>
        <p:txBody>
          <a:bodyPr/>
          <a:lstStyle/>
          <a:p>
            <a:r>
              <a:rPr lang="en-US" dirty="0"/>
              <a:t>Hand Written Digit Recognition</a:t>
            </a:r>
          </a:p>
        </p:txBody>
      </p:sp>
      <p:sp>
        <p:nvSpPr>
          <p:cNvPr id="5" name="Text Placeholder 4"/>
          <p:cNvSpPr>
            <a:spLocks noGrp="1"/>
          </p:cNvSpPr>
          <p:nvPr>
            <p:ph type="body" sz="half" idx="2"/>
          </p:nvPr>
        </p:nvSpPr>
        <p:spPr>
          <a:xfrm>
            <a:off x="1476103" y="3098508"/>
            <a:ext cx="7550331" cy="594360"/>
          </a:xfrm>
          <a:solidFill>
            <a:schemeClr val="accent1"/>
          </a:solidFill>
        </p:spPr>
        <p:txBody>
          <a:bodyPr/>
          <a:lstStyle/>
          <a:p>
            <a:r>
              <a:rPr lang="en-US" dirty="0" err="1"/>
              <a:t>Yann</a:t>
            </a:r>
            <a:r>
              <a:rPr lang="en-US" dirty="0"/>
              <a:t> </a:t>
            </a:r>
            <a:r>
              <a:rPr lang="en-US" dirty="0" err="1"/>
              <a:t>LeCun</a:t>
            </a:r>
            <a:r>
              <a:rPr lang="en-US" dirty="0"/>
              <a:t>, </a:t>
            </a:r>
            <a:br>
              <a:rPr lang="en-US" dirty="0"/>
            </a:br>
            <a:r>
              <a:rPr lang="en-US" dirty="0"/>
              <a:t>Director of AI Research, </a:t>
            </a:r>
            <a:r>
              <a:rPr lang="en-US" dirty="0" err="1"/>
              <a:t>Facebook</a:t>
            </a:r>
            <a:endParaRPr lang="en-US" dirty="0"/>
          </a:p>
        </p:txBody>
      </p:sp>
      <p:pic>
        <p:nvPicPr>
          <p:cNvPr id="7" name="Picture 6" descr="ylc-thumb.jpeg"/>
          <p:cNvPicPr>
            <a:picLocks noChangeAspect="1"/>
          </p:cNvPicPr>
          <p:nvPr/>
        </p:nvPicPr>
        <p:blipFill>
          <a:blip r:embed="rId3"/>
          <a:stretch>
            <a:fillRect/>
          </a:stretch>
        </p:blipFill>
        <p:spPr>
          <a:xfrm>
            <a:off x="9316266" y="1760900"/>
            <a:ext cx="1473654" cy="1944740"/>
          </a:xfrm>
          <a:prstGeom prst="rect">
            <a:avLst/>
          </a:prstGeom>
        </p:spPr>
      </p:pic>
      <p:sp>
        <p:nvSpPr>
          <p:cNvPr id="2" name="Date Placeholder 1">
            <a:extLst>
              <a:ext uri="{FF2B5EF4-FFF2-40B4-BE49-F238E27FC236}">
                <a16:creationId xmlns:a16="http://schemas.microsoft.com/office/drawing/2014/main" id="{6ECA7DB9-AFBF-415C-8F05-31F8DAFEF664}"/>
              </a:ext>
            </a:extLst>
          </p:cNvPr>
          <p:cNvSpPr>
            <a:spLocks noGrp="1"/>
          </p:cNvSpPr>
          <p:nvPr>
            <p:ph type="dt" sz="half" idx="10"/>
          </p:nvPr>
        </p:nvSpPr>
        <p:spPr/>
        <p:txBody>
          <a:bodyPr/>
          <a:lstStyle/>
          <a:p>
            <a:fld id="{C2CBF703-3CAE-443D-B731-7DED87FC9CCF}" type="datetime2">
              <a:rPr lang="en-US" smtClean="0"/>
              <a:t>Tuesday, January 16, 2018</a:t>
            </a:fld>
            <a:endParaRPr lang="en-US" dirty="0"/>
          </a:p>
        </p:txBody>
      </p:sp>
      <p:sp>
        <p:nvSpPr>
          <p:cNvPr id="4" name="Footer Placeholder 3">
            <a:extLst>
              <a:ext uri="{FF2B5EF4-FFF2-40B4-BE49-F238E27FC236}">
                <a16:creationId xmlns:a16="http://schemas.microsoft.com/office/drawing/2014/main" id="{9E8C2FC8-FC4E-49C1-B753-C648FE8360BD}"/>
              </a:ext>
            </a:extLst>
          </p:cNvPr>
          <p:cNvSpPr>
            <a:spLocks noGrp="1"/>
          </p:cNvSpPr>
          <p:nvPr>
            <p:ph type="ftr" sz="quarter" idx="11"/>
          </p:nvPr>
        </p:nvSpPr>
        <p:spPr/>
        <p:txBody>
          <a:bodyPr/>
          <a:lstStyle/>
          <a:p>
            <a:r>
              <a:rPr lang="en-US"/>
              <a:t>JAYA GUPTA</a:t>
            </a:r>
            <a:endParaRPr lang="en-US" dirty="0"/>
          </a:p>
        </p:txBody>
      </p:sp>
      <p:sp>
        <p:nvSpPr>
          <p:cNvPr id="8" name="Slide Number Placeholder 7">
            <a:extLst>
              <a:ext uri="{FF2B5EF4-FFF2-40B4-BE49-F238E27FC236}">
                <a16:creationId xmlns:a16="http://schemas.microsoft.com/office/drawing/2014/main" id="{84D64E91-6166-4622-864B-C6C8D421F7A3}"/>
              </a:ext>
            </a:extLst>
          </p:cNvPr>
          <p:cNvSpPr>
            <a:spLocks noGrp="1"/>
          </p:cNvSpPr>
          <p:nvPr>
            <p:ph type="sldNum" sz="quarter" idx="12"/>
          </p:nvPr>
        </p:nvSpPr>
        <p:spPr/>
        <p:txBody>
          <a:bodyPr/>
          <a:lstStyle/>
          <a:p>
            <a:fld id="{4FAB73BC-B049-4115-A692-8D63A059BFB8}" type="slidenum">
              <a:rPr lang="en-US" smtClean="0"/>
              <a:pPr/>
              <a:t>10</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 Written Digit Recognition</a:t>
            </a:r>
          </a:p>
        </p:txBody>
      </p:sp>
      <p:pic>
        <p:nvPicPr>
          <p:cNvPr id="4" name="Content Placeholder 3" descr="asamples.gif"/>
          <p:cNvPicPr>
            <a:picLocks noGrp="1" noChangeAspect="1"/>
          </p:cNvPicPr>
          <p:nvPr>
            <p:ph idx="1"/>
          </p:nvPr>
        </p:nvPicPr>
        <p:blipFill>
          <a:blip r:embed="rId2"/>
          <a:stretch>
            <a:fillRect/>
          </a:stretch>
        </p:blipFill>
        <p:spPr>
          <a:xfrm>
            <a:off x="2864367" y="1972492"/>
            <a:ext cx="6332874" cy="3958046"/>
          </a:xfrm>
        </p:spPr>
      </p:pic>
      <p:sp>
        <p:nvSpPr>
          <p:cNvPr id="3" name="Date Placeholder 2">
            <a:extLst>
              <a:ext uri="{FF2B5EF4-FFF2-40B4-BE49-F238E27FC236}">
                <a16:creationId xmlns:a16="http://schemas.microsoft.com/office/drawing/2014/main" id="{3FEC2923-3D53-4C4B-8B70-6E63B19EA25F}"/>
              </a:ext>
            </a:extLst>
          </p:cNvPr>
          <p:cNvSpPr>
            <a:spLocks noGrp="1"/>
          </p:cNvSpPr>
          <p:nvPr>
            <p:ph type="dt" sz="half" idx="10"/>
          </p:nvPr>
        </p:nvSpPr>
        <p:spPr/>
        <p:txBody>
          <a:bodyPr/>
          <a:lstStyle/>
          <a:p>
            <a:fld id="{51B778E7-0334-4640-BFA7-EBA1A8235B42}" type="datetime2">
              <a:rPr lang="en-US" smtClean="0"/>
              <a:t>Tuesday, January 16, 2018</a:t>
            </a:fld>
            <a:endParaRPr lang="en-US" dirty="0"/>
          </a:p>
        </p:txBody>
      </p:sp>
      <p:sp>
        <p:nvSpPr>
          <p:cNvPr id="5" name="Footer Placeholder 4">
            <a:extLst>
              <a:ext uri="{FF2B5EF4-FFF2-40B4-BE49-F238E27FC236}">
                <a16:creationId xmlns:a16="http://schemas.microsoft.com/office/drawing/2014/main" id="{2B61291D-F2C3-4E5D-8F97-573272E4D94F}"/>
              </a:ext>
            </a:extLst>
          </p:cNvPr>
          <p:cNvSpPr>
            <a:spLocks noGrp="1"/>
          </p:cNvSpPr>
          <p:nvPr>
            <p:ph type="ftr" sz="quarter" idx="11"/>
          </p:nvPr>
        </p:nvSpPr>
        <p:spPr/>
        <p:txBody>
          <a:bodyPr/>
          <a:lstStyle/>
          <a:p>
            <a:r>
              <a:rPr lang="en-US"/>
              <a:t>JAYA GUPTA</a:t>
            </a:r>
            <a:endParaRPr lang="en-US" dirty="0"/>
          </a:p>
        </p:txBody>
      </p:sp>
      <p:sp>
        <p:nvSpPr>
          <p:cNvPr id="6" name="Slide Number Placeholder 5">
            <a:extLst>
              <a:ext uri="{FF2B5EF4-FFF2-40B4-BE49-F238E27FC236}">
                <a16:creationId xmlns:a16="http://schemas.microsoft.com/office/drawing/2014/main" id="{4AE44344-5808-4D7F-B3B6-C573F5697702}"/>
              </a:ext>
            </a:extLst>
          </p:cNvPr>
          <p:cNvSpPr>
            <a:spLocks noGrp="1"/>
          </p:cNvSpPr>
          <p:nvPr>
            <p:ph type="sldNum" sz="quarter" idx="12"/>
          </p:nvPr>
        </p:nvSpPr>
        <p:spPr/>
        <p:txBody>
          <a:bodyPr/>
          <a:lstStyle/>
          <a:p>
            <a:fld id="{6113E31D-E2AB-40D1-8B51-AFA5AFEF393A}" type="slidenum">
              <a:rPr lang="en-US" smtClean="0"/>
              <a:pPr/>
              <a:t>11</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 Written Digit Recognition</a:t>
            </a:r>
          </a:p>
        </p:txBody>
      </p:sp>
      <p:pic>
        <p:nvPicPr>
          <p:cNvPr id="4" name="Content Placeholder 3" descr="a35.gif"/>
          <p:cNvPicPr>
            <a:picLocks noGrp="1" noChangeAspect="1"/>
          </p:cNvPicPr>
          <p:nvPr>
            <p:ph idx="1"/>
          </p:nvPr>
        </p:nvPicPr>
        <p:blipFill>
          <a:blip r:embed="rId2"/>
          <a:stretch>
            <a:fillRect/>
          </a:stretch>
        </p:blipFill>
        <p:spPr>
          <a:xfrm>
            <a:off x="2974095" y="1985554"/>
            <a:ext cx="6374676" cy="3984172"/>
          </a:xfrm>
        </p:spPr>
      </p:pic>
      <p:sp>
        <p:nvSpPr>
          <p:cNvPr id="3" name="Date Placeholder 2">
            <a:extLst>
              <a:ext uri="{FF2B5EF4-FFF2-40B4-BE49-F238E27FC236}">
                <a16:creationId xmlns:a16="http://schemas.microsoft.com/office/drawing/2014/main" id="{996D8191-65AD-4243-A54A-A03E9556867B}"/>
              </a:ext>
            </a:extLst>
          </p:cNvPr>
          <p:cNvSpPr>
            <a:spLocks noGrp="1"/>
          </p:cNvSpPr>
          <p:nvPr>
            <p:ph type="dt" sz="half" idx="10"/>
          </p:nvPr>
        </p:nvSpPr>
        <p:spPr/>
        <p:txBody>
          <a:bodyPr/>
          <a:lstStyle/>
          <a:p>
            <a:fld id="{845D6B5D-6E24-4D77-9DCA-CC23C9F1D38F}" type="datetime2">
              <a:rPr lang="en-US" smtClean="0"/>
              <a:t>Tuesday, January 16, 2018</a:t>
            </a:fld>
            <a:endParaRPr lang="en-US" dirty="0"/>
          </a:p>
        </p:txBody>
      </p:sp>
      <p:sp>
        <p:nvSpPr>
          <p:cNvPr id="5" name="Footer Placeholder 4">
            <a:extLst>
              <a:ext uri="{FF2B5EF4-FFF2-40B4-BE49-F238E27FC236}">
                <a16:creationId xmlns:a16="http://schemas.microsoft.com/office/drawing/2014/main" id="{9E5EFEB1-062E-48E8-BA47-0AAE6A401F03}"/>
              </a:ext>
            </a:extLst>
          </p:cNvPr>
          <p:cNvSpPr>
            <a:spLocks noGrp="1"/>
          </p:cNvSpPr>
          <p:nvPr>
            <p:ph type="ftr" sz="quarter" idx="11"/>
          </p:nvPr>
        </p:nvSpPr>
        <p:spPr/>
        <p:txBody>
          <a:bodyPr/>
          <a:lstStyle/>
          <a:p>
            <a:r>
              <a:rPr lang="en-US"/>
              <a:t>JAYA GUPTA</a:t>
            </a:r>
            <a:endParaRPr lang="en-US" dirty="0"/>
          </a:p>
        </p:txBody>
      </p:sp>
      <p:sp>
        <p:nvSpPr>
          <p:cNvPr id="6" name="Slide Number Placeholder 5">
            <a:extLst>
              <a:ext uri="{FF2B5EF4-FFF2-40B4-BE49-F238E27FC236}">
                <a16:creationId xmlns:a16="http://schemas.microsoft.com/office/drawing/2014/main" id="{62BF7D52-9B8B-4630-8652-F53D10DDF9AA}"/>
              </a:ext>
            </a:extLst>
          </p:cNvPr>
          <p:cNvSpPr>
            <a:spLocks noGrp="1"/>
          </p:cNvSpPr>
          <p:nvPr>
            <p:ph type="sldNum" sz="quarter" idx="12"/>
          </p:nvPr>
        </p:nvSpPr>
        <p:spPr/>
        <p:txBody>
          <a:bodyPr/>
          <a:lstStyle/>
          <a:p>
            <a:fld id="{6113E31D-E2AB-40D1-8B51-AFA5AFEF393A}" type="slidenum">
              <a:rPr lang="en-US" smtClean="0"/>
              <a:pPr/>
              <a:t>12</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 Written Digit Recognition</a:t>
            </a:r>
          </a:p>
        </p:txBody>
      </p:sp>
      <p:pic>
        <p:nvPicPr>
          <p:cNvPr id="4" name="Content Placeholder 3" descr="a31.gif"/>
          <p:cNvPicPr>
            <a:picLocks noGrp="1" noChangeAspect="1"/>
          </p:cNvPicPr>
          <p:nvPr>
            <p:ph idx="1"/>
          </p:nvPr>
        </p:nvPicPr>
        <p:blipFill>
          <a:blip r:embed="rId2"/>
          <a:stretch>
            <a:fillRect/>
          </a:stretch>
        </p:blipFill>
        <p:spPr>
          <a:xfrm>
            <a:off x="3235352" y="2050869"/>
            <a:ext cx="6249271" cy="3905794"/>
          </a:xfrm>
        </p:spPr>
      </p:pic>
      <p:sp>
        <p:nvSpPr>
          <p:cNvPr id="3" name="Date Placeholder 2">
            <a:extLst>
              <a:ext uri="{FF2B5EF4-FFF2-40B4-BE49-F238E27FC236}">
                <a16:creationId xmlns:a16="http://schemas.microsoft.com/office/drawing/2014/main" id="{65B98D54-6E76-4F90-8FD1-E9FB48B7F7DF}"/>
              </a:ext>
            </a:extLst>
          </p:cNvPr>
          <p:cNvSpPr>
            <a:spLocks noGrp="1"/>
          </p:cNvSpPr>
          <p:nvPr>
            <p:ph type="dt" sz="half" idx="10"/>
          </p:nvPr>
        </p:nvSpPr>
        <p:spPr/>
        <p:txBody>
          <a:bodyPr/>
          <a:lstStyle/>
          <a:p>
            <a:fld id="{B0093D2E-AA74-4D8B-A5C0-3E48D9D8FB6F}" type="datetime2">
              <a:rPr lang="en-US" smtClean="0"/>
              <a:t>Tuesday, January 16, 2018</a:t>
            </a:fld>
            <a:endParaRPr lang="en-US" dirty="0"/>
          </a:p>
        </p:txBody>
      </p:sp>
      <p:sp>
        <p:nvSpPr>
          <p:cNvPr id="5" name="Footer Placeholder 4">
            <a:extLst>
              <a:ext uri="{FF2B5EF4-FFF2-40B4-BE49-F238E27FC236}">
                <a16:creationId xmlns:a16="http://schemas.microsoft.com/office/drawing/2014/main" id="{3E9588CE-547F-4E19-8264-2CBA6CFD322E}"/>
              </a:ext>
            </a:extLst>
          </p:cNvPr>
          <p:cNvSpPr>
            <a:spLocks noGrp="1"/>
          </p:cNvSpPr>
          <p:nvPr>
            <p:ph type="ftr" sz="quarter" idx="11"/>
          </p:nvPr>
        </p:nvSpPr>
        <p:spPr/>
        <p:txBody>
          <a:bodyPr/>
          <a:lstStyle/>
          <a:p>
            <a:r>
              <a:rPr lang="en-US"/>
              <a:t>JAYA GUPTA</a:t>
            </a:r>
            <a:endParaRPr lang="en-US" dirty="0"/>
          </a:p>
        </p:txBody>
      </p:sp>
      <p:sp>
        <p:nvSpPr>
          <p:cNvPr id="6" name="Slide Number Placeholder 5">
            <a:extLst>
              <a:ext uri="{FF2B5EF4-FFF2-40B4-BE49-F238E27FC236}">
                <a16:creationId xmlns:a16="http://schemas.microsoft.com/office/drawing/2014/main" id="{5F765F0D-E2A3-4D67-8CC4-30875F8EDBD4}"/>
              </a:ext>
            </a:extLst>
          </p:cNvPr>
          <p:cNvSpPr>
            <a:spLocks noGrp="1"/>
          </p:cNvSpPr>
          <p:nvPr>
            <p:ph type="sldNum" sz="quarter" idx="12"/>
          </p:nvPr>
        </p:nvSpPr>
        <p:spPr/>
        <p:txBody>
          <a:bodyPr/>
          <a:lstStyle/>
          <a:p>
            <a:fld id="{6113E31D-E2AB-40D1-8B51-AFA5AFEF393A}" type="slidenum">
              <a:rPr lang="en-US" smtClean="0"/>
              <a:pPr/>
              <a:t>13</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 Recognition</a:t>
            </a:r>
          </a:p>
        </p:txBody>
      </p:sp>
      <p:pic>
        <p:nvPicPr>
          <p:cNvPr id="4" name="Content Placeholder 3" descr="Facial-Recognition-API-for-Python-and-Command-Line.gif"/>
          <p:cNvPicPr>
            <a:picLocks noGrp="1" noChangeAspect="1"/>
          </p:cNvPicPr>
          <p:nvPr>
            <p:ph idx="1"/>
          </p:nvPr>
        </p:nvPicPr>
        <p:blipFill>
          <a:blip r:embed="rId2"/>
          <a:stretch>
            <a:fillRect/>
          </a:stretch>
        </p:blipFill>
        <p:spPr>
          <a:xfrm>
            <a:off x="2443353" y="1933303"/>
            <a:ext cx="7303118" cy="4075611"/>
          </a:xfrm>
        </p:spPr>
      </p:pic>
      <p:sp>
        <p:nvSpPr>
          <p:cNvPr id="3" name="Date Placeholder 2">
            <a:extLst>
              <a:ext uri="{FF2B5EF4-FFF2-40B4-BE49-F238E27FC236}">
                <a16:creationId xmlns:a16="http://schemas.microsoft.com/office/drawing/2014/main" id="{B3F4992F-3278-446B-8E33-04B225DC20EF}"/>
              </a:ext>
            </a:extLst>
          </p:cNvPr>
          <p:cNvSpPr>
            <a:spLocks noGrp="1"/>
          </p:cNvSpPr>
          <p:nvPr>
            <p:ph type="dt" sz="half" idx="10"/>
          </p:nvPr>
        </p:nvSpPr>
        <p:spPr/>
        <p:txBody>
          <a:bodyPr/>
          <a:lstStyle/>
          <a:p>
            <a:fld id="{44F52C77-0EE2-4116-819E-5CE042DE25AA}" type="datetime2">
              <a:rPr lang="en-US" smtClean="0"/>
              <a:t>Tuesday, January 16, 2018</a:t>
            </a:fld>
            <a:endParaRPr lang="en-US" dirty="0"/>
          </a:p>
        </p:txBody>
      </p:sp>
      <p:sp>
        <p:nvSpPr>
          <p:cNvPr id="5" name="Footer Placeholder 4">
            <a:extLst>
              <a:ext uri="{FF2B5EF4-FFF2-40B4-BE49-F238E27FC236}">
                <a16:creationId xmlns:a16="http://schemas.microsoft.com/office/drawing/2014/main" id="{D293A7C2-3BB4-419A-8F39-07A3DE0AB90E}"/>
              </a:ext>
            </a:extLst>
          </p:cNvPr>
          <p:cNvSpPr>
            <a:spLocks noGrp="1"/>
          </p:cNvSpPr>
          <p:nvPr>
            <p:ph type="ftr" sz="quarter" idx="11"/>
          </p:nvPr>
        </p:nvSpPr>
        <p:spPr/>
        <p:txBody>
          <a:bodyPr/>
          <a:lstStyle/>
          <a:p>
            <a:r>
              <a:rPr lang="en-US"/>
              <a:t>JAYA GUPTA</a:t>
            </a:r>
            <a:endParaRPr lang="en-US" dirty="0"/>
          </a:p>
        </p:txBody>
      </p:sp>
      <p:sp>
        <p:nvSpPr>
          <p:cNvPr id="6" name="Slide Number Placeholder 5">
            <a:extLst>
              <a:ext uri="{FF2B5EF4-FFF2-40B4-BE49-F238E27FC236}">
                <a16:creationId xmlns:a16="http://schemas.microsoft.com/office/drawing/2014/main" id="{DD69DCF3-C0D6-4999-BA03-F1ABCA40CF35}"/>
              </a:ext>
            </a:extLst>
          </p:cNvPr>
          <p:cNvSpPr>
            <a:spLocks noGrp="1"/>
          </p:cNvSpPr>
          <p:nvPr>
            <p:ph type="sldNum" sz="quarter" idx="12"/>
          </p:nvPr>
        </p:nvSpPr>
        <p:spPr/>
        <p:txBody>
          <a:bodyPr/>
          <a:lstStyle/>
          <a:p>
            <a:fld id="{6113E31D-E2AB-40D1-8B51-AFA5AFEF393A}" type="slidenum">
              <a:rPr lang="en-US" smtClean="0"/>
              <a:pPr/>
              <a:t>14</a:t>
            </a:fld>
            <a:endParaRPr lang="en-US" dirty="0"/>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da3d408597764a5d8070fd8688883f1a2b429e53.png"/>
          <p:cNvPicPr>
            <a:picLocks noChangeAspect="1"/>
          </p:cNvPicPr>
          <p:nvPr/>
        </p:nvPicPr>
        <p:blipFill>
          <a:blip r:embed="rId2"/>
          <a:stretch>
            <a:fillRect/>
          </a:stretch>
        </p:blipFill>
        <p:spPr>
          <a:xfrm>
            <a:off x="33992" y="268619"/>
            <a:ext cx="6341475" cy="6102626"/>
          </a:xfrm>
          <a:prstGeom prst="rect">
            <a:avLst/>
          </a:prstGeom>
        </p:spPr>
      </p:pic>
      <p:grpSp>
        <p:nvGrpSpPr>
          <p:cNvPr id="6" name="Group 5">
            <a:extLst>
              <a:ext uri="{FF2B5EF4-FFF2-40B4-BE49-F238E27FC236}">
                <a16:creationId xmlns:a16="http://schemas.microsoft.com/office/drawing/2014/main" id="{A4367FCC-2B67-408F-B422-931C4EB51851}"/>
              </a:ext>
            </a:extLst>
          </p:cNvPr>
          <p:cNvGrpSpPr/>
          <p:nvPr/>
        </p:nvGrpSpPr>
        <p:grpSpPr>
          <a:xfrm>
            <a:off x="5949897" y="915571"/>
            <a:ext cx="5932556" cy="5016274"/>
            <a:chOff x="5949897" y="915571"/>
            <a:chExt cx="5932556" cy="5016274"/>
          </a:xfrm>
        </p:grpSpPr>
        <p:sp>
          <p:nvSpPr>
            <p:cNvPr id="7" name="Freeform: Shape 6">
              <a:extLst>
                <a:ext uri="{FF2B5EF4-FFF2-40B4-BE49-F238E27FC236}">
                  <a16:creationId xmlns:a16="http://schemas.microsoft.com/office/drawing/2014/main" id="{1002ABF0-6B2F-472F-8164-E8C6785AE6CB}"/>
                </a:ext>
              </a:extLst>
            </p:cNvPr>
            <p:cNvSpPr/>
            <p:nvPr/>
          </p:nvSpPr>
          <p:spPr>
            <a:xfrm>
              <a:off x="5949897" y="915571"/>
              <a:ext cx="1260058" cy="1800083"/>
            </a:xfrm>
            <a:custGeom>
              <a:avLst/>
              <a:gdLst>
                <a:gd name="connsiteX0" fmla="*/ 0 w 1800082"/>
                <a:gd name="connsiteY0" fmla="*/ 0 h 1260057"/>
                <a:gd name="connsiteX1" fmla="*/ 1170054 w 1800082"/>
                <a:gd name="connsiteY1" fmla="*/ 0 h 1260057"/>
                <a:gd name="connsiteX2" fmla="*/ 1800082 w 1800082"/>
                <a:gd name="connsiteY2" fmla="*/ 630029 h 1260057"/>
                <a:gd name="connsiteX3" fmla="*/ 1170054 w 1800082"/>
                <a:gd name="connsiteY3" fmla="*/ 1260057 h 1260057"/>
                <a:gd name="connsiteX4" fmla="*/ 0 w 1800082"/>
                <a:gd name="connsiteY4" fmla="*/ 1260057 h 1260057"/>
                <a:gd name="connsiteX5" fmla="*/ 630029 w 1800082"/>
                <a:gd name="connsiteY5" fmla="*/ 630029 h 1260057"/>
                <a:gd name="connsiteX6" fmla="*/ 0 w 1800082"/>
                <a:gd name="connsiteY6" fmla="*/ 0 h 1260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0082" h="1260057">
                  <a:moveTo>
                    <a:pt x="1800081" y="0"/>
                  </a:moveTo>
                  <a:lnTo>
                    <a:pt x="1800081" y="819037"/>
                  </a:lnTo>
                  <a:lnTo>
                    <a:pt x="900040" y="1260057"/>
                  </a:lnTo>
                  <a:lnTo>
                    <a:pt x="1" y="819037"/>
                  </a:lnTo>
                  <a:lnTo>
                    <a:pt x="1" y="0"/>
                  </a:lnTo>
                  <a:lnTo>
                    <a:pt x="900040" y="441020"/>
                  </a:lnTo>
                  <a:lnTo>
                    <a:pt x="1800081" y="0"/>
                  </a:lnTo>
                  <a:close/>
                </a:path>
              </a:pathLst>
            </a:custGeom>
            <a:solidFill>
              <a:srgbClr val="92D050"/>
            </a:soli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161" tIns="640190" rIns="10160" bIns="640188" numCol="1" spcCol="1270" anchor="ctr" anchorCtr="0">
              <a:noAutofit/>
            </a:bodyPr>
            <a:lstStyle/>
            <a:p>
              <a:pPr marL="0" lvl="0" indent="0" algn="just" defTabSz="711200">
                <a:lnSpc>
                  <a:spcPct val="90000"/>
                </a:lnSpc>
                <a:spcBef>
                  <a:spcPct val="0"/>
                </a:spcBef>
                <a:spcAft>
                  <a:spcPct val="35000"/>
                </a:spcAft>
                <a:buNone/>
              </a:pPr>
              <a:endParaRPr lang="en-US" sz="1600" kern="1200" dirty="0">
                <a:solidFill>
                  <a:srgbClr val="92D050"/>
                </a:solidFill>
              </a:endParaRPr>
            </a:p>
          </p:txBody>
        </p:sp>
        <p:sp>
          <p:nvSpPr>
            <p:cNvPr id="8" name="Freeform: Shape 7">
              <a:extLst>
                <a:ext uri="{FF2B5EF4-FFF2-40B4-BE49-F238E27FC236}">
                  <a16:creationId xmlns:a16="http://schemas.microsoft.com/office/drawing/2014/main" id="{AE27636B-8A6D-404C-81C0-B2D6257C6DB7}"/>
                </a:ext>
              </a:extLst>
            </p:cNvPr>
            <p:cNvSpPr/>
            <p:nvPr/>
          </p:nvSpPr>
          <p:spPr>
            <a:xfrm>
              <a:off x="7209954" y="915572"/>
              <a:ext cx="4672499" cy="1170054"/>
            </a:xfrm>
            <a:custGeom>
              <a:avLst/>
              <a:gdLst>
                <a:gd name="connsiteX0" fmla="*/ 195013 w 1170053"/>
                <a:gd name="connsiteY0" fmla="*/ 0 h 4672498"/>
                <a:gd name="connsiteX1" fmla="*/ 975040 w 1170053"/>
                <a:gd name="connsiteY1" fmla="*/ 0 h 4672498"/>
                <a:gd name="connsiteX2" fmla="*/ 1170053 w 1170053"/>
                <a:gd name="connsiteY2" fmla="*/ 195013 h 4672498"/>
                <a:gd name="connsiteX3" fmla="*/ 1170053 w 1170053"/>
                <a:gd name="connsiteY3" fmla="*/ 4672498 h 4672498"/>
                <a:gd name="connsiteX4" fmla="*/ 1170053 w 1170053"/>
                <a:gd name="connsiteY4" fmla="*/ 4672498 h 4672498"/>
                <a:gd name="connsiteX5" fmla="*/ 0 w 1170053"/>
                <a:gd name="connsiteY5" fmla="*/ 4672498 h 4672498"/>
                <a:gd name="connsiteX6" fmla="*/ 0 w 1170053"/>
                <a:gd name="connsiteY6" fmla="*/ 4672498 h 4672498"/>
                <a:gd name="connsiteX7" fmla="*/ 0 w 1170053"/>
                <a:gd name="connsiteY7" fmla="*/ 195013 h 4672498"/>
                <a:gd name="connsiteX8" fmla="*/ 195013 w 1170053"/>
                <a:gd name="connsiteY8" fmla="*/ 0 h 467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0053" h="4672498">
                  <a:moveTo>
                    <a:pt x="1170053" y="778768"/>
                  </a:moveTo>
                  <a:lnTo>
                    <a:pt x="1170053" y="3893730"/>
                  </a:lnTo>
                  <a:cubicBezTo>
                    <a:pt x="1170053" y="4323832"/>
                    <a:pt x="1148189" y="4672496"/>
                    <a:pt x="1121219" y="4672496"/>
                  </a:cubicBezTo>
                  <a:lnTo>
                    <a:pt x="0" y="4672496"/>
                  </a:lnTo>
                  <a:lnTo>
                    <a:pt x="0" y="4672496"/>
                  </a:lnTo>
                  <a:lnTo>
                    <a:pt x="0" y="2"/>
                  </a:lnTo>
                  <a:lnTo>
                    <a:pt x="0" y="2"/>
                  </a:lnTo>
                  <a:lnTo>
                    <a:pt x="1121219" y="2"/>
                  </a:lnTo>
                  <a:cubicBezTo>
                    <a:pt x="1148189" y="2"/>
                    <a:pt x="1170053" y="348666"/>
                    <a:pt x="1170053" y="778768"/>
                  </a:cubicBezTo>
                  <a:close/>
                </a:path>
              </a:pathLst>
            </a:custGeom>
            <a:ln>
              <a:solidFill>
                <a:srgbClr val="00B050"/>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13793" tIns="67277" rIns="67277" bIns="67278" numCol="1" spcCol="1270" anchor="ctr" anchorCtr="0">
              <a:noAutofit/>
            </a:bodyPr>
            <a:lstStyle/>
            <a:p>
              <a:pPr marL="171450" lvl="1" indent="-171450" algn="just" defTabSz="711200">
                <a:lnSpc>
                  <a:spcPct val="90000"/>
                </a:lnSpc>
                <a:spcBef>
                  <a:spcPct val="0"/>
                </a:spcBef>
                <a:spcAft>
                  <a:spcPct val="15000"/>
                </a:spcAft>
                <a:buChar char="•"/>
              </a:pPr>
              <a:r>
                <a:rPr lang="en-US" sz="1600" kern="1200">
                  <a:solidFill>
                    <a:schemeClr val="tx1"/>
                  </a:solidFill>
                </a:rPr>
                <a:t>Artificial Intelligence is concerned with the design of intelligence in an artificial device.</a:t>
              </a:r>
              <a:endParaRPr lang="en-US" sz="1600" kern="1200" dirty="0">
                <a:solidFill>
                  <a:schemeClr val="tx1"/>
                </a:solidFill>
              </a:endParaRPr>
            </a:p>
            <a:p>
              <a:pPr marL="171450" lvl="1" indent="-171450" algn="just" defTabSz="711200">
                <a:lnSpc>
                  <a:spcPct val="90000"/>
                </a:lnSpc>
                <a:spcBef>
                  <a:spcPct val="0"/>
                </a:spcBef>
                <a:spcAft>
                  <a:spcPct val="15000"/>
                </a:spcAft>
                <a:buChar char="•"/>
              </a:pPr>
              <a:r>
                <a:rPr lang="en-US" sz="1600" kern="1200">
                  <a:solidFill>
                    <a:schemeClr val="tx1"/>
                  </a:solidFill>
                </a:rPr>
                <a:t>The term was coined by </a:t>
              </a:r>
              <a:r>
                <a:rPr lang="en-US" sz="1600" kern="1200">
                  <a:solidFill>
                    <a:schemeClr val="accent2"/>
                  </a:solidFill>
                </a:rPr>
                <a:t>McCarthy in 1956. </a:t>
              </a:r>
              <a:endParaRPr lang="en-US" sz="1600" kern="1200" dirty="0">
                <a:solidFill>
                  <a:schemeClr val="accent2"/>
                </a:solidFill>
              </a:endParaRPr>
            </a:p>
          </p:txBody>
        </p:sp>
        <p:sp>
          <p:nvSpPr>
            <p:cNvPr id="9" name="Freeform: Shape 8">
              <a:extLst>
                <a:ext uri="{FF2B5EF4-FFF2-40B4-BE49-F238E27FC236}">
                  <a16:creationId xmlns:a16="http://schemas.microsoft.com/office/drawing/2014/main" id="{74F9586C-9E35-4D94-B562-C6A8CC812AA3}"/>
                </a:ext>
              </a:extLst>
            </p:cNvPr>
            <p:cNvSpPr/>
            <p:nvPr/>
          </p:nvSpPr>
          <p:spPr>
            <a:xfrm>
              <a:off x="5949897" y="2523667"/>
              <a:ext cx="1260058" cy="1800083"/>
            </a:xfrm>
            <a:custGeom>
              <a:avLst/>
              <a:gdLst>
                <a:gd name="connsiteX0" fmla="*/ 0 w 1800082"/>
                <a:gd name="connsiteY0" fmla="*/ 0 h 1260057"/>
                <a:gd name="connsiteX1" fmla="*/ 1170054 w 1800082"/>
                <a:gd name="connsiteY1" fmla="*/ 0 h 1260057"/>
                <a:gd name="connsiteX2" fmla="*/ 1800082 w 1800082"/>
                <a:gd name="connsiteY2" fmla="*/ 630029 h 1260057"/>
                <a:gd name="connsiteX3" fmla="*/ 1170054 w 1800082"/>
                <a:gd name="connsiteY3" fmla="*/ 1260057 h 1260057"/>
                <a:gd name="connsiteX4" fmla="*/ 0 w 1800082"/>
                <a:gd name="connsiteY4" fmla="*/ 1260057 h 1260057"/>
                <a:gd name="connsiteX5" fmla="*/ 630029 w 1800082"/>
                <a:gd name="connsiteY5" fmla="*/ 630029 h 1260057"/>
                <a:gd name="connsiteX6" fmla="*/ 0 w 1800082"/>
                <a:gd name="connsiteY6" fmla="*/ 0 h 1260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0082" h="1260057">
                  <a:moveTo>
                    <a:pt x="1800081" y="0"/>
                  </a:moveTo>
                  <a:lnTo>
                    <a:pt x="1800081" y="819037"/>
                  </a:lnTo>
                  <a:lnTo>
                    <a:pt x="900040" y="1260057"/>
                  </a:lnTo>
                  <a:lnTo>
                    <a:pt x="1" y="819037"/>
                  </a:lnTo>
                  <a:lnTo>
                    <a:pt x="1" y="0"/>
                  </a:lnTo>
                  <a:lnTo>
                    <a:pt x="900040" y="441020"/>
                  </a:lnTo>
                  <a:lnTo>
                    <a:pt x="1800081" y="0"/>
                  </a:lnTo>
                  <a:close/>
                </a:path>
              </a:pathLst>
            </a:custGeom>
            <a:solidFill>
              <a:srgbClr val="00B0F0"/>
            </a:soli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161" tIns="640190" rIns="10160" bIns="640188" numCol="1" spcCol="1270" anchor="ctr" anchorCtr="0">
              <a:noAutofit/>
            </a:bodyPr>
            <a:lstStyle/>
            <a:p>
              <a:pPr marL="0" lvl="0" indent="0" algn="just" defTabSz="711200">
                <a:lnSpc>
                  <a:spcPct val="90000"/>
                </a:lnSpc>
                <a:spcBef>
                  <a:spcPct val="0"/>
                </a:spcBef>
                <a:spcAft>
                  <a:spcPct val="35000"/>
                </a:spcAft>
                <a:buNone/>
              </a:pPr>
              <a:endParaRPr lang="en-US" sz="1600" kern="1200" dirty="0"/>
            </a:p>
          </p:txBody>
        </p:sp>
        <p:sp>
          <p:nvSpPr>
            <p:cNvPr id="10" name="Freeform: Shape 9">
              <a:extLst>
                <a:ext uri="{FF2B5EF4-FFF2-40B4-BE49-F238E27FC236}">
                  <a16:creationId xmlns:a16="http://schemas.microsoft.com/office/drawing/2014/main" id="{41813DDD-E9B4-4EB1-8312-12CE5FD75BED}"/>
                </a:ext>
              </a:extLst>
            </p:cNvPr>
            <p:cNvSpPr/>
            <p:nvPr/>
          </p:nvSpPr>
          <p:spPr>
            <a:xfrm>
              <a:off x="7209954" y="2523668"/>
              <a:ext cx="4672499" cy="1170054"/>
            </a:xfrm>
            <a:custGeom>
              <a:avLst/>
              <a:gdLst>
                <a:gd name="connsiteX0" fmla="*/ 195013 w 1170053"/>
                <a:gd name="connsiteY0" fmla="*/ 0 h 4672498"/>
                <a:gd name="connsiteX1" fmla="*/ 975040 w 1170053"/>
                <a:gd name="connsiteY1" fmla="*/ 0 h 4672498"/>
                <a:gd name="connsiteX2" fmla="*/ 1170053 w 1170053"/>
                <a:gd name="connsiteY2" fmla="*/ 195013 h 4672498"/>
                <a:gd name="connsiteX3" fmla="*/ 1170053 w 1170053"/>
                <a:gd name="connsiteY3" fmla="*/ 4672498 h 4672498"/>
                <a:gd name="connsiteX4" fmla="*/ 1170053 w 1170053"/>
                <a:gd name="connsiteY4" fmla="*/ 4672498 h 4672498"/>
                <a:gd name="connsiteX5" fmla="*/ 0 w 1170053"/>
                <a:gd name="connsiteY5" fmla="*/ 4672498 h 4672498"/>
                <a:gd name="connsiteX6" fmla="*/ 0 w 1170053"/>
                <a:gd name="connsiteY6" fmla="*/ 4672498 h 4672498"/>
                <a:gd name="connsiteX7" fmla="*/ 0 w 1170053"/>
                <a:gd name="connsiteY7" fmla="*/ 195013 h 4672498"/>
                <a:gd name="connsiteX8" fmla="*/ 195013 w 1170053"/>
                <a:gd name="connsiteY8" fmla="*/ 0 h 467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0053" h="4672498">
                  <a:moveTo>
                    <a:pt x="1170053" y="778768"/>
                  </a:moveTo>
                  <a:lnTo>
                    <a:pt x="1170053" y="3893730"/>
                  </a:lnTo>
                  <a:cubicBezTo>
                    <a:pt x="1170053" y="4323832"/>
                    <a:pt x="1148189" y="4672496"/>
                    <a:pt x="1121219" y="4672496"/>
                  </a:cubicBezTo>
                  <a:lnTo>
                    <a:pt x="0" y="4672496"/>
                  </a:lnTo>
                  <a:lnTo>
                    <a:pt x="0" y="4672496"/>
                  </a:lnTo>
                  <a:lnTo>
                    <a:pt x="0" y="2"/>
                  </a:lnTo>
                  <a:lnTo>
                    <a:pt x="0" y="2"/>
                  </a:lnTo>
                  <a:lnTo>
                    <a:pt x="1121219" y="2"/>
                  </a:lnTo>
                  <a:cubicBezTo>
                    <a:pt x="1148189" y="2"/>
                    <a:pt x="1170053" y="348666"/>
                    <a:pt x="1170053" y="778768"/>
                  </a:cubicBezTo>
                  <a:close/>
                </a:path>
              </a:pathLst>
            </a:custGeom>
            <a:ln>
              <a:solidFill>
                <a:srgbClr val="00B0F0"/>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13793" tIns="67277" rIns="67277" bIns="67278" numCol="1" spcCol="1270" anchor="ctr" anchorCtr="0">
              <a:noAutofit/>
            </a:bodyPr>
            <a:lstStyle/>
            <a:p>
              <a:pPr marL="171450" lvl="1" indent="-171450" algn="just" defTabSz="711200">
                <a:lnSpc>
                  <a:spcPct val="90000"/>
                </a:lnSpc>
                <a:spcBef>
                  <a:spcPct val="0"/>
                </a:spcBef>
                <a:spcAft>
                  <a:spcPct val="15000"/>
                </a:spcAft>
                <a:buChar char="•"/>
              </a:pPr>
              <a:r>
                <a:rPr lang="en-US" sz="1600" kern="1200" dirty="0"/>
                <a:t>Machine Learning is the f</a:t>
              </a:r>
              <a:r>
                <a:rPr lang="en-US" sz="1600" b="0" i="0" kern="1200" dirty="0"/>
                <a:t>ield of study of computer science that gives computers the ability to learn without being explicitly programmed.</a:t>
              </a:r>
              <a:endParaRPr lang="en-US" sz="1600" kern="1200" dirty="0"/>
            </a:p>
          </p:txBody>
        </p:sp>
        <p:sp>
          <p:nvSpPr>
            <p:cNvPr id="11" name="Freeform: Shape 10">
              <a:extLst>
                <a:ext uri="{FF2B5EF4-FFF2-40B4-BE49-F238E27FC236}">
                  <a16:creationId xmlns:a16="http://schemas.microsoft.com/office/drawing/2014/main" id="{E5D1D5BE-A66F-4A68-AD88-90325F74EA16}"/>
                </a:ext>
              </a:extLst>
            </p:cNvPr>
            <p:cNvSpPr/>
            <p:nvPr/>
          </p:nvSpPr>
          <p:spPr>
            <a:xfrm>
              <a:off x="5949897" y="4131762"/>
              <a:ext cx="1260058" cy="1800083"/>
            </a:xfrm>
            <a:custGeom>
              <a:avLst/>
              <a:gdLst>
                <a:gd name="connsiteX0" fmla="*/ 0 w 1800082"/>
                <a:gd name="connsiteY0" fmla="*/ 0 h 1260057"/>
                <a:gd name="connsiteX1" fmla="*/ 1170054 w 1800082"/>
                <a:gd name="connsiteY1" fmla="*/ 0 h 1260057"/>
                <a:gd name="connsiteX2" fmla="*/ 1800082 w 1800082"/>
                <a:gd name="connsiteY2" fmla="*/ 630029 h 1260057"/>
                <a:gd name="connsiteX3" fmla="*/ 1170054 w 1800082"/>
                <a:gd name="connsiteY3" fmla="*/ 1260057 h 1260057"/>
                <a:gd name="connsiteX4" fmla="*/ 0 w 1800082"/>
                <a:gd name="connsiteY4" fmla="*/ 1260057 h 1260057"/>
                <a:gd name="connsiteX5" fmla="*/ 630029 w 1800082"/>
                <a:gd name="connsiteY5" fmla="*/ 630029 h 1260057"/>
                <a:gd name="connsiteX6" fmla="*/ 0 w 1800082"/>
                <a:gd name="connsiteY6" fmla="*/ 0 h 1260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0082" h="1260057">
                  <a:moveTo>
                    <a:pt x="1800081" y="0"/>
                  </a:moveTo>
                  <a:lnTo>
                    <a:pt x="1800081" y="819037"/>
                  </a:lnTo>
                  <a:lnTo>
                    <a:pt x="900040" y="1260057"/>
                  </a:lnTo>
                  <a:lnTo>
                    <a:pt x="1" y="819037"/>
                  </a:lnTo>
                  <a:lnTo>
                    <a:pt x="1" y="0"/>
                  </a:lnTo>
                  <a:lnTo>
                    <a:pt x="900040" y="441020"/>
                  </a:lnTo>
                  <a:lnTo>
                    <a:pt x="1800081" y="0"/>
                  </a:lnTo>
                  <a:close/>
                </a:path>
              </a:pathLst>
            </a:custGeom>
            <a:solidFill>
              <a:srgbClr val="7030A0"/>
            </a:soli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161" tIns="640190" rIns="10160" bIns="640188" numCol="1" spcCol="1270" anchor="ctr" anchorCtr="0">
              <a:noAutofit/>
            </a:bodyPr>
            <a:lstStyle/>
            <a:p>
              <a:pPr marL="0" lvl="0" indent="0" algn="just" defTabSz="711200">
                <a:lnSpc>
                  <a:spcPct val="90000"/>
                </a:lnSpc>
                <a:spcBef>
                  <a:spcPct val="0"/>
                </a:spcBef>
                <a:spcAft>
                  <a:spcPct val="35000"/>
                </a:spcAft>
                <a:buNone/>
              </a:pPr>
              <a:endParaRPr lang="en-US" sz="1600" kern="1200" dirty="0"/>
            </a:p>
          </p:txBody>
        </p:sp>
        <p:sp>
          <p:nvSpPr>
            <p:cNvPr id="12" name="Freeform: Shape 11">
              <a:extLst>
                <a:ext uri="{FF2B5EF4-FFF2-40B4-BE49-F238E27FC236}">
                  <a16:creationId xmlns:a16="http://schemas.microsoft.com/office/drawing/2014/main" id="{C0F3FD83-19F1-4CD6-AF8A-EDD3FB92C1A6}"/>
                </a:ext>
              </a:extLst>
            </p:cNvPr>
            <p:cNvSpPr/>
            <p:nvPr/>
          </p:nvSpPr>
          <p:spPr>
            <a:xfrm>
              <a:off x="7209954" y="4131763"/>
              <a:ext cx="4672499" cy="1170054"/>
            </a:xfrm>
            <a:custGeom>
              <a:avLst/>
              <a:gdLst>
                <a:gd name="connsiteX0" fmla="*/ 195013 w 1170053"/>
                <a:gd name="connsiteY0" fmla="*/ 0 h 4672498"/>
                <a:gd name="connsiteX1" fmla="*/ 975040 w 1170053"/>
                <a:gd name="connsiteY1" fmla="*/ 0 h 4672498"/>
                <a:gd name="connsiteX2" fmla="*/ 1170053 w 1170053"/>
                <a:gd name="connsiteY2" fmla="*/ 195013 h 4672498"/>
                <a:gd name="connsiteX3" fmla="*/ 1170053 w 1170053"/>
                <a:gd name="connsiteY3" fmla="*/ 4672498 h 4672498"/>
                <a:gd name="connsiteX4" fmla="*/ 1170053 w 1170053"/>
                <a:gd name="connsiteY4" fmla="*/ 4672498 h 4672498"/>
                <a:gd name="connsiteX5" fmla="*/ 0 w 1170053"/>
                <a:gd name="connsiteY5" fmla="*/ 4672498 h 4672498"/>
                <a:gd name="connsiteX6" fmla="*/ 0 w 1170053"/>
                <a:gd name="connsiteY6" fmla="*/ 4672498 h 4672498"/>
                <a:gd name="connsiteX7" fmla="*/ 0 w 1170053"/>
                <a:gd name="connsiteY7" fmla="*/ 195013 h 4672498"/>
                <a:gd name="connsiteX8" fmla="*/ 195013 w 1170053"/>
                <a:gd name="connsiteY8" fmla="*/ 0 h 467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0053" h="4672498">
                  <a:moveTo>
                    <a:pt x="1170053" y="778768"/>
                  </a:moveTo>
                  <a:lnTo>
                    <a:pt x="1170053" y="3893730"/>
                  </a:lnTo>
                  <a:cubicBezTo>
                    <a:pt x="1170053" y="4323832"/>
                    <a:pt x="1148189" y="4672496"/>
                    <a:pt x="1121219" y="4672496"/>
                  </a:cubicBezTo>
                  <a:lnTo>
                    <a:pt x="0" y="4672496"/>
                  </a:lnTo>
                  <a:lnTo>
                    <a:pt x="0" y="4672496"/>
                  </a:lnTo>
                  <a:lnTo>
                    <a:pt x="0" y="2"/>
                  </a:lnTo>
                  <a:lnTo>
                    <a:pt x="0" y="2"/>
                  </a:lnTo>
                  <a:lnTo>
                    <a:pt x="1121219" y="2"/>
                  </a:lnTo>
                  <a:cubicBezTo>
                    <a:pt x="1148189" y="2"/>
                    <a:pt x="1170053" y="348666"/>
                    <a:pt x="1170053" y="778768"/>
                  </a:cubicBezTo>
                  <a:close/>
                </a:path>
              </a:pathLst>
            </a:custGeom>
            <a:ln>
              <a:solidFill>
                <a:srgbClr val="7030A0"/>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13793" tIns="67278" rIns="67277" bIns="67277" numCol="1" spcCol="1270" anchor="ctr" anchorCtr="0">
              <a:noAutofit/>
            </a:bodyPr>
            <a:lstStyle/>
            <a:p>
              <a:pPr marL="171450" lvl="1" indent="-171450" algn="just" defTabSz="711200">
                <a:lnSpc>
                  <a:spcPct val="90000"/>
                </a:lnSpc>
                <a:spcBef>
                  <a:spcPct val="0"/>
                </a:spcBef>
                <a:spcAft>
                  <a:spcPct val="15000"/>
                </a:spcAft>
                <a:buChar char="•"/>
              </a:pPr>
              <a:r>
                <a:rPr lang="en-US" sz="1600" kern="1200" dirty="0"/>
                <a:t>Deep learning is an algorithm which has no theoretical limitations of what it can learn ; the more data you give and the more computational time you provide, the better it is.</a:t>
              </a:r>
            </a:p>
          </p:txBody>
        </p:sp>
      </p:grpSp>
      <p:sp>
        <p:nvSpPr>
          <p:cNvPr id="3" name="Rectangle 2">
            <a:extLst>
              <a:ext uri="{FF2B5EF4-FFF2-40B4-BE49-F238E27FC236}">
                <a16:creationId xmlns:a16="http://schemas.microsoft.com/office/drawing/2014/main" id="{92977C4C-4FD4-4318-ACFA-BF01CAD66DA9}"/>
              </a:ext>
            </a:extLst>
          </p:cNvPr>
          <p:cNvSpPr/>
          <p:nvPr/>
        </p:nvSpPr>
        <p:spPr>
          <a:xfrm>
            <a:off x="9840141" y="3737608"/>
            <a:ext cx="1931939" cy="338554"/>
          </a:xfrm>
          <a:prstGeom prst="rect">
            <a:avLst/>
          </a:prstGeom>
        </p:spPr>
        <p:txBody>
          <a:bodyPr wrap="none">
            <a:spAutoFit/>
          </a:bodyPr>
          <a:lstStyle/>
          <a:p>
            <a:pPr lvl="0"/>
            <a:r>
              <a:rPr lang="en-US" sz="1600" dirty="0">
                <a:solidFill>
                  <a:schemeClr val="accent2"/>
                </a:solidFill>
              </a:rPr>
              <a:t>Arthur Samuel(1959)</a:t>
            </a:r>
          </a:p>
        </p:txBody>
      </p:sp>
      <p:sp>
        <p:nvSpPr>
          <p:cNvPr id="5" name="Rectangle 4">
            <a:extLst>
              <a:ext uri="{FF2B5EF4-FFF2-40B4-BE49-F238E27FC236}">
                <a16:creationId xmlns:a16="http://schemas.microsoft.com/office/drawing/2014/main" id="{6D5F0F48-0C11-4996-9E32-A07C62621B43}"/>
              </a:ext>
            </a:extLst>
          </p:cNvPr>
          <p:cNvSpPr/>
          <p:nvPr/>
        </p:nvSpPr>
        <p:spPr>
          <a:xfrm>
            <a:off x="9840141" y="5305145"/>
            <a:ext cx="2241063" cy="338554"/>
          </a:xfrm>
          <a:prstGeom prst="rect">
            <a:avLst/>
          </a:prstGeom>
        </p:spPr>
        <p:txBody>
          <a:bodyPr wrap="none">
            <a:spAutoFit/>
          </a:bodyPr>
          <a:lstStyle/>
          <a:p>
            <a:r>
              <a:rPr lang="en-US" sz="1600" dirty="0">
                <a:solidFill>
                  <a:schemeClr val="accent2"/>
                </a:solidFill>
              </a:rPr>
              <a:t>Geoffrey Hinton(Google)</a:t>
            </a:r>
          </a:p>
        </p:txBody>
      </p:sp>
      <p:cxnSp>
        <p:nvCxnSpPr>
          <p:cNvPr id="14" name="Straight Arrow Connector 13">
            <a:extLst>
              <a:ext uri="{FF2B5EF4-FFF2-40B4-BE49-F238E27FC236}">
                <a16:creationId xmlns:a16="http://schemas.microsoft.com/office/drawing/2014/main" id="{90F1A6A9-BAE6-4EC5-8CC4-AADA35999DDD}"/>
              </a:ext>
            </a:extLst>
          </p:cNvPr>
          <p:cNvCxnSpPr>
            <a:cxnSpLocks/>
          </p:cNvCxnSpPr>
          <p:nvPr/>
        </p:nvCxnSpPr>
        <p:spPr>
          <a:xfrm>
            <a:off x="4776716" y="1624084"/>
            <a:ext cx="1173708" cy="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252A84A-DE10-4DCE-94DC-13417D524342}"/>
              </a:ext>
            </a:extLst>
          </p:cNvPr>
          <p:cNvCxnSpPr>
            <a:cxnSpLocks/>
          </p:cNvCxnSpPr>
          <p:nvPr/>
        </p:nvCxnSpPr>
        <p:spPr>
          <a:xfrm>
            <a:off x="4517409" y="3319932"/>
            <a:ext cx="1432488"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959B417-AEF3-4016-9B6D-20C2D10B99A8}"/>
              </a:ext>
            </a:extLst>
          </p:cNvPr>
          <p:cNvCxnSpPr>
            <a:cxnSpLocks/>
          </p:cNvCxnSpPr>
          <p:nvPr/>
        </p:nvCxnSpPr>
        <p:spPr>
          <a:xfrm>
            <a:off x="4192138" y="4922621"/>
            <a:ext cx="1757759"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2A8FAA2D-6455-4137-B5D9-B1057607608B}"/>
              </a:ext>
            </a:extLst>
          </p:cNvPr>
          <p:cNvSpPr>
            <a:spLocks noGrp="1"/>
          </p:cNvSpPr>
          <p:nvPr>
            <p:ph type="dt" sz="half" idx="10"/>
          </p:nvPr>
        </p:nvSpPr>
        <p:spPr/>
        <p:txBody>
          <a:bodyPr/>
          <a:lstStyle/>
          <a:p>
            <a:fld id="{1A51BA3B-7DF2-4C5D-BA58-7472249DA10B}" type="datetime2">
              <a:rPr lang="en-US" smtClean="0"/>
              <a:t>Tuesday, January 16, 2018</a:t>
            </a:fld>
            <a:endParaRPr lang="en-US" dirty="0"/>
          </a:p>
        </p:txBody>
      </p:sp>
      <p:sp>
        <p:nvSpPr>
          <p:cNvPr id="13" name="Footer Placeholder 12">
            <a:extLst>
              <a:ext uri="{FF2B5EF4-FFF2-40B4-BE49-F238E27FC236}">
                <a16:creationId xmlns:a16="http://schemas.microsoft.com/office/drawing/2014/main" id="{986F2BD6-D81C-4EE2-98DE-EC84E9181993}"/>
              </a:ext>
            </a:extLst>
          </p:cNvPr>
          <p:cNvSpPr>
            <a:spLocks noGrp="1"/>
          </p:cNvSpPr>
          <p:nvPr>
            <p:ph type="ftr" sz="quarter" idx="11"/>
          </p:nvPr>
        </p:nvSpPr>
        <p:spPr/>
        <p:txBody>
          <a:bodyPr/>
          <a:lstStyle/>
          <a:p>
            <a:r>
              <a:rPr lang="en-US"/>
              <a:t>JAYA GUPTA</a:t>
            </a:r>
            <a:endParaRPr lang="en-US" dirty="0"/>
          </a:p>
        </p:txBody>
      </p:sp>
      <p:sp>
        <p:nvSpPr>
          <p:cNvPr id="15" name="Slide Number Placeholder 14">
            <a:extLst>
              <a:ext uri="{FF2B5EF4-FFF2-40B4-BE49-F238E27FC236}">
                <a16:creationId xmlns:a16="http://schemas.microsoft.com/office/drawing/2014/main" id="{5208B228-E8A5-43C9-BA53-8E60D63C5439}"/>
              </a:ext>
            </a:extLst>
          </p:cNvPr>
          <p:cNvSpPr>
            <a:spLocks noGrp="1"/>
          </p:cNvSpPr>
          <p:nvPr>
            <p:ph type="sldNum" sz="quarter" idx="12"/>
          </p:nvPr>
        </p:nvSpPr>
        <p:spPr/>
        <p:txBody>
          <a:bodyPr/>
          <a:lstStyle/>
          <a:p>
            <a:fld id="{4FAB73BC-B049-4115-A692-8D63A059BFB8}" type="slidenum">
              <a:rPr lang="en-US" smtClean="0"/>
              <a:pPr/>
              <a:t>15</a:t>
            </a:fld>
            <a:endParaRPr lang="en-US" dirty="0"/>
          </a:p>
        </p:txBody>
      </p:sp>
    </p:spTree>
    <p:extLst>
      <p:ext uri="{BB962C8B-B14F-4D97-AF65-F5344CB8AC3E}">
        <p14:creationId xmlns:p14="http://schemas.microsoft.com/office/powerpoint/2010/main" val="2649573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down)">
                                      <p:cBhvr>
                                        <p:cTn id="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Google Trends</a:t>
            </a:r>
          </a:p>
        </p:txBody>
      </p:sp>
      <p:pic>
        <p:nvPicPr>
          <p:cNvPr id="4099" name="Picture 3"/>
          <p:cNvPicPr>
            <a:picLocks noChangeAspect="1" noChangeArrowheads="1"/>
          </p:cNvPicPr>
          <p:nvPr/>
        </p:nvPicPr>
        <p:blipFill>
          <a:blip r:embed="rId2"/>
          <a:srcRect l="34171" t="19911" r="1575" b="25340"/>
          <a:stretch>
            <a:fillRect/>
          </a:stretch>
        </p:blipFill>
        <p:spPr bwMode="auto">
          <a:xfrm>
            <a:off x="1515290" y="1815737"/>
            <a:ext cx="8699863" cy="4519749"/>
          </a:xfrm>
          <a:prstGeom prst="rect">
            <a:avLst/>
          </a:prstGeom>
          <a:noFill/>
          <a:ln w="9525">
            <a:noFill/>
            <a:miter lim="800000"/>
            <a:headEnd/>
            <a:tailEnd/>
          </a:ln>
          <a:effectLst/>
        </p:spPr>
      </p:pic>
      <p:sp>
        <p:nvSpPr>
          <p:cNvPr id="3" name="Date Placeholder 2">
            <a:extLst>
              <a:ext uri="{FF2B5EF4-FFF2-40B4-BE49-F238E27FC236}">
                <a16:creationId xmlns:a16="http://schemas.microsoft.com/office/drawing/2014/main" id="{B9891423-734C-4C18-93C5-9868E53B4FE1}"/>
              </a:ext>
            </a:extLst>
          </p:cNvPr>
          <p:cNvSpPr>
            <a:spLocks noGrp="1"/>
          </p:cNvSpPr>
          <p:nvPr>
            <p:ph type="dt" sz="half" idx="10"/>
          </p:nvPr>
        </p:nvSpPr>
        <p:spPr/>
        <p:txBody>
          <a:bodyPr/>
          <a:lstStyle/>
          <a:p>
            <a:fld id="{6B23A4DE-53AF-45FE-9A3A-9AB3126FA998}" type="datetime2">
              <a:rPr lang="en-US" smtClean="0"/>
              <a:t>Tuesday, January 16, 2018</a:t>
            </a:fld>
            <a:endParaRPr lang="en-US" dirty="0"/>
          </a:p>
        </p:txBody>
      </p:sp>
      <p:sp>
        <p:nvSpPr>
          <p:cNvPr id="4" name="Footer Placeholder 3">
            <a:extLst>
              <a:ext uri="{FF2B5EF4-FFF2-40B4-BE49-F238E27FC236}">
                <a16:creationId xmlns:a16="http://schemas.microsoft.com/office/drawing/2014/main" id="{42FC36E1-10FF-4D22-8AA7-886C69A25DEE}"/>
              </a:ext>
            </a:extLst>
          </p:cNvPr>
          <p:cNvSpPr>
            <a:spLocks noGrp="1"/>
          </p:cNvSpPr>
          <p:nvPr>
            <p:ph type="ftr" sz="quarter" idx="11"/>
          </p:nvPr>
        </p:nvSpPr>
        <p:spPr/>
        <p:txBody>
          <a:bodyPr/>
          <a:lstStyle/>
          <a:p>
            <a:r>
              <a:rPr lang="en-US"/>
              <a:t>JAYA GUPTA</a:t>
            </a:r>
            <a:endParaRPr lang="en-US" dirty="0"/>
          </a:p>
        </p:txBody>
      </p:sp>
      <p:sp>
        <p:nvSpPr>
          <p:cNvPr id="5" name="Slide Number Placeholder 4">
            <a:extLst>
              <a:ext uri="{FF2B5EF4-FFF2-40B4-BE49-F238E27FC236}">
                <a16:creationId xmlns:a16="http://schemas.microsoft.com/office/drawing/2014/main" id="{935AE1F8-58F7-417D-97CD-BC08EDB1BEA4}"/>
              </a:ext>
            </a:extLst>
          </p:cNvPr>
          <p:cNvSpPr>
            <a:spLocks noGrp="1"/>
          </p:cNvSpPr>
          <p:nvPr>
            <p:ph type="sldNum" sz="quarter" idx="12"/>
          </p:nvPr>
        </p:nvSpPr>
        <p:spPr/>
        <p:txBody>
          <a:bodyPr/>
          <a:lstStyle/>
          <a:p>
            <a:fld id="{6113E31D-E2AB-40D1-8B51-AFA5AFEF393A}" type="slidenum">
              <a:rPr lang="en-US" smtClean="0"/>
              <a:pPr/>
              <a:t>16</a:t>
            </a:fld>
            <a:endParaRPr lang="en-US" dirty="0"/>
          </a:p>
        </p:txBody>
      </p:sp>
    </p:spTree>
    <p:extLst>
      <p:ext uri="{BB962C8B-B14F-4D97-AF65-F5344CB8AC3E}">
        <p14:creationId xmlns:p14="http://schemas.microsoft.com/office/powerpoint/2010/main" val="20543496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Google Trends</a:t>
            </a:r>
          </a:p>
        </p:txBody>
      </p:sp>
      <p:pic>
        <p:nvPicPr>
          <p:cNvPr id="5122" name="Picture 2"/>
          <p:cNvPicPr>
            <a:picLocks noChangeAspect="1" noChangeArrowheads="1"/>
          </p:cNvPicPr>
          <p:nvPr/>
        </p:nvPicPr>
        <p:blipFill>
          <a:blip r:embed="rId2"/>
          <a:srcRect l="25941" t="23162" r="3264" b="14706"/>
          <a:stretch>
            <a:fillRect/>
          </a:stretch>
        </p:blipFill>
        <p:spPr bwMode="auto">
          <a:xfrm>
            <a:off x="1425389" y="1801905"/>
            <a:ext cx="9211235" cy="4494391"/>
          </a:xfrm>
          <a:prstGeom prst="rect">
            <a:avLst/>
          </a:prstGeom>
          <a:noFill/>
          <a:ln w="9525">
            <a:noFill/>
            <a:miter lim="800000"/>
            <a:headEnd/>
            <a:tailEnd/>
          </a:ln>
          <a:effectLst/>
        </p:spPr>
      </p:pic>
      <p:sp>
        <p:nvSpPr>
          <p:cNvPr id="3" name="Date Placeholder 2">
            <a:extLst>
              <a:ext uri="{FF2B5EF4-FFF2-40B4-BE49-F238E27FC236}">
                <a16:creationId xmlns:a16="http://schemas.microsoft.com/office/drawing/2014/main" id="{0806BBE8-E0FB-4CA9-9291-D4FDD4B58D46}"/>
              </a:ext>
            </a:extLst>
          </p:cNvPr>
          <p:cNvSpPr>
            <a:spLocks noGrp="1"/>
          </p:cNvSpPr>
          <p:nvPr>
            <p:ph type="dt" sz="half" idx="10"/>
          </p:nvPr>
        </p:nvSpPr>
        <p:spPr/>
        <p:txBody>
          <a:bodyPr/>
          <a:lstStyle/>
          <a:p>
            <a:fld id="{37A3B832-CD48-4EBA-92E5-1945D0E08115}" type="datetime2">
              <a:rPr lang="en-US" smtClean="0"/>
              <a:t>Tuesday, January 16, 2018</a:t>
            </a:fld>
            <a:endParaRPr lang="en-US" dirty="0"/>
          </a:p>
        </p:txBody>
      </p:sp>
      <p:sp>
        <p:nvSpPr>
          <p:cNvPr id="4" name="Footer Placeholder 3">
            <a:extLst>
              <a:ext uri="{FF2B5EF4-FFF2-40B4-BE49-F238E27FC236}">
                <a16:creationId xmlns:a16="http://schemas.microsoft.com/office/drawing/2014/main" id="{A3D90A07-0325-451A-B8C1-D67C0CD9EE26}"/>
              </a:ext>
            </a:extLst>
          </p:cNvPr>
          <p:cNvSpPr>
            <a:spLocks noGrp="1"/>
          </p:cNvSpPr>
          <p:nvPr>
            <p:ph type="ftr" sz="quarter" idx="11"/>
          </p:nvPr>
        </p:nvSpPr>
        <p:spPr/>
        <p:txBody>
          <a:bodyPr/>
          <a:lstStyle/>
          <a:p>
            <a:r>
              <a:rPr lang="en-US"/>
              <a:t>JAYA GUPTA</a:t>
            </a:r>
            <a:endParaRPr lang="en-US" dirty="0"/>
          </a:p>
        </p:txBody>
      </p:sp>
      <p:sp>
        <p:nvSpPr>
          <p:cNvPr id="5" name="Slide Number Placeholder 4">
            <a:extLst>
              <a:ext uri="{FF2B5EF4-FFF2-40B4-BE49-F238E27FC236}">
                <a16:creationId xmlns:a16="http://schemas.microsoft.com/office/drawing/2014/main" id="{98809AA7-C0BF-4A95-B90C-4342145A171B}"/>
              </a:ext>
            </a:extLst>
          </p:cNvPr>
          <p:cNvSpPr>
            <a:spLocks noGrp="1"/>
          </p:cNvSpPr>
          <p:nvPr>
            <p:ph type="sldNum" sz="quarter" idx="12"/>
          </p:nvPr>
        </p:nvSpPr>
        <p:spPr/>
        <p:txBody>
          <a:bodyPr/>
          <a:lstStyle/>
          <a:p>
            <a:fld id="{6113E31D-E2AB-40D1-8B51-AFA5AFEF393A}" type="slidenum">
              <a:rPr lang="en-US" smtClean="0"/>
              <a:pPr/>
              <a:t>17</a:t>
            </a:fld>
            <a:endParaRPr lang="en-US" dirty="0"/>
          </a:p>
        </p:txBody>
      </p:sp>
    </p:spTree>
    <p:extLst>
      <p:ext uri="{BB962C8B-B14F-4D97-AF65-F5344CB8AC3E}">
        <p14:creationId xmlns:p14="http://schemas.microsoft.com/office/powerpoint/2010/main" val="13271953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machine-learning.png"/>
          <p:cNvPicPr>
            <a:picLocks noChangeAspect="1"/>
          </p:cNvPicPr>
          <p:nvPr/>
        </p:nvPicPr>
        <p:blipFill>
          <a:blip r:embed="rId2"/>
          <a:stretch>
            <a:fillRect/>
          </a:stretch>
        </p:blipFill>
        <p:spPr>
          <a:xfrm>
            <a:off x="1655841" y="360218"/>
            <a:ext cx="9209194" cy="6254628"/>
          </a:xfrm>
          <a:prstGeom prst="rect">
            <a:avLst/>
          </a:prstGeom>
        </p:spPr>
      </p:pic>
      <p:sp>
        <p:nvSpPr>
          <p:cNvPr id="2" name="Date Placeholder 1">
            <a:extLst>
              <a:ext uri="{FF2B5EF4-FFF2-40B4-BE49-F238E27FC236}">
                <a16:creationId xmlns:a16="http://schemas.microsoft.com/office/drawing/2014/main" id="{64427C54-7185-4D5F-B323-5A06CD665DDB}"/>
              </a:ext>
            </a:extLst>
          </p:cNvPr>
          <p:cNvSpPr>
            <a:spLocks noGrp="1"/>
          </p:cNvSpPr>
          <p:nvPr>
            <p:ph type="dt" sz="half" idx="10"/>
          </p:nvPr>
        </p:nvSpPr>
        <p:spPr/>
        <p:txBody>
          <a:bodyPr/>
          <a:lstStyle/>
          <a:p>
            <a:fld id="{16F18455-8A4E-4BF6-B8B6-70005C4F41F0}" type="datetime2">
              <a:rPr lang="en-US" smtClean="0"/>
              <a:t>Tuesday, January 16, 2018</a:t>
            </a:fld>
            <a:endParaRPr lang="en-US" dirty="0"/>
          </a:p>
        </p:txBody>
      </p:sp>
      <p:sp>
        <p:nvSpPr>
          <p:cNvPr id="3" name="Footer Placeholder 2">
            <a:extLst>
              <a:ext uri="{FF2B5EF4-FFF2-40B4-BE49-F238E27FC236}">
                <a16:creationId xmlns:a16="http://schemas.microsoft.com/office/drawing/2014/main" id="{D58224B9-2853-4074-97FD-9D2E6CA6CA91}"/>
              </a:ext>
            </a:extLst>
          </p:cNvPr>
          <p:cNvSpPr>
            <a:spLocks noGrp="1"/>
          </p:cNvSpPr>
          <p:nvPr>
            <p:ph type="ftr" sz="quarter" idx="11"/>
          </p:nvPr>
        </p:nvSpPr>
        <p:spPr/>
        <p:txBody>
          <a:bodyPr/>
          <a:lstStyle/>
          <a:p>
            <a:r>
              <a:rPr lang="en-US"/>
              <a:t>JAYA GUPTA</a:t>
            </a:r>
            <a:endParaRPr lang="en-US" dirty="0"/>
          </a:p>
        </p:txBody>
      </p:sp>
      <p:sp>
        <p:nvSpPr>
          <p:cNvPr id="5" name="Slide Number Placeholder 4">
            <a:extLst>
              <a:ext uri="{FF2B5EF4-FFF2-40B4-BE49-F238E27FC236}">
                <a16:creationId xmlns:a16="http://schemas.microsoft.com/office/drawing/2014/main" id="{CE366725-6482-4F4D-B0E9-52A35CE225BA}"/>
              </a:ext>
            </a:extLst>
          </p:cNvPr>
          <p:cNvSpPr>
            <a:spLocks noGrp="1"/>
          </p:cNvSpPr>
          <p:nvPr>
            <p:ph type="sldNum" sz="quarter" idx="12"/>
          </p:nvPr>
        </p:nvSpPr>
        <p:spPr/>
        <p:txBody>
          <a:bodyPr/>
          <a:lstStyle/>
          <a:p>
            <a:fld id="{4FAB73BC-B049-4115-A692-8D63A059BFB8}" type="slidenum">
              <a:rPr lang="en-US" smtClean="0"/>
              <a:pPr/>
              <a:t>18</a:t>
            </a:fld>
            <a:endParaRPr lang="en-US" dirty="0"/>
          </a:p>
        </p:txBody>
      </p:sp>
    </p:spTree>
    <p:extLst>
      <p:ext uri="{BB962C8B-B14F-4D97-AF65-F5344CB8AC3E}">
        <p14:creationId xmlns:p14="http://schemas.microsoft.com/office/powerpoint/2010/main" val="32704634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123405" y="340941"/>
            <a:ext cx="10058400" cy="3566160"/>
          </a:xfrm>
        </p:spPr>
        <p:txBody>
          <a:bodyPr/>
          <a:lstStyle/>
          <a:p>
            <a:pPr algn="ctr"/>
            <a:r>
              <a:rPr lang="en-US" dirty="0"/>
              <a:t>What is Learning?</a:t>
            </a:r>
          </a:p>
        </p:txBody>
      </p:sp>
      <p:sp>
        <p:nvSpPr>
          <p:cNvPr id="5" name="Subtitle 4"/>
          <p:cNvSpPr>
            <a:spLocks noGrp="1"/>
          </p:cNvSpPr>
          <p:nvPr>
            <p:ph type="subTitle" idx="1"/>
          </p:nvPr>
        </p:nvSpPr>
        <p:spPr/>
        <p:txBody>
          <a:bodyPr/>
          <a:lstStyle/>
          <a:p>
            <a:endParaRPr lang="en-US"/>
          </a:p>
        </p:txBody>
      </p:sp>
      <p:sp>
        <p:nvSpPr>
          <p:cNvPr id="2" name="Date Placeholder 1">
            <a:extLst>
              <a:ext uri="{FF2B5EF4-FFF2-40B4-BE49-F238E27FC236}">
                <a16:creationId xmlns:a16="http://schemas.microsoft.com/office/drawing/2014/main" id="{7F0E675A-7666-4293-9914-1CB9CE1BC8D1}"/>
              </a:ext>
            </a:extLst>
          </p:cNvPr>
          <p:cNvSpPr>
            <a:spLocks noGrp="1"/>
          </p:cNvSpPr>
          <p:nvPr>
            <p:ph type="dt" sz="half" idx="10"/>
          </p:nvPr>
        </p:nvSpPr>
        <p:spPr/>
        <p:txBody>
          <a:bodyPr/>
          <a:lstStyle/>
          <a:p>
            <a:fld id="{2172661A-8008-4DC4-A6B7-162FD331ACEE}" type="datetime2">
              <a:rPr lang="en-US" smtClean="0"/>
              <a:t>Tuesday, January 16, 2018</a:t>
            </a:fld>
            <a:endParaRPr lang="en-US" dirty="0"/>
          </a:p>
        </p:txBody>
      </p:sp>
      <p:sp>
        <p:nvSpPr>
          <p:cNvPr id="3" name="Footer Placeholder 2">
            <a:extLst>
              <a:ext uri="{FF2B5EF4-FFF2-40B4-BE49-F238E27FC236}">
                <a16:creationId xmlns:a16="http://schemas.microsoft.com/office/drawing/2014/main" id="{43A84175-DB69-4BD9-8B32-2FD002870C51}"/>
              </a:ext>
            </a:extLst>
          </p:cNvPr>
          <p:cNvSpPr>
            <a:spLocks noGrp="1"/>
          </p:cNvSpPr>
          <p:nvPr>
            <p:ph type="ftr" sz="quarter" idx="11"/>
          </p:nvPr>
        </p:nvSpPr>
        <p:spPr/>
        <p:txBody>
          <a:bodyPr/>
          <a:lstStyle/>
          <a:p>
            <a:r>
              <a:rPr lang="en-US"/>
              <a:t>JAYA GUPTA</a:t>
            </a:r>
            <a:endParaRPr lang="en-US" dirty="0"/>
          </a:p>
        </p:txBody>
      </p:sp>
      <p:sp>
        <p:nvSpPr>
          <p:cNvPr id="6" name="Slide Number Placeholder 5">
            <a:extLst>
              <a:ext uri="{FF2B5EF4-FFF2-40B4-BE49-F238E27FC236}">
                <a16:creationId xmlns:a16="http://schemas.microsoft.com/office/drawing/2014/main" id="{06212F86-1B6D-4CFB-9F3A-33EC61D4F914}"/>
              </a:ext>
            </a:extLst>
          </p:cNvPr>
          <p:cNvSpPr>
            <a:spLocks noGrp="1"/>
          </p:cNvSpPr>
          <p:nvPr>
            <p:ph type="sldNum" sz="quarter" idx="12"/>
          </p:nvPr>
        </p:nvSpPr>
        <p:spPr/>
        <p:txBody>
          <a:bodyPr/>
          <a:lstStyle/>
          <a:p>
            <a:fld id="{4FAB73BC-B049-4115-A692-8D63A059BFB8}" type="slidenum">
              <a:rPr lang="en-US" smtClean="0"/>
              <a:pPr/>
              <a:t>19</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Data-Science-vs.-Big-Data-vs.jpg"/>
          <p:cNvPicPr>
            <a:picLocks noChangeAspect="1"/>
          </p:cNvPicPr>
          <p:nvPr/>
        </p:nvPicPr>
        <p:blipFill>
          <a:blip r:embed="rId2"/>
          <a:stretch>
            <a:fillRect/>
          </a:stretch>
        </p:blipFill>
        <p:spPr>
          <a:xfrm>
            <a:off x="0" y="0"/>
            <a:ext cx="12192000" cy="6858000"/>
          </a:xfrm>
          <a:prstGeom prst="rect">
            <a:avLst/>
          </a:prstGeom>
        </p:spPr>
      </p:pic>
      <p:sp>
        <p:nvSpPr>
          <p:cNvPr id="4" name="Title 3"/>
          <p:cNvSpPr>
            <a:spLocks noGrp="1"/>
          </p:cNvSpPr>
          <p:nvPr>
            <p:ph type="title" idx="4294967295"/>
          </p:nvPr>
        </p:nvSpPr>
        <p:spPr>
          <a:xfrm>
            <a:off x="574765" y="4128497"/>
            <a:ext cx="2821577" cy="822325"/>
          </a:xfrm>
        </p:spPr>
        <p:txBody>
          <a:bodyPr>
            <a:normAutofit fontScale="90000"/>
          </a:bodyPr>
          <a:lstStyle/>
          <a:p>
            <a:pPr algn="ctr"/>
            <a:r>
              <a:rPr lang="en-US" b="1" dirty="0">
                <a:solidFill>
                  <a:schemeClr val="bg1"/>
                </a:solidFill>
              </a:rPr>
              <a:t>Machine Learning in Recent News Feeds</a:t>
            </a:r>
          </a:p>
        </p:txBody>
      </p:sp>
      <p:sp>
        <p:nvSpPr>
          <p:cNvPr id="2" name="Date Placeholder 1">
            <a:extLst>
              <a:ext uri="{FF2B5EF4-FFF2-40B4-BE49-F238E27FC236}">
                <a16:creationId xmlns:a16="http://schemas.microsoft.com/office/drawing/2014/main" id="{EE2C0A11-867B-4AE4-AAE3-D8053E5EF612}"/>
              </a:ext>
            </a:extLst>
          </p:cNvPr>
          <p:cNvSpPr>
            <a:spLocks noGrp="1"/>
          </p:cNvSpPr>
          <p:nvPr>
            <p:ph type="dt" sz="half" idx="10"/>
          </p:nvPr>
        </p:nvSpPr>
        <p:spPr/>
        <p:txBody>
          <a:bodyPr/>
          <a:lstStyle/>
          <a:p>
            <a:fld id="{74436EFB-4B06-489D-9606-DEA2328343FA}" type="datetime2">
              <a:rPr lang="en-US" smtClean="0"/>
              <a:t>Tuesday, January 16, 2018</a:t>
            </a:fld>
            <a:endParaRPr lang="en-US" dirty="0"/>
          </a:p>
        </p:txBody>
      </p:sp>
      <p:sp>
        <p:nvSpPr>
          <p:cNvPr id="3" name="Footer Placeholder 2">
            <a:extLst>
              <a:ext uri="{FF2B5EF4-FFF2-40B4-BE49-F238E27FC236}">
                <a16:creationId xmlns:a16="http://schemas.microsoft.com/office/drawing/2014/main" id="{F91E2265-80F1-46ED-BF79-A301472A06A9}"/>
              </a:ext>
            </a:extLst>
          </p:cNvPr>
          <p:cNvSpPr>
            <a:spLocks noGrp="1"/>
          </p:cNvSpPr>
          <p:nvPr>
            <p:ph type="ftr" sz="quarter" idx="11"/>
          </p:nvPr>
        </p:nvSpPr>
        <p:spPr/>
        <p:txBody>
          <a:bodyPr/>
          <a:lstStyle/>
          <a:p>
            <a:r>
              <a:rPr lang="en-US"/>
              <a:t>JAYA GUPTA</a:t>
            </a:r>
            <a:endParaRPr lang="en-US" dirty="0"/>
          </a:p>
        </p:txBody>
      </p:sp>
      <p:sp>
        <p:nvSpPr>
          <p:cNvPr id="5" name="Slide Number Placeholder 4">
            <a:extLst>
              <a:ext uri="{FF2B5EF4-FFF2-40B4-BE49-F238E27FC236}">
                <a16:creationId xmlns:a16="http://schemas.microsoft.com/office/drawing/2014/main" id="{CD75E4AB-6AC9-4429-A70F-CAE620506A79}"/>
              </a:ext>
            </a:extLst>
          </p:cNvPr>
          <p:cNvSpPr>
            <a:spLocks noGrp="1"/>
          </p:cNvSpPr>
          <p:nvPr>
            <p:ph type="sldNum" sz="quarter" idx="12"/>
          </p:nvPr>
        </p:nvSpPr>
        <p:spPr/>
        <p:txBody>
          <a:bodyPr/>
          <a:lstStyle/>
          <a:p>
            <a:fld id="{4FAB73BC-B049-4115-A692-8D63A059BFB8}" type="slidenum">
              <a:rPr lang="en-US" smtClean="0"/>
              <a:pPr/>
              <a:t>2</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8"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0"/>
              </a:spcBef>
              <a:buFontTx/>
              <a:buNone/>
            </a:pPr>
            <a:fld id="{9FE4F2C9-658D-427B-AC15-85B2F467F54D}" type="slidenum">
              <a:rPr lang="ar-SA" altLang="en-US" sz="1400" smtClean="0">
                <a:latin typeface="Arial" panose="020B0604020202020204" pitchFamily="34" charset="0"/>
              </a:rPr>
              <a:pPr>
                <a:spcBef>
                  <a:spcPct val="0"/>
                </a:spcBef>
                <a:buFontTx/>
                <a:buNone/>
              </a:pPr>
              <a:t>20</a:t>
            </a:fld>
            <a:endParaRPr lang="en-US" altLang="en-US" sz="1400">
              <a:latin typeface="Arial" panose="020B0604020202020204" pitchFamily="34" charset="0"/>
            </a:endParaRPr>
          </a:p>
        </p:txBody>
      </p:sp>
      <p:sp>
        <p:nvSpPr>
          <p:cNvPr id="19459" name="AutoShape 2" descr="Image result for 1"/>
          <p:cNvSpPr>
            <a:spLocks noChangeAspect="1" noChangeArrowheads="1"/>
          </p:cNvSpPr>
          <p:nvPr/>
        </p:nvSpPr>
        <p:spPr bwMode="auto">
          <a:xfrm>
            <a:off x="228600" y="-152400"/>
            <a:ext cx="406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0"/>
              </a:spcBef>
              <a:buFontTx/>
              <a:buNone/>
            </a:pPr>
            <a:endParaRPr lang="en-US" altLang="en-US"/>
          </a:p>
        </p:txBody>
      </p:sp>
      <p:pic>
        <p:nvPicPr>
          <p:cNvPr id="19460" name="Picture 6" descr="Image result for 1"/>
          <p:cNvPicPr>
            <a:picLocks noChangeAspect="1" noChangeArrowheads="1"/>
          </p:cNvPicPr>
          <p:nvPr/>
        </p:nvPicPr>
        <p:blipFill rotWithShape="1">
          <a:blip r:embed="rId2">
            <a:extLst>
              <a:ext uri="{28A0092B-C50C-407E-A947-70E740481C1C}">
                <a14:useLocalDpi xmlns:a14="http://schemas.microsoft.com/office/drawing/2010/main" val="0"/>
              </a:ext>
            </a:extLst>
          </a:blip>
          <a:srcRect r="30452"/>
          <a:stretch/>
        </p:blipFill>
        <p:spPr bwMode="auto">
          <a:xfrm>
            <a:off x="3676893" y="1950867"/>
            <a:ext cx="4102541" cy="351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AE6B236A-C03E-4789-AA2F-8AAB94190AEB}"/>
              </a:ext>
            </a:extLst>
          </p:cNvPr>
          <p:cNvSpPr>
            <a:spLocks noGrp="1"/>
          </p:cNvSpPr>
          <p:nvPr>
            <p:ph type="dt" sz="half" idx="10"/>
          </p:nvPr>
        </p:nvSpPr>
        <p:spPr/>
        <p:txBody>
          <a:bodyPr/>
          <a:lstStyle/>
          <a:p>
            <a:fld id="{CD8A8D00-4F7B-475C-82A6-B9CDE636204D}" type="datetime2">
              <a:rPr lang="en-US" smtClean="0"/>
              <a:t>Tuesday, January 16, 2018</a:t>
            </a:fld>
            <a:endParaRPr lang="en-US" dirty="0"/>
          </a:p>
        </p:txBody>
      </p:sp>
      <p:sp>
        <p:nvSpPr>
          <p:cNvPr id="3" name="Footer Placeholder 2">
            <a:extLst>
              <a:ext uri="{FF2B5EF4-FFF2-40B4-BE49-F238E27FC236}">
                <a16:creationId xmlns:a16="http://schemas.microsoft.com/office/drawing/2014/main" id="{0AB31959-B3A7-4862-8B5A-BB0AEAB17EFA}"/>
              </a:ext>
            </a:extLst>
          </p:cNvPr>
          <p:cNvSpPr>
            <a:spLocks noGrp="1"/>
          </p:cNvSpPr>
          <p:nvPr>
            <p:ph type="ftr" sz="quarter" idx="11"/>
          </p:nvPr>
        </p:nvSpPr>
        <p:spPr/>
        <p:txBody>
          <a:bodyPr/>
          <a:lstStyle/>
          <a:p>
            <a:r>
              <a:rPr lang="en-US"/>
              <a:t>JAYA GUPTA</a:t>
            </a:r>
            <a:endParaRPr lang="en-US" dirty="0"/>
          </a:p>
        </p:txBody>
      </p:sp>
    </p:spTree>
    <p:extLst>
      <p:ext uri="{BB962C8B-B14F-4D97-AF65-F5344CB8AC3E}">
        <p14:creationId xmlns:p14="http://schemas.microsoft.com/office/powerpoint/2010/main" val="103558468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0"/>
              </a:spcBef>
              <a:buFontTx/>
              <a:buNone/>
            </a:pPr>
            <a:fld id="{6547F7B0-994D-4833-BED6-A438A45FFAB7}" type="slidenum">
              <a:rPr lang="ar-SA" altLang="en-US" sz="1400" smtClean="0">
                <a:latin typeface="Arial" panose="020B0604020202020204" pitchFamily="34" charset="0"/>
              </a:rPr>
              <a:pPr>
                <a:spcBef>
                  <a:spcPct val="0"/>
                </a:spcBef>
                <a:buFontTx/>
                <a:buNone/>
              </a:pPr>
              <a:t>21</a:t>
            </a:fld>
            <a:endParaRPr lang="en-US" altLang="en-US" sz="1400">
              <a:latin typeface="Arial" panose="020B0604020202020204" pitchFamily="34" charset="0"/>
            </a:endParaRPr>
          </a:p>
        </p:txBody>
      </p:sp>
      <p:sp>
        <p:nvSpPr>
          <p:cNvPr id="20483" name="AutoShape 2" descr="Image result for 2"/>
          <p:cNvSpPr>
            <a:spLocks noChangeAspect="1" noChangeArrowheads="1"/>
          </p:cNvSpPr>
          <p:nvPr/>
        </p:nvSpPr>
        <p:spPr bwMode="auto">
          <a:xfrm>
            <a:off x="228600" y="-152400"/>
            <a:ext cx="406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0"/>
              </a:spcBef>
              <a:buFontTx/>
              <a:buNone/>
            </a:pPr>
            <a:endParaRPr lang="en-US" altLang="en-US"/>
          </a:p>
        </p:txBody>
      </p:sp>
      <p:pic>
        <p:nvPicPr>
          <p:cNvPr id="20484" name="Picture 4" descr="Image result for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5724" y="2209799"/>
            <a:ext cx="4628899" cy="280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98B75CB4-F7F8-476A-8A4B-65247A1A2D4A}"/>
              </a:ext>
            </a:extLst>
          </p:cNvPr>
          <p:cNvSpPr>
            <a:spLocks noGrp="1"/>
          </p:cNvSpPr>
          <p:nvPr>
            <p:ph type="dt" sz="half" idx="10"/>
          </p:nvPr>
        </p:nvSpPr>
        <p:spPr/>
        <p:txBody>
          <a:bodyPr/>
          <a:lstStyle/>
          <a:p>
            <a:fld id="{2E6E294D-D558-4589-8371-8A038120C497}" type="datetime2">
              <a:rPr lang="en-US" smtClean="0"/>
              <a:t>Tuesday, January 16, 2018</a:t>
            </a:fld>
            <a:endParaRPr lang="en-US" dirty="0"/>
          </a:p>
        </p:txBody>
      </p:sp>
      <p:sp>
        <p:nvSpPr>
          <p:cNvPr id="3" name="Footer Placeholder 2">
            <a:extLst>
              <a:ext uri="{FF2B5EF4-FFF2-40B4-BE49-F238E27FC236}">
                <a16:creationId xmlns:a16="http://schemas.microsoft.com/office/drawing/2014/main" id="{0281F1C2-9110-4BD7-BA3E-EB9E0338C341}"/>
              </a:ext>
            </a:extLst>
          </p:cNvPr>
          <p:cNvSpPr>
            <a:spLocks noGrp="1"/>
          </p:cNvSpPr>
          <p:nvPr>
            <p:ph type="ftr" sz="quarter" idx="11"/>
          </p:nvPr>
        </p:nvSpPr>
        <p:spPr/>
        <p:txBody>
          <a:bodyPr/>
          <a:lstStyle/>
          <a:p>
            <a:r>
              <a:rPr lang="en-US"/>
              <a:t>JAYA GUPTA</a:t>
            </a:r>
            <a:endParaRPr lang="en-US" dirty="0"/>
          </a:p>
        </p:txBody>
      </p:sp>
    </p:spTree>
    <p:extLst>
      <p:ext uri="{BB962C8B-B14F-4D97-AF65-F5344CB8AC3E}">
        <p14:creationId xmlns:p14="http://schemas.microsoft.com/office/powerpoint/2010/main" val="41587127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6"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0"/>
              </a:spcBef>
              <a:buFontTx/>
              <a:buNone/>
            </a:pPr>
            <a:fld id="{35279FA5-80E7-467E-A2CD-F9EB32131A58}" type="slidenum">
              <a:rPr lang="ar-SA" altLang="en-US" sz="1400" smtClean="0">
                <a:latin typeface="Arial" panose="020B0604020202020204" pitchFamily="34" charset="0"/>
              </a:rPr>
              <a:pPr>
                <a:spcBef>
                  <a:spcPct val="0"/>
                </a:spcBef>
                <a:buFontTx/>
                <a:buNone/>
              </a:pPr>
              <a:t>22</a:t>
            </a:fld>
            <a:endParaRPr lang="en-US" altLang="en-US" sz="1400">
              <a:latin typeface="Arial" panose="020B0604020202020204" pitchFamily="34" charset="0"/>
            </a:endParaRPr>
          </a:p>
        </p:txBody>
      </p:sp>
      <p:pic>
        <p:nvPicPr>
          <p:cNvPr id="21507" name="Picture 8" descr="Image result for 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800" y="1971676"/>
            <a:ext cx="4552949" cy="341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2" descr="Image result for 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0" y="2047876"/>
            <a:ext cx="4375149" cy="328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23DE3DCB-A3AC-49EF-AC14-8513BF001B6A}"/>
              </a:ext>
            </a:extLst>
          </p:cNvPr>
          <p:cNvSpPr>
            <a:spLocks noGrp="1"/>
          </p:cNvSpPr>
          <p:nvPr>
            <p:ph type="dt" sz="half" idx="10"/>
          </p:nvPr>
        </p:nvSpPr>
        <p:spPr/>
        <p:txBody>
          <a:bodyPr/>
          <a:lstStyle/>
          <a:p>
            <a:fld id="{DF0AA0C1-A75D-45F2-99F1-2B0D6A6CBDAD}" type="datetime2">
              <a:rPr lang="en-US" smtClean="0"/>
              <a:t>Tuesday, January 16, 2018</a:t>
            </a:fld>
            <a:endParaRPr lang="en-US" dirty="0"/>
          </a:p>
        </p:txBody>
      </p:sp>
      <p:sp>
        <p:nvSpPr>
          <p:cNvPr id="3" name="Footer Placeholder 2">
            <a:extLst>
              <a:ext uri="{FF2B5EF4-FFF2-40B4-BE49-F238E27FC236}">
                <a16:creationId xmlns:a16="http://schemas.microsoft.com/office/drawing/2014/main" id="{7B873CC7-D2D1-48E6-B285-BED8C1BBD894}"/>
              </a:ext>
            </a:extLst>
          </p:cNvPr>
          <p:cNvSpPr>
            <a:spLocks noGrp="1"/>
          </p:cNvSpPr>
          <p:nvPr>
            <p:ph type="ftr" sz="quarter" idx="11"/>
          </p:nvPr>
        </p:nvSpPr>
        <p:spPr/>
        <p:txBody>
          <a:bodyPr/>
          <a:lstStyle/>
          <a:p>
            <a:r>
              <a:rPr lang="en-US"/>
              <a:t>JAYA GUPTA</a:t>
            </a:r>
            <a:endParaRPr lang="en-US" dirty="0"/>
          </a:p>
        </p:txBody>
      </p:sp>
    </p:spTree>
    <p:extLst>
      <p:ext uri="{BB962C8B-B14F-4D97-AF65-F5344CB8AC3E}">
        <p14:creationId xmlns:p14="http://schemas.microsoft.com/office/powerpoint/2010/main" val="279655043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2531"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1201" y="1219201"/>
            <a:ext cx="4969164" cy="459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2"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09854" y="2301240"/>
            <a:ext cx="5422266" cy="2727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9EE01685-860B-45DB-807C-C702F87E839E}"/>
              </a:ext>
            </a:extLst>
          </p:cNvPr>
          <p:cNvSpPr>
            <a:spLocks noGrp="1"/>
          </p:cNvSpPr>
          <p:nvPr>
            <p:ph type="dt" sz="half" idx="10"/>
          </p:nvPr>
        </p:nvSpPr>
        <p:spPr/>
        <p:txBody>
          <a:bodyPr/>
          <a:lstStyle/>
          <a:p>
            <a:fld id="{3422A986-B00F-4F78-8B04-B66BA3156C90}" type="datetime2">
              <a:rPr lang="en-US" smtClean="0"/>
              <a:t>Tuesday, January 16, 2018</a:t>
            </a:fld>
            <a:endParaRPr lang="en-US" dirty="0"/>
          </a:p>
        </p:txBody>
      </p:sp>
      <p:sp>
        <p:nvSpPr>
          <p:cNvPr id="3" name="Footer Placeholder 2">
            <a:extLst>
              <a:ext uri="{FF2B5EF4-FFF2-40B4-BE49-F238E27FC236}">
                <a16:creationId xmlns:a16="http://schemas.microsoft.com/office/drawing/2014/main" id="{3CFF766E-F524-4794-8248-7C97A7AA1CC1}"/>
              </a:ext>
            </a:extLst>
          </p:cNvPr>
          <p:cNvSpPr>
            <a:spLocks noGrp="1"/>
          </p:cNvSpPr>
          <p:nvPr>
            <p:ph type="ftr" sz="quarter" idx="11"/>
          </p:nvPr>
        </p:nvSpPr>
        <p:spPr/>
        <p:txBody>
          <a:bodyPr/>
          <a:lstStyle/>
          <a:p>
            <a:r>
              <a:rPr lang="en-US"/>
              <a:t>JAYA GUPTA</a:t>
            </a:r>
            <a:endParaRPr lang="en-US" dirty="0"/>
          </a:p>
        </p:txBody>
      </p:sp>
      <p:sp>
        <p:nvSpPr>
          <p:cNvPr id="4" name="Slide Number Placeholder 3">
            <a:extLst>
              <a:ext uri="{FF2B5EF4-FFF2-40B4-BE49-F238E27FC236}">
                <a16:creationId xmlns:a16="http://schemas.microsoft.com/office/drawing/2014/main" id="{0D283E9D-A438-4FDC-9A16-DFC16BF49AAB}"/>
              </a:ext>
            </a:extLst>
          </p:cNvPr>
          <p:cNvSpPr>
            <a:spLocks noGrp="1"/>
          </p:cNvSpPr>
          <p:nvPr>
            <p:ph type="sldNum" sz="quarter" idx="12"/>
          </p:nvPr>
        </p:nvSpPr>
        <p:spPr/>
        <p:txBody>
          <a:bodyPr/>
          <a:lstStyle/>
          <a:p>
            <a:fld id="{4FAB73BC-B049-4115-A692-8D63A059BFB8}" type="slidenum">
              <a:rPr lang="en-US" smtClean="0"/>
              <a:pPr/>
              <a:t>23</a:t>
            </a:fld>
            <a:endParaRPr lang="en-US" dirty="0"/>
          </a:p>
        </p:txBody>
      </p:sp>
    </p:spTree>
    <p:extLst>
      <p:ext uri="{BB962C8B-B14F-4D97-AF65-F5344CB8AC3E}">
        <p14:creationId xmlns:p14="http://schemas.microsoft.com/office/powerpoint/2010/main" val="116127571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3555" name="Picture 13" descr="https://encrypted-tbn3.gstatic.com/images?q=tbn:ANd9GcS3R1Jnxsq_pMG7uGzD53RZf04-KOi4n4eE2hqvc2ot1xASd2cQyx2-HD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600" y="1638300"/>
            <a:ext cx="2293938" cy="4178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15" descr="https://encrypted-tbn0.gstatic.com/images?q=tbn:ANd9GcRf3r7XtiWqUN3tR9-3V-QzbUmvausdABTkdTIXX5z30S7SMMZJK642xbm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9200" y="2228851"/>
            <a:ext cx="3471194" cy="30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21" descr="Image result for do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0950" y="2311399"/>
            <a:ext cx="4591050" cy="324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56578676-8CBC-470A-9124-715F89125835}"/>
              </a:ext>
            </a:extLst>
          </p:cNvPr>
          <p:cNvSpPr>
            <a:spLocks noGrp="1"/>
          </p:cNvSpPr>
          <p:nvPr>
            <p:ph type="dt" sz="half" idx="10"/>
          </p:nvPr>
        </p:nvSpPr>
        <p:spPr/>
        <p:txBody>
          <a:bodyPr/>
          <a:lstStyle/>
          <a:p>
            <a:fld id="{97056E54-3203-4418-98C1-D85A8B6322EB}" type="datetime2">
              <a:rPr lang="en-US" smtClean="0"/>
              <a:t>Tuesday, January 16, 2018</a:t>
            </a:fld>
            <a:endParaRPr lang="en-US" dirty="0"/>
          </a:p>
        </p:txBody>
      </p:sp>
      <p:sp>
        <p:nvSpPr>
          <p:cNvPr id="3" name="Footer Placeholder 2">
            <a:extLst>
              <a:ext uri="{FF2B5EF4-FFF2-40B4-BE49-F238E27FC236}">
                <a16:creationId xmlns:a16="http://schemas.microsoft.com/office/drawing/2014/main" id="{C5B3DF74-427D-4AA4-BBEC-0B1CF76D4852}"/>
              </a:ext>
            </a:extLst>
          </p:cNvPr>
          <p:cNvSpPr>
            <a:spLocks noGrp="1"/>
          </p:cNvSpPr>
          <p:nvPr>
            <p:ph type="ftr" sz="quarter" idx="11"/>
          </p:nvPr>
        </p:nvSpPr>
        <p:spPr/>
        <p:txBody>
          <a:bodyPr/>
          <a:lstStyle/>
          <a:p>
            <a:r>
              <a:rPr lang="en-US"/>
              <a:t>JAYA GUPTA</a:t>
            </a:r>
            <a:endParaRPr lang="en-US" dirty="0"/>
          </a:p>
        </p:txBody>
      </p:sp>
      <p:sp>
        <p:nvSpPr>
          <p:cNvPr id="4" name="Slide Number Placeholder 3">
            <a:extLst>
              <a:ext uri="{FF2B5EF4-FFF2-40B4-BE49-F238E27FC236}">
                <a16:creationId xmlns:a16="http://schemas.microsoft.com/office/drawing/2014/main" id="{58BDE1ED-DB04-4A2D-9CBA-F7D7D5F5986F}"/>
              </a:ext>
            </a:extLst>
          </p:cNvPr>
          <p:cNvSpPr>
            <a:spLocks noGrp="1"/>
          </p:cNvSpPr>
          <p:nvPr>
            <p:ph type="sldNum" sz="quarter" idx="12"/>
          </p:nvPr>
        </p:nvSpPr>
        <p:spPr/>
        <p:txBody>
          <a:bodyPr/>
          <a:lstStyle/>
          <a:p>
            <a:fld id="{4FAB73BC-B049-4115-A692-8D63A059BFB8}" type="slidenum">
              <a:rPr lang="en-US" smtClean="0"/>
              <a:pPr/>
              <a:t>24</a:t>
            </a:fld>
            <a:endParaRPr lang="en-US" dirty="0"/>
          </a:p>
        </p:txBody>
      </p:sp>
    </p:spTree>
    <p:extLst>
      <p:ext uri="{BB962C8B-B14F-4D97-AF65-F5344CB8AC3E}">
        <p14:creationId xmlns:p14="http://schemas.microsoft.com/office/powerpoint/2010/main" val="169347495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8"/>
          <p:cNvPicPr>
            <a:picLocks noChangeAspect="1"/>
          </p:cNvPicPr>
          <p:nvPr/>
        </p:nvPicPr>
        <p:blipFill>
          <a:blip r:embed="rId2">
            <a:extLst>
              <a:ext uri="{28A0092B-C50C-407E-A947-70E740481C1C}">
                <a14:useLocalDpi xmlns:a14="http://schemas.microsoft.com/office/drawing/2010/main" val="0"/>
              </a:ext>
            </a:extLst>
          </a:blip>
          <a:srcRect t="17735"/>
          <a:stretch>
            <a:fillRect/>
          </a:stretch>
        </p:blipFill>
        <p:spPr bwMode="auto">
          <a:xfrm>
            <a:off x="1364674" y="1773382"/>
            <a:ext cx="4121726" cy="3426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1704115" y="1015488"/>
            <a:ext cx="3245312" cy="707886"/>
          </a:xfrm>
          <a:prstGeom prst="rect">
            <a:avLst/>
          </a:prstGeom>
          <a:noFill/>
        </p:spPr>
        <p:txBody>
          <a:bodyPr wrap="none" rtlCol="0">
            <a:spAutoFit/>
          </a:bodyPr>
          <a:lstStyle/>
          <a:p>
            <a:r>
              <a:rPr lang="en-US" sz="4000" dirty="0"/>
              <a:t>What We See :</a:t>
            </a:r>
          </a:p>
        </p:txBody>
      </p:sp>
      <p:pic>
        <p:nvPicPr>
          <p:cNvPr id="7" name="Picture 14" descr="StanleyTinyS_Numbers"/>
          <p:cNvPicPr>
            <a:picLocks noChangeAspect="1" noChangeArrowheads="1"/>
          </p:cNvPicPr>
          <p:nvPr/>
        </p:nvPicPr>
        <p:blipFill>
          <a:blip r:embed="rId3" cstate="print"/>
          <a:srcRect/>
          <a:stretch>
            <a:fillRect/>
          </a:stretch>
        </p:blipFill>
        <p:spPr bwMode="auto">
          <a:xfrm>
            <a:off x="5158084" y="3704698"/>
            <a:ext cx="6223000" cy="2452262"/>
          </a:xfrm>
          <a:prstGeom prst="rect">
            <a:avLst/>
          </a:prstGeom>
          <a:noFill/>
          <a:ln w="9525">
            <a:solidFill>
              <a:schemeClr val="tx1"/>
            </a:solidFill>
            <a:miter lim="800000"/>
            <a:headEnd/>
            <a:tailEnd/>
          </a:ln>
        </p:spPr>
      </p:pic>
      <p:sp>
        <p:nvSpPr>
          <p:cNvPr id="8" name="Rectangle 16"/>
          <p:cNvSpPr>
            <a:spLocks noChangeArrowheads="1"/>
          </p:cNvSpPr>
          <p:nvPr/>
        </p:nvSpPr>
        <p:spPr bwMode="auto">
          <a:xfrm>
            <a:off x="4111182" y="2779555"/>
            <a:ext cx="146049" cy="112713"/>
          </a:xfrm>
          <a:prstGeom prst="rect">
            <a:avLst/>
          </a:prstGeom>
          <a:noFill/>
          <a:ln w="28575">
            <a:solidFill>
              <a:srgbClr val="FF0000"/>
            </a:solidFill>
            <a:miter lim="800000"/>
            <a:headEnd/>
            <a:tailEnd/>
          </a:ln>
        </p:spPr>
        <p:txBody>
          <a:bodyPr wrap="none" anchor="ctr"/>
          <a:lstStyle/>
          <a:p>
            <a:pPr algn="ctr"/>
            <a:endParaRPr lang="en-US" dirty="0"/>
          </a:p>
        </p:txBody>
      </p:sp>
      <p:grpSp>
        <p:nvGrpSpPr>
          <p:cNvPr id="2" name="Group 21"/>
          <p:cNvGrpSpPr>
            <a:grpSpLocks/>
          </p:cNvGrpSpPr>
          <p:nvPr/>
        </p:nvGrpSpPr>
        <p:grpSpPr bwMode="auto">
          <a:xfrm>
            <a:off x="4099628" y="2716776"/>
            <a:ext cx="7281333" cy="2660650"/>
            <a:chOff x="2286" y="1360"/>
            <a:chExt cx="3440" cy="1676"/>
          </a:xfrm>
        </p:grpSpPr>
        <p:sp>
          <p:nvSpPr>
            <p:cNvPr id="10" name="Text Box 7"/>
            <p:cNvSpPr txBox="1">
              <a:spLocks noChangeArrowheads="1"/>
            </p:cNvSpPr>
            <p:nvPr/>
          </p:nvSpPr>
          <p:spPr bwMode="auto">
            <a:xfrm>
              <a:off x="3097" y="1360"/>
              <a:ext cx="2140" cy="407"/>
            </a:xfrm>
            <a:prstGeom prst="rect">
              <a:avLst/>
            </a:prstGeom>
            <a:noFill/>
            <a:ln w="9525">
              <a:noFill/>
              <a:miter lim="800000"/>
              <a:headEnd/>
              <a:tailEnd/>
            </a:ln>
          </p:spPr>
          <p:txBody>
            <a:bodyPr wrap="none">
              <a:spAutoFit/>
            </a:bodyPr>
            <a:lstStyle/>
            <a:p>
              <a:r>
                <a:rPr lang="en-US" sz="3600" dirty="0"/>
                <a:t>What camera sees this:</a:t>
              </a:r>
            </a:p>
          </p:txBody>
        </p:sp>
        <p:sp>
          <p:nvSpPr>
            <p:cNvPr id="11" name="Line 17"/>
            <p:cNvSpPr>
              <a:spLocks noChangeShapeType="1"/>
            </p:cNvSpPr>
            <p:nvPr/>
          </p:nvSpPr>
          <p:spPr bwMode="auto">
            <a:xfrm>
              <a:off x="2364" y="1398"/>
              <a:ext cx="3362" cy="574"/>
            </a:xfrm>
            <a:prstGeom prst="line">
              <a:avLst/>
            </a:prstGeom>
            <a:noFill/>
            <a:ln w="9525">
              <a:solidFill>
                <a:srgbClr val="FF0000"/>
              </a:solidFill>
              <a:prstDash val="dash"/>
              <a:round/>
              <a:headEnd/>
              <a:tailEnd/>
            </a:ln>
          </p:spPr>
          <p:txBody>
            <a:bodyPr/>
            <a:lstStyle/>
            <a:p>
              <a:endParaRPr lang="en-US" dirty="0"/>
            </a:p>
          </p:txBody>
        </p:sp>
        <p:sp>
          <p:nvSpPr>
            <p:cNvPr id="12" name="Line 18"/>
            <p:cNvSpPr>
              <a:spLocks noChangeShapeType="1"/>
            </p:cNvSpPr>
            <p:nvPr/>
          </p:nvSpPr>
          <p:spPr bwMode="auto">
            <a:xfrm>
              <a:off x="2363" y="1469"/>
              <a:ext cx="421" cy="513"/>
            </a:xfrm>
            <a:prstGeom prst="line">
              <a:avLst/>
            </a:prstGeom>
            <a:noFill/>
            <a:ln w="12700">
              <a:solidFill>
                <a:srgbClr val="FF0000"/>
              </a:solidFill>
              <a:prstDash val="dash"/>
              <a:round/>
              <a:headEnd/>
              <a:tailEnd/>
            </a:ln>
          </p:spPr>
          <p:txBody>
            <a:bodyPr/>
            <a:lstStyle/>
            <a:p>
              <a:endParaRPr lang="en-US" dirty="0"/>
            </a:p>
          </p:txBody>
        </p:sp>
        <p:sp>
          <p:nvSpPr>
            <p:cNvPr id="13" name="Line 19"/>
            <p:cNvSpPr>
              <a:spLocks noChangeShapeType="1"/>
            </p:cNvSpPr>
            <p:nvPr/>
          </p:nvSpPr>
          <p:spPr bwMode="auto">
            <a:xfrm>
              <a:off x="2286" y="1470"/>
              <a:ext cx="498" cy="1566"/>
            </a:xfrm>
            <a:prstGeom prst="line">
              <a:avLst/>
            </a:prstGeom>
            <a:noFill/>
            <a:ln w="9525">
              <a:solidFill>
                <a:srgbClr val="FF0000"/>
              </a:solidFill>
              <a:prstDash val="dash"/>
              <a:round/>
              <a:headEnd/>
              <a:tailEnd/>
            </a:ln>
          </p:spPr>
          <p:txBody>
            <a:bodyPr/>
            <a:lstStyle/>
            <a:p>
              <a:endParaRPr lang="en-US" dirty="0"/>
            </a:p>
          </p:txBody>
        </p:sp>
      </p:grpSp>
      <p:sp>
        <p:nvSpPr>
          <p:cNvPr id="14" name="Title 13"/>
          <p:cNvSpPr>
            <a:spLocks noGrp="1"/>
          </p:cNvSpPr>
          <p:nvPr>
            <p:ph type="title"/>
          </p:nvPr>
        </p:nvSpPr>
        <p:spPr/>
        <p:txBody>
          <a:bodyPr/>
          <a:lstStyle/>
          <a:p>
            <a:endParaRPr lang="en-US" dirty="0"/>
          </a:p>
        </p:txBody>
      </p:sp>
      <p:sp>
        <p:nvSpPr>
          <p:cNvPr id="3" name="Date Placeholder 2">
            <a:extLst>
              <a:ext uri="{FF2B5EF4-FFF2-40B4-BE49-F238E27FC236}">
                <a16:creationId xmlns:a16="http://schemas.microsoft.com/office/drawing/2014/main" id="{129CD842-6D81-4E7C-A8B0-A6FD4FCF6F8B}"/>
              </a:ext>
            </a:extLst>
          </p:cNvPr>
          <p:cNvSpPr>
            <a:spLocks noGrp="1"/>
          </p:cNvSpPr>
          <p:nvPr>
            <p:ph type="dt" sz="half" idx="10"/>
          </p:nvPr>
        </p:nvSpPr>
        <p:spPr/>
        <p:txBody>
          <a:bodyPr/>
          <a:lstStyle/>
          <a:p>
            <a:fld id="{D965156C-ABF9-4D7D-94EC-4A14384375F4}" type="datetime2">
              <a:rPr lang="en-US" smtClean="0"/>
              <a:t>Tuesday, January 16, 2018</a:t>
            </a:fld>
            <a:endParaRPr lang="en-US" dirty="0"/>
          </a:p>
        </p:txBody>
      </p:sp>
      <p:sp>
        <p:nvSpPr>
          <p:cNvPr id="4" name="Footer Placeholder 3">
            <a:extLst>
              <a:ext uri="{FF2B5EF4-FFF2-40B4-BE49-F238E27FC236}">
                <a16:creationId xmlns:a16="http://schemas.microsoft.com/office/drawing/2014/main" id="{974A65CD-D3DF-4A97-BBB8-CBC07B7FD8D7}"/>
              </a:ext>
            </a:extLst>
          </p:cNvPr>
          <p:cNvSpPr>
            <a:spLocks noGrp="1"/>
          </p:cNvSpPr>
          <p:nvPr>
            <p:ph type="ftr" sz="quarter" idx="11"/>
          </p:nvPr>
        </p:nvSpPr>
        <p:spPr/>
        <p:txBody>
          <a:bodyPr/>
          <a:lstStyle/>
          <a:p>
            <a:r>
              <a:rPr lang="en-US"/>
              <a:t>JAYA GUPTA</a:t>
            </a:r>
            <a:endParaRPr lang="en-US" dirty="0"/>
          </a:p>
        </p:txBody>
      </p:sp>
      <p:sp>
        <p:nvSpPr>
          <p:cNvPr id="5" name="Slide Number Placeholder 4">
            <a:extLst>
              <a:ext uri="{FF2B5EF4-FFF2-40B4-BE49-F238E27FC236}">
                <a16:creationId xmlns:a16="http://schemas.microsoft.com/office/drawing/2014/main" id="{C2BD59BB-B31B-4344-B59F-4EFDAB03E2E1}"/>
              </a:ext>
            </a:extLst>
          </p:cNvPr>
          <p:cNvSpPr>
            <a:spLocks noGrp="1"/>
          </p:cNvSpPr>
          <p:nvPr>
            <p:ph type="sldNum" sz="quarter" idx="12"/>
          </p:nvPr>
        </p:nvSpPr>
        <p:spPr/>
        <p:txBody>
          <a:bodyPr/>
          <a:lstStyle/>
          <a:p>
            <a:fld id="{4FAB73BC-B049-4115-A692-8D63A059BFB8}" type="slidenum">
              <a:rPr lang="en-US" smtClean="0"/>
              <a:pPr/>
              <a:t>25</a:t>
            </a:fld>
            <a:endParaRPr lang="en-US" dirty="0"/>
          </a:p>
        </p:txBody>
      </p:sp>
    </p:spTree>
    <p:extLst>
      <p:ext uri="{BB962C8B-B14F-4D97-AF65-F5344CB8AC3E}">
        <p14:creationId xmlns:p14="http://schemas.microsoft.com/office/powerpoint/2010/main" val="21952338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20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How Machine Will Learn?</a:t>
            </a:r>
          </a:p>
        </p:txBody>
      </p:sp>
      <p:sp>
        <p:nvSpPr>
          <p:cNvPr id="5" name="Text Placeholder 4"/>
          <p:cNvSpPr>
            <a:spLocks noGrp="1"/>
          </p:cNvSpPr>
          <p:nvPr>
            <p:ph type="body" idx="1"/>
          </p:nvPr>
        </p:nvSpPr>
        <p:spPr>
          <a:xfrm>
            <a:off x="1211580" y="838390"/>
            <a:ext cx="10058400" cy="1143000"/>
          </a:xfrm>
        </p:spPr>
        <p:txBody>
          <a:bodyPr>
            <a:normAutofit/>
          </a:bodyPr>
          <a:lstStyle/>
          <a:p>
            <a:r>
              <a:rPr lang="en-US" sz="4800" dirty="0"/>
              <a:t>Now the Question is--</a:t>
            </a:r>
          </a:p>
        </p:txBody>
      </p:sp>
      <p:sp>
        <p:nvSpPr>
          <p:cNvPr id="2" name="Date Placeholder 1">
            <a:extLst>
              <a:ext uri="{FF2B5EF4-FFF2-40B4-BE49-F238E27FC236}">
                <a16:creationId xmlns:a16="http://schemas.microsoft.com/office/drawing/2014/main" id="{7501707F-C3F4-49DA-9CD2-F50E286F274D}"/>
              </a:ext>
            </a:extLst>
          </p:cNvPr>
          <p:cNvSpPr>
            <a:spLocks noGrp="1"/>
          </p:cNvSpPr>
          <p:nvPr>
            <p:ph type="dt" sz="half" idx="10"/>
          </p:nvPr>
        </p:nvSpPr>
        <p:spPr/>
        <p:txBody>
          <a:bodyPr/>
          <a:lstStyle/>
          <a:p>
            <a:fld id="{02269CDA-B233-401C-823F-4884EBDD9BAC}" type="datetime2">
              <a:rPr lang="en-US" smtClean="0"/>
              <a:t>Tuesday, January 16, 2018</a:t>
            </a:fld>
            <a:endParaRPr lang="en-US" dirty="0"/>
          </a:p>
        </p:txBody>
      </p:sp>
      <p:sp>
        <p:nvSpPr>
          <p:cNvPr id="3" name="Footer Placeholder 2">
            <a:extLst>
              <a:ext uri="{FF2B5EF4-FFF2-40B4-BE49-F238E27FC236}">
                <a16:creationId xmlns:a16="http://schemas.microsoft.com/office/drawing/2014/main" id="{B8DA4BEA-37BF-4AB3-8E73-1C3ECFFF69F5}"/>
              </a:ext>
            </a:extLst>
          </p:cNvPr>
          <p:cNvSpPr>
            <a:spLocks noGrp="1"/>
          </p:cNvSpPr>
          <p:nvPr>
            <p:ph type="ftr" sz="quarter" idx="11"/>
          </p:nvPr>
        </p:nvSpPr>
        <p:spPr/>
        <p:txBody>
          <a:bodyPr/>
          <a:lstStyle/>
          <a:p>
            <a:r>
              <a:rPr lang="en-US"/>
              <a:t>JAYA GUPTA</a:t>
            </a:r>
            <a:endParaRPr lang="en-US" dirty="0"/>
          </a:p>
        </p:txBody>
      </p:sp>
      <p:sp>
        <p:nvSpPr>
          <p:cNvPr id="6" name="Slide Number Placeholder 5">
            <a:extLst>
              <a:ext uri="{FF2B5EF4-FFF2-40B4-BE49-F238E27FC236}">
                <a16:creationId xmlns:a16="http://schemas.microsoft.com/office/drawing/2014/main" id="{FC653246-F18D-4A20-91F5-B9406B90DDEF}"/>
              </a:ext>
            </a:extLst>
          </p:cNvPr>
          <p:cNvSpPr>
            <a:spLocks noGrp="1"/>
          </p:cNvSpPr>
          <p:nvPr>
            <p:ph type="sldNum" sz="quarter" idx="12"/>
          </p:nvPr>
        </p:nvSpPr>
        <p:spPr/>
        <p:txBody>
          <a:bodyPr/>
          <a:lstStyle/>
          <a:p>
            <a:fld id="{4FAB73BC-B049-4115-A692-8D63A059BFB8}" type="slidenum">
              <a:rPr lang="en-US" smtClean="0"/>
              <a:pPr/>
              <a:t>26</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Formal Definition</a:t>
            </a:r>
          </a:p>
        </p:txBody>
      </p:sp>
      <p:graphicFrame>
        <p:nvGraphicFramePr>
          <p:cNvPr id="4" name="Content Placeholder 3"/>
          <p:cNvGraphicFramePr>
            <a:graphicFrameLocks noGrp="1"/>
          </p:cNvGraphicFramePr>
          <p:nvPr>
            <p:ph idx="1"/>
          </p:nvPr>
        </p:nvGraphicFramePr>
        <p:xfrm>
          <a:off x="1462723" y="1833200"/>
          <a:ext cx="915738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F1AFF69C-094E-491D-ACAF-B995C2AD1596}"/>
              </a:ext>
            </a:extLst>
          </p:cNvPr>
          <p:cNvSpPr>
            <a:spLocks noGrp="1"/>
          </p:cNvSpPr>
          <p:nvPr>
            <p:ph type="dt" sz="half" idx="10"/>
          </p:nvPr>
        </p:nvSpPr>
        <p:spPr/>
        <p:txBody>
          <a:bodyPr/>
          <a:lstStyle/>
          <a:p>
            <a:fld id="{64336A7B-D07B-4B2C-8182-BE776807A4A5}" type="datetime2">
              <a:rPr lang="en-US" smtClean="0"/>
              <a:t>Tuesday, January 16, 2018</a:t>
            </a:fld>
            <a:endParaRPr lang="en-US" dirty="0"/>
          </a:p>
        </p:txBody>
      </p:sp>
      <p:sp>
        <p:nvSpPr>
          <p:cNvPr id="5" name="Footer Placeholder 4">
            <a:extLst>
              <a:ext uri="{FF2B5EF4-FFF2-40B4-BE49-F238E27FC236}">
                <a16:creationId xmlns:a16="http://schemas.microsoft.com/office/drawing/2014/main" id="{76571F9E-E3C5-4AA9-B381-6178A5D2C5F0}"/>
              </a:ext>
            </a:extLst>
          </p:cNvPr>
          <p:cNvSpPr>
            <a:spLocks noGrp="1"/>
          </p:cNvSpPr>
          <p:nvPr>
            <p:ph type="ftr" sz="quarter" idx="11"/>
          </p:nvPr>
        </p:nvSpPr>
        <p:spPr/>
        <p:txBody>
          <a:bodyPr/>
          <a:lstStyle/>
          <a:p>
            <a:r>
              <a:rPr lang="en-US"/>
              <a:t>JAYA GUPTA</a:t>
            </a:r>
            <a:endParaRPr lang="en-US" dirty="0"/>
          </a:p>
        </p:txBody>
      </p:sp>
      <p:sp>
        <p:nvSpPr>
          <p:cNvPr id="6" name="Slide Number Placeholder 5">
            <a:extLst>
              <a:ext uri="{FF2B5EF4-FFF2-40B4-BE49-F238E27FC236}">
                <a16:creationId xmlns:a16="http://schemas.microsoft.com/office/drawing/2014/main" id="{DFB2518C-BE06-4BF5-9655-8000F6BFCA4E}"/>
              </a:ext>
            </a:extLst>
          </p:cNvPr>
          <p:cNvSpPr>
            <a:spLocks noGrp="1"/>
          </p:cNvSpPr>
          <p:nvPr>
            <p:ph type="sldNum" sz="quarter" idx="12"/>
          </p:nvPr>
        </p:nvSpPr>
        <p:spPr/>
        <p:txBody>
          <a:bodyPr/>
          <a:lstStyle/>
          <a:p>
            <a:fld id="{6113E31D-E2AB-40D1-8B51-AFA5AFEF393A}" type="slidenum">
              <a:rPr lang="en-US" smtClean="0"/>
              <a:pPr/>
              <a:t>27</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graphicEl>
                                              <a:dgm id="{69B516F8-02C3-4C4B-BD21-A1692AFAEBCE}"/>
                                            </p:graphicEl>
                                          </p:spTgt>
                                        </p:tgtEl>
                                        <p:attrNameLst>
                                          <p:attrName>style.visibility</p:attrName>
                                        </p:attrNameLst>
                                      </p:cBhvr>
                                      <p:to>
                                        <p:strVal val="visible"/>
                                      </p:to>
                                    </p:set>
                                    <p:animEffect transition="in" filter="wipe(down)">
                                      <p:cBhvr>
                                        <p:cTn id="7" dur="500"/>
                                        <p:tgtEl>
                                          <p:spTgt spid="4">
                                            <p:graphicEl>
                                              <a:dgm id="{69B516F8-02C3-4C4B-BD21-A1692AFAEBCE}"/>
                                            </p:graphic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graphicEl>
                                              <a:dgm id="{78632834-C534-4A73-A24A-8F9BC0B3F25B}"/>
                                            </p:graphicEl>
                                          </p:spTgt>
                                        </p:tgtEl>
                                        <p:attrNameLst>
                                          <p:attrName>style.visibility</p:attrName>
                                        </p:attrNameLst>
                                      </p:cBhvr>
                                      <p:to>
                                        <p:strVal val="visible"/>
                                      </p:to>
                                    </p:set>
                                    <p:animEffect transition="in" filter="wipe(down)">
                                      <p:cBhvr>
                                        <p:cTn id="10" dur="500"/>
                                        <p:tgtEl>
                                          <p:spTgt spid="4">
                                            <p:graphicEl>
                                              <a:dgm id="{78632834-C534-4A73-A24A-8F9BC0B3F25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Tom Mitchell Definition</a:t>
            </a:r>
          </a:p>
        </p:txBody>
      </p:sp>
      <p:sp>
        <p:nvSpPr>
          <p:cNvPr id="3" name="Content Placeholder 2"/>
          <p:cNvSpPr>
            <a:spLocks noGrp="1"/>
          </p:cNvSpPr>
          <p:nvPr>
            <p:ph idx="1"/>
          </p:nvPr>
        </p:nvSpPr>
        <p:spPr/>
        <p:txBody>
          <a:bodyPr>
            <a:normAutofit/>
          </a:bodyPr>
          <a:lstStyle/>
          <a:p>
            <a:pPr marL="337185" marR="206375" indent="-324485">
              <a:lnSpc>
                <a:spcPct val="100000"/>
              </a:lnSpc>
              <a:spcBef>
                <a:spcPts val="105"/>
              </a:spcBef>
              <a:buClr>
                <a:srgbClr val="131313"/>
              </a:buClr>
              <a:buSzPct val="120312"/>
              <a:buFont typeface="Arial"/>
              <a:buChar char="•"/>
              <a:tabLst>
                <a:tab pos="337820" algn="l"/>
              </a:tabLst>
            </a:pPr>
            <a:r>
              <a:rPr lang="en-US" sz="3200" spc="10" dirty="0">
                <a:solidFill>
                  <a:srgbClr val="252525"/>
                </a:solidFill>
                <a:latin typeface="Noto Sans CJK JP Regular"/>
                <a:cs typeface="Noto Sans CJK JP Regular"/>
              </a:rPr>
              <a:t>Suppose </a:t>
            </a:r>
            <a:r>
              <a:rPr lang="en-US" sz="3200" dirty="0">
                <a:solidFill>
                  <a:srgbClr val="252525"/>
                </a:solidFill>
                <a:latin typeface="Noto Sans CJK JP Regular"/>
                <a:cs typeface="Noto Sans CJK JP Regular"/>
              </a:rPr>
              <a:t>your </a:t>
            </a:r>
            <a:r>
              <a:rPr lang="en-US" sz="3200" spc="-35" dirty="0">
                <a:solidFill>
                  <a:srgbClr val="252525"/>
                </a:solidFill>
                <a:latin typeface="Noto Sans CJK JP Regular"/>
                <a:cs typeface="Noto Sans CJK JP Regular"/>
              </a:rPr>
              <a:t>email </a:t>
            </a:r>
            <a:r>
              <a:rPr lang="en-US" sz="3200" spc="20" dirty="0">
                <a:solidFill>
                  <a:srgbClr val="252525"/>
                </a:solidFill>
                <a:latin typeface="Noto Sans CJK JP Regular"/>
                <a:cs typeface="Noto Sans CJK JP Regular"/>
              </a:rPr>
              <a:t>program </a:t>
            </a:r>
            <a:r>
              <a:rPr lang="en-US" sz="3200" spc="-30" dirty="0">
                <a:solidFill>
                  <a:srgbClr val="252525"/>
                </a:solidFill>
                <a:latin typeface="Noto Sans CJK JP Regular"/>
                <a:cs typeface="Noto Sans CJK JP Regular"/>
              </a:rPr>
              <a:t>watches  </a:t>
            </a:r>
            <a:r>
              <a:rPr lang="en-US" sz="3200" spc="-35" dirty="0">
                <a:solidFill>
                  <a:srgbClr val="252525"/>
                </a:solidFill>
                <a:latin typeface="Noto Sans CJK JP Regular"/>
                <a:cs typeface="Noto Sans CJK JP Regular"/>
              </a:rPr>
              <a:t>which </a:t>
            </a:r>
            <a:r>
              <a:rPr lang="en-US" sz="3200" spc="-40" dirty="0">
                <a:solidFill>
                  <a:srgbClr val="252525"/>
                </a:solidFill>
                <a:latin typeface="Noto Sans CJK JP Regular"/>
                <a:cs typeface="Noto Sans CJK JP Regular"/>
              </a:rPr>
              <a:t>emails </a:t>
            </a:r>
            <a:r>
              <a:rPr lang="en-US" sz="3200" spc="20" dirty="0">
                <a:solidFill>
                  <a:srgbClr val="252525"/>
                </a:solidFill>
                <a:latin typeface="Noto Sans CJK JP Regular"/>
                <a:cs typeface="Noto Sans CJK JP Regular"/>
              </a:rPr>
              <a:t>you </a:t>
            </a:r>
            <a:r>
              <a:rPr lang="en-US" sz="3200" spc="60" dirty="0">
                <a:solidFill>
                  <a:srgbClr val="252525"/>
                </a:solidFill>
                <a:latin typeface="Noto Sans CJK JP Regular"/>
                <a:cs typeface="Noto Sans CJK JP Regular"/>
              </a:rPr>
              <a:t>do </a:t>
            </a:r>
            <a:r>
              <a:rPr lang="en-US" sz="3200" spc="5" dirty="0">
                <a:solidFill>
                  <a:srgbClr val="252525"/>
                </a:solidFill>
                <a:latin typeface="Noto Sans CJK JP Regular"/>
                <a:cs typeface="Noto Sans CJK JP Regular"/>
              </a:rPr>
              <a:t>or </a:t>
            </a:r>
            <a:r>
              <a:rPr lang="en-US" sz="3200" spc="60" dirty="0">
                <a:solidFill>
                  <a:srgbClr val="252525"/>
                </a:solidFill>
                <a:latin typeface="Noto Sans CJK JP Regular"/>
                <a:cs typeface="Noto Sans CJK JP Regular"/>
              </a:rPr>
              <a:t>do </a:t>
            </a:r>
            <a:r>
              <a:rPr lang="en-US" sz="3200" spc="5" dirty="0">
                <a:solidFill>
                  <a:srgbClr val="252525"/>
                </a:solidFill>
                <a:latin typeface="Noto Sans CJK JP Regular"/>
                <a:cs typeface="Noto Sans CJK JP Regular"/>
              </a:rPr>
              <a:t>not </a:t>
            </a:r>
            <a:r>
              <a:rPr lang="en-US" sz="3200" spc="-45" dirty="0">
                <a:solidFill>
                  <a:srgbClr val="252525"/>
                </a:solidFill>
                <a:latin typeface="Noto Sans CJK JP Regular"/>
                <a:cs typeface="Noto Sans CJK JP Regular"/>
              </a:rPr>
              <a:t>mark </a:t>
            </a:r>
            <a:r>
              <a:rPr lang="en-US" sz="3200" spc="-50" dirty="0">
                <a:solidFill>
                  <a:srgbClr val="252525"/>
                </a:solidFill>
                <a:latin typeface="Noto Sans CJK JP Regular"/>
                <a:cs typeface="Noto Sans CJK JP Regular"/>
              </a:rPr>
              <a:t>as  </a:t>
            </a:r>
            <a:r>
              <a:rPr lang="en-US" sz="3200" spc="-45" dirty="0">
                <a:solidFill>
                  <a:srgbClr val="252525"/>
                </a:solidFill>
                <a:latin typeface="Noto Sans CJK JP Regular"/>
                <a:cs typeface="Noto Sans CJK JP Regular"/>
              </a:rPr>
              <a:t>spam, </a:t>
            </a:r>
            <a:r>
              <a:rPr lang="en-US" sz="3200" spc="-10" dirty="0">
                <a:solidFill>
                  <a:srgbClr val="252525"/>
                </a:solidFill>
                <a:latin typeface="Noto Sans CJK JP Regular"/>
                <a:cs typeface="Noto Sans CJK JP Regular"/>
              </a:rPr>
              <a:t>and </a:t>
            </a:r>
            <a:r>
              <a:rPr lang="en-US" sz="3200" dirty="0">
                <a:solidFill>
                  <a:srgbClr val="252525"/>
                </a:solidFill>
                <a:latin typeface="Noto Sans CJK JP Regular"/>
                <a:cs typeface="Noto Sans CJK JP Regular"/>
              </a:rPr>
              <a:t>based </a:t>
            </a:r>
            <a:r>
              <a:rPr lang="en-US" sz="3200" spc="35" dirty="0">
                <a:solidFill>
                  <a:srgbClr val="252525"/>
                </a:solidFill>
                <a:latin typeface="Noto Sans CJK JP Regular"/>
                <a:cs typeface="Noto Sans CJK JP Regular"/>
              </a:rPr>
              <a:t>on </a:t>
            </a:r>
            <a:r>
              <a:rPr lang="en-US" sz="3200" spc="-35" dirty="0">
                <a:solidFill>
                  <a:srgbClr val="252525"/>
                </a:solidFill>
                <a:latin typeface="Noto Sans CJK JP Regular"/>
                <a:cs typeface="Noto Sans CJK JP Regular"/>
              </a:rPr>
              <a:t>that </a:t>
            </a:r>
            <a:r>
              <a:rPr lang="en-US" sz="3200" spc="-40" dirty="0">
                <a:solidFill>
                  <a:srgbClr val="CC00CC"/>
                </a:solidFill>
                <a:latin typeface="Noto Sans CJK JP Regular"/>
                <a:cs typeface="Noto Sans CJK JP Regular"/>
              </a:rPr>
              <a:t>learns </a:t>
            </a:r>
            <a:r>
              <a:rPr lang="en-US" sz="3200" dirty="0">
                <a:solidFill>
                  <a:srgbClr val="CC00CC"/>
                </a:solidFill>
                <a:latin typeface="Noto Sans CJK JP Regular"/>
                <a:cs typeface="Noto Sans CJK JP Regular"/>
              </a:rPr>
              <a:t>how </a:t>
            </a:r>
            <a:r>
              <a:rPr lang="en-US" sz="3200" spc="15" dirty="0">
                <a:solidFill>
                  <a:srgbClr val="CC00CC"/>
                </a:solidFill>
                <a:latin typeface="Noto Sans CJK JP Regular"/>
                <a:cs typeface="Noto Sans CJK JP Regular"/>
              </a:rPr>
              <a:t>to  </a:t>
            </a:r>
            <a:r>
              <a:rPr lang="en-US" sz="3200" spc="-10" dirty="0">
                <a:solidFill>
                  <a:srgbClr val="CC00CC"/>
                </a:solidFill>
                <a:latin typeface="Noto Sans CJK JP Regular"/>
                <a:cs typeface="Noto Sans CJK JP Regular"/>
              </a:rPr>
              <a:t>better </a:t>
            </a:r>
            <a:r>
              <a:rPr lang="en-US" sz="3200" spc="-35" dirty="0">
                <a:solidFill>
                  <a:srgbClr val="CC00CC"/>
                </a:solidFill>
                <a:latin typeface="Noto Sans CJK JP Regular"/>
                <a:cs typeface="Noto Sans CJK JP Regular"/>
              </a:rPr>
              <a:t>filter </a:t>
            </a:r>
            <a:r>
              <a:rPr lang="en-US" sz="3200" spc="-45" dirty="0">
                <a:solidFill>
                  <a:srgbClr val="CC00CC"/>
                </a:solidFill>
                <a:latin typeface="Noto Sans CJK JP Regular"/>
                <a:cs typeface="Noto Sans CJK JP Regular"/>
              </a:rPr>
              <a:t>spam</a:t>
            </a:r>
            <a:r>
              <a:rPr lang="en-US" sz="3200" spc="-45" dirty="0">
                <a:solidFill>
                  <a:srgbClr val="252525"/>
                </a:solidFill>
                <a:latin typeface="Noto Sans CJK JP Regular"/>
                <a:cs typeface="Noto Sans CJK JP Regular"/>
              </a:rPr>
              <a:t>. </a:t>
            </a:r>
            <a:r>
              <a:rPr lang="en-US" sz="3200" spc="80" dirty="0">
                <a:solidFill>
                  <a:srgbClr val="252525"/>
                </a:solidFill>
                <a:latin typeface="Noto Sans CJK JP Regular"/>
                <a:cs typeface="Noto Sans CJK JP Regular"/>
              </a:rPr>
              <a:t>What </a:t>
            </a:r>
            <a:r>
              <a:rPr lang="en-US" sz="3200" spc="-50" dirty="0">
                <a:solidFill>
                  <a:srgbClr val="252525"/>
                </a:solidFill>
                <a:latin typeface="Noto Sans CJK JP Regular"/>
                <a:cs typeface="Noto Sans CJK JP Regular"/>
              </a:rPr>
              <a:t>is </a:t>
            </a:r>
            <a:r>
              <a:rPr lang="en-US" sz="3200" spc="-5" dirty="0">
                <a:solidFill>
                  <a:srgbClr val="252525"/>
                </a:solidFill>
                <a:latin typeface="Noto Sans CJK JP Regular"/>
                <a:cs typeface="Noto Sans CJK JP Regular"/>
              </a:rPr>
              <a:t>the </a:t>
            </a:r>
            <a:r>
              <a:rPr lang="en-US" sz="3200" spc="-50" dirty="0">
                <a:solidFill>
                  <a:srgbClr val="252525"/>
                </a:solidFill>
                <a:latin typeface="Noto Sans CJK JP Regular"/>
                <a:cs typeface="Noto Sans CJK JP Regular"/>
              </a:rPr>
              <a:t>task </a:t>
            </a:r>
            <a:r>
              <a:rPr lang="en-US" sz="3200" spc="-120" dirty="0">
                <a:solidFill>
                  <a:srgbClr val="252525"/>
                </a:solidFill>
                <a:latin typeface="Noto Sans CJK JP Regular"/>
                <a:cs typeface="Noto Sans CJK JP Regular"/>
              </a:rPr>
              <a:t>T, Experience E and Performance Measure P </a:t>
            </a:r>
            <a:r>
              <a:rPr lang="en-US" sz="3200" spc="-35" dirty="0">
                <a:solidFill>
                  <a:srgbClr val="252525"/>
                </a:solidFill>
                <a:latin typeface="Noto Sans CJK JP Regular"/>
                <a:cs typeface="Noto Sans CJK JP Regular"/>
              </a:rPr>
              <a:t>in  this</a:t>
            </a:r>
            <a:r>
              <a:rPr lang="en-US" sz="3200" spc="80" dirty="0">
                <a:solidFill>
                  <a:srgbClr val="252525"/>
                </a:solidFill>
                <a:latin typeface="Noto Sans CJK JP Regular"/>
                <a:cs typeface="Noto Sans CJK JP Regular"/>
              </a:rPr>
              <a:t> </a:t>
            </a:r>
            <a:r>
              <a:rPr lang="en-US" sz="3200" spc="5" dirty="0">
                <a:solidFill>
                  <a:srgbClr val="252525"/>
                </a:solidFill>
                <a:latin typeface="Noto Sans CJK JP Regular"/>
                <a:cs typeface="Noto Sans CJK JP Regular"/>
              </a:rPr>
              <a:t>setting?</a:t>
            </a:r>
            <a:endParaRPr lang="en-US" sz="3200" dirty="0">
              <a:latin typeface="Noto Sans CJK JP Regular"/>
              <a:cs typeface="Noto Sans CJK JP Regular"/>
            </a:endParaRPr>
          </a:p>
          <a:p>
            <a:pPr marL="733425" lvl="1" indent="-252729">
              <a:lnSpc>
                <a:spcPct val="100000"/>
              </a:lnSpc>
              <a:spcBef>
                <a:spcPts val="630"/>
              </a:spcBef>
              <a:buChar char="▪"/>
              <a:tabLst>
                <a:tab pos="733425" algn="l"/>
                <a:tab pos="734060" algn="l"/>
              </a:tabLst>
            </a:pPr>
            <a:r>
              <a:rPr lang="en-US" sz="2400" spc="-5" dirty="0">
                <a:solidFill>
                  <a:srgbClr val="0971A6"/>
                </a:solidFill>
                <a:latin typeface="Arial"/>
                <a:cs typeface="Arial"/>
              </a:rPr>
              <a:t>Classifying emails </a:t>
            </a:r>
            <a:r>
              <a:rPr lang="en-US" sz="2400" dirty="0">
                <a:solidFill>
                  <a:srgbClr val="0971A6"/>
                </a:solidFill>
                <a:latin typeface="Arial"/>
                <a:cs typeface="Arial"/>
              </a:rPr>
              <a:t>as </a:t>
            </a:r>
            <a:r>
              <a:rPr lang="en-US" sz="2400" spc="-5" dirty="0">
                <a:solidFill>
                  <a:srgbClr val="0971A6"/>
                </a:solidFill>
                <a:latin typeface="Arial"/>
                <a:cs typeface="Arial"/>
              </a:rPr>
              <a:t>spam </a:t>
            </a:r>
            <a:r>
              <a:rPr lang="en-US" sz="2400" dirty="0">
                <a:solidFill>
                  <a:srgbClr val="0971A6"/>
                </a:solidFill>
                <a:latin typeface="Arial"/>
                <a:cs typeface="Arial"/>
              </a:rPr>
              <a:t>or </a:t>
            </a:r>
            <a:r>
              <a:rPr lang="en-US" sz="2400" spc="-5" dirty="0">
                <a:solidFill>
                  <a:srgbClr val="0971A6"/>
                </a:solidFill>
                <a:latin typeface="Arial"/>
                <a:cs typeface="Arial"/>
              </a:rPr>
              <a:t>not spam.</a:t>
            </a:r>
            <a:r>
              <a:rPr lang="en-US" sz="2400" spc="55" dirty="0">
                <a:solidFill>
                  <a:srgbClr val="0971A6"/>
                </a:solidFill>
                <a:latin typeface="Arial"/>
                <a:cs typeface="Arial"/>
              </a:rPr>
              <a:t> </a:t>
            </a:r>
            <a:r>
              <a:rPr lang="en-US" sz="2400" dirty="0">
                <a:solidFill>
                  <a:srgbClr val="FF0000"/>
                </a:solidFill>
                <a:latin typeface="Arial"/>
                <a:cs typeface="Arial"/>
              </a:rPr>
              <a:t>(T)</a:t>
            </a:r>
            <a:endParaRPr lang="en-US" sz="2400" dirty="0">
              <a:latin typeface="Arial"/>
              <a:cs typeface="Arial"/>
            </a:endParaRPr>
          </a:p>
          <a:p>
            <a:pPr marL="733425" lvl="1" indent="-252729">
              <a:lnSpc>
                <a:spcPct val="100000"/>
              </a:lnSpc>
              <a:spcBef>
                <a:spcPts val="605"/>
              </a:spcBef>
              <a:buChar char="▪"/>
              <a:tabLst>
                <a:tab pos="733425" algn="l"/>
                <a:tab pos="734060" algn="l"/>
              </a:tabLst>
            </a:pPr>
            <a:r>
              <a:rPr lang="en-US" sz="2400" spc="-5" dirty="0">
                <a:solidFill>
                  <a:srgbClr val="0971A6"/>
                </a:solidFill>
                <a:latin typeface="Arial"/>
                <a:cs typeface="Arial"/>
              </a:rPr>
              <a:t>Watching you label emails as </a:t>
            </a:r>
            <a:r>
              <a:rPr lang="en-US" sz="2400" dirty="0">
                <a:solidFill>
                  <a:srgbClr val="0971A6"/>
                </a:solidFill>
                <a:latin typeface="Arial"/>
                <a:cs typeface="Arial"/>
              </a:rPr>
              <a:t>spam </a:t>
            </a:r>
            <a:r>
              <a:rPr lang="en-US" sz="2400" spc="-5" dirty="0">
                <a:solidFill>
                  <a:srgbClr val="0971A6"/>
                </a:solidFill>
                <a:latin typeface="Arial"/>
                <a:cs typeface="Arial"/>
              </a:rPr>
              <a:t>or not spam.</a:t>
            </a:r>
            <a:r>
              <a:rPr lang="en-US" sz="2400" spc="95" dirty="0">
                <a:solidFill>
                  <a:srgbClr val="0971A6"/>
                </a:solidFill>
                <a:latin typeface="Arial"/>
                <a:cs typeface="Arial"/>
              </a:rPr>
              <a:t> </a:t>
            </a:r>
            <a:r>
              <a:rPr lang="en-US" sz="2400" dirty="0">
                <a:solidFill>
                  <a:srgbClr val="FF0000"/>
                </a:solidFill>
                <a:latin typeface="Arial"/>
                <a:cs typeface="Arial"/>
              </a:rPr>
              <a:t>(E)</a:t>
            </a:r>
            <a:endParaRPr lang="en-US" sz="2400" dirty="0">
              <a:latin typeface="Arial"/>
              <a:cs typeface="Arial"/>
            </a:endParaRPr>
          </a:p>
          <a:p>
            <a:pPr marL="733425" marR="5080" lvl="1" indent="-252729">
              <a:lnSpc>
                <a:spcPct val="100000"/>
              </a:lnSpc>
              <a:spcBef>
                <a:spcPts val="600"/>
              </a:spcBef>
              <a:buChar char="▪"/>
              <a:tabLst>
                <a:tab pos="733425" algn="l"/>
                <a:tab pos="734060" algn="l"/>
              </a:tabLst>
            </a:pPr>
            <a:r>
              <a:rPr lang="en-US" sz="2400" spc="-5" dirty="0">
                <a:solidFill>
                  <a:srgbClr val="0971A6"/>
                </a:solidFill>
                <a:latin typeface="Arial"/>
                <a:cs typeface="Arial"/>
              </a:rPr>
              <a:t>The number </a:t>
            </a:r>
            <a:r>
              <a:rPr lang="en-US" sz="2400" dirty="0">
                <a:solidFill>
                  <a:srgbClr val="0971A6"/>
                </a:solidFill>
                <a:latin typeface="Arial"/>
                <a:cs typeface="Arial"/>
              </a:rPr>
              <a:t>(or </a:t>
            </a:r>
            <a:r>
              <a:rPr lang="en-US" sz="2400" spc="-5" dirty="0">
                <a:solidFill>
                  <a:srgbClr val="0971A6"/>
                </a:solidFill>
                <a:latin typeface="Arial"/>
                <a:cs typeface="Arial"/>
              </a:rPr>
              <a:t>fraction) </a:t>
            </a:r>
            <a:r>
              <a:rPr lang="en-US" sz="2400" dirty="0">
                <a:solidFill>
                  <a:srgbClr val="0971A6"/>
                </a:solidFill>
                <a:latin typeface="Arial"/>
                <a:cs typeface="Arial"/>
              </a:rPr>
              <a:t>of </a:t>
            </a:r>
            <a:r>
              <a:rPr lang="en-US" sz="2400" spc="-5" dirty="0">
                <a:solidFill>
                  <a:srgbClr val="0971A6"/>
                </a:solidFill>
                <a:latin typeface="Arial"/>
                <a:cs typeface="Arial"/>
              </a:rPr>
              <a:t>emails </a:t>
            </a:r>
            <a:r>
              <a:rPr lang="en-US" sz="2400" dirty="0">
                <a:solidFill>
                  <a:srgbClr val="0971A6"/>
                </a:solidFill>
                <a:latin typeface="Arial"/>
                <a:cs typeface="Arial"/>
              </a:rPr>
              <a:t>correctly </a:t>
            </a:r>
            <a:r>
              <a:rPr lang="en-US" sz="2400" spc="-5" dirty="0">
                <a:solidFill>
                  <a:srgbClr val="0971A6"/>
                </a:solidFill>
                <a:latin typeface="Arial"/>
                <a:cs typeface="Arial"/>
              </a:rPr>
              <a:t>classified  as </a:t>
            </a:r>
            <a:r>
              <a:rPr lang="en-US" sz="2400" dirty="0">
                <a:solidFill>
                  <a:srgbClr val="0971A6"/>
                </a:solidFill>
                <a:latin typeface="Arial"/>
                <a:cs typeface="Arial"/>
              </a:rPr>
              <a:t>spam/not spam.</a:t>
            </a:r>
            <a:r>
              <a:rPr lang="en-US" sz="2400" spc="-15" dirty="0">
                <a:solidFill>
                  <a:srgbClr val="0971A6"/>
                </a:solidFill>
                <a:latin typeface="Arial"/>
                <a:cs typeface="Arial"/>
              </a:rPr>
              <a:t> </a:t>
            </a:r>
            <a:r>
              <a:rPr lang="en-US" sz="2400" dirty="0">
                <a:solidFill>
                  <a:srgbClr val="FF0000"/>
                </a:solidFill>
                <a:latin typeface="Arial"/>
                <a:cs typeface="Arial"/>
              </a:rPr>
              <a:t>(P)</a:t>
            </a:r>
            <a:endParaRPr lang="en-US" sz="2400" dirty="0">
              <a:latin typeface="Arial"/>
              <a:cs typeface="Arial"/>
            </a:endParaRPr>
          </a:p>
          <a:p>
            <a:endParaRPr lang="en-US" dirty="0"/>
          </a:p>
        </p:txBody>
      </p:sp>
      <p:sp>
        <p:nvSpPr>
          <p:cNvPr id="4" name="Date Placeholder 3">
            <a:extLst>
              <a:ext uri="{FF2B5EF4-FFF2-40B4-BE49-F238E27FC236}">
                <a16:creationId xmlns:a16="http://schemas.microsoft.com/office/drawing/2014/main" id="{0F9F7267-D992-4488-AE49-F8544675F5EE}"/>
              </a:ext>
            </a:extLst>
          </p:cNvPr>
          <p:cNvSpPr>
            <a:spLocks noGrp="1"/>
          </p:cNvSpPr>
          <p:nvPr>
            <p:ph type="dt" sz="half" idx="10"/>
          </p:nvPr>
        </p:nvSpPr>
        <p:spPr/>
        <p:txBody>
          <a:bodyPr/>
          <a:lstStyle/>
          <a:p>
            <a:fld id="{87083946-05D1-4631-81F3-320BC1721989}" type="datetime2">
              <a:rPr lang="en-US" smtClean="0"/>
              <a:t>Tuesday, January 16, 2018</a:t>
            </a:fld>
            <a:endParaRPr lang="en-US" dirty="0"/>
          </a:p>
        </p:txBody>
      </p:sp>
      <p:sp>
        <p:nvSpPr>
          <p:cNvPr id="5" name="Footer Placeholder 4">
            <a:extLst>
              <a:ext uri="{FF2B5EF4-FFF2-40B4-BE49-F238E27FC236}">
                <a16:creationId xmlns:a16="http://schemas.microsoft.com/office/drawing/2014/main" id="{40B3B52B-B9E4-41AC-8230-703B8386ADBA}"/>
              </a:ext>
            </a:extLst>
          </p:cNvPr>
          <p:cNvSpPr>
            <a:spLocks noGrp="1"/>
          </p:cNvSpPr>
          <p:nvPr>
            <p:ph type="ftr" sz="quarter" idx="11"/>
          </p:nvPr>
        </p:nvSpPr>
        <p:spPr/>
        <p:txBody>
          <a:bodyPr/>
          <a:lstStyle/>
          <a:p>
            <a:r>
              <a:rPr lang="en-US"/>
              <a:t>JAYA GUPTA</a:t>
            </a:r>
            <a:endParaRPr lang="en-US" dirty="0"/>
          </a:p>
        </p:txBody>
      </p:sp>
      <p:sp>
        <p:nvSpPr>
          <p:cNvPr id="6" name="Slide Number Placeholder 5">
            <a:extLst>
              <a:ext uri="{FF2B5EF4-FFF2-40B4-BE49-F238E27FC236}">
                <a16:creationId xmlns:a16="http://schemas.microsoft.com/office/drawing/2014/main" id="{C9339678-7AFA-43FB-B36F-B61DCE0736DB}"/>
              </a:ext>
            </a:extLst>
          </p:cNvPr>
          <p:cNvSpPr>
            <a:spLocks noGrp="1"/>
          </p:cNvSpPr>
          <p:nvPr>
            <p:ph type="sldNum" sz="quarter" idx="12"/>
          </p:nvPr>
        </p:nvSpPr>
        <p:spPr/>
        <p:txBody>
          <a:bodyPr/>
          <a:lstStyle/>
          <a:p>
            <a:fld id="{6113E31D-E2AB-40D1-8B51-AFA5AFEF393A}" type="slidenum">
              <a:rPr lang="en-US" smtClean="0"/>
              <a:pPr/>
              <a:t>28</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330338" y="1822268"/>
            <a:ext cx="6446519" cy="4656909"/>
          </a:xfrm>
        </p:spPr>
        <p:txBody>
          <a:bodyPr>
            <a:normAutofit/>
          </a:bodyPr>
          <a:lstStyle/>
          <a:p>
            <a:pPr>
              <a:buFont typeface="Wingdings" pitchFamily="2" charset="2"/>
              <a:buChar char="v"/>
            </a:pPr>
            <a:r>
              <a:rPr lang="en-US" sz="3400" dirty="0"/>
              <a:t>Supervised Learning</a:t>
            </a:r>
          </a:p>
          <a:p>
            <a:pPr lvl="1">
              <a:buFont typeface="Wingdings" pitchFamily="2" charset="2"/>
              <a:buChar char="v"/>
            </a:pPr>
            <a:r>
              <a:rPr lang="en-US" sz="2800" dirty="0"/>
              <a:t>Regression</a:t>
            </a:r>
          </a:p>
          <a:p>
            <a:pPr marL="1425575" lvl="2" indent="-511175">
              <a:buFont typeface="+mj-lt"/>
              <a:buAutoNum type="romanUcPeriod"/>
            </a:pPr>
            <a:r>
              <a:rPr lang="en-US" sz="2800" dirty="0"/>
              <a:t>Linear Regression</a:t>
            </a:r>
          </a:p>
          <a:p>
            <a:pPr lvl="1">
              <a:buFont typeface="Wingdings" pitchFamily="2" charset="2"/>
              <a:buChar char="v"/>
            </a:pPr>
            <a:r>
              <a:rPr lang="en-US" sz="2800" dirty="0"/>
              <a:t>Classification</a:t>
            </a:r>
          </a:p>
          <a:p>
            <a:pPr marL="1485900" lvl="2" indent="-571500">
              <a:buFont typeface="+mj-lt"/>
              <a:buAutoNum type="romanUcPeriod"/>
            </a:pPr>
            <a:r>
              <a:rPr lang="en-US" sz="2800" dirty="0"/>
              <a:t>Decision Tree</a:t>
            </a:r>
          </a:p>
          <a:p>
            <a:pPr marL="1485900" lvl="2" indent="-571500">
              <a:buFont typeface="+mj-lt"/>
              <a:buAutoNum type="romanUcPeriod"/>
            </a:pPr>
            <a:r>
              <a:rPr lang="en-US" sz="2800" dirty="0"/>
              <a:t>KNN</a:t>
            </a:r>
          </a:p>
          <a:p>
            <a:pPr marL="1485900" lvl="2" indent="-571500">
              <a:buFont typeface="+mj-lt"/>
              <a:buAutoNum type="romanUcPeriod"/>
            </a:pPr>
            <a:r>
              <a:rPr lang="en-US" sz="2800" dirty="0"/>
              <a:t>Naïve </a:t>
            </a:r>
            <a:r>
              <a:rPr lang="en-US" sz="2800" dirty="0" err="1"/>
              <a:t>Bayes</a:t>
            </a:r>
            <a:r>
              <a:rPr lang="en-US" sz="2800" dirty="0"/>
              <a:t> Classifier</a:t>
            </a:r>
          </a:p>
          <a:p>
            <a:pPr marL="1485900" lvl="2" indent="-571500">
              <a:buFont typeface="+mj-lt"/>
              <a:buAutoNum type="romanUcPeriod"/>
            </a:pPr>
            <a:r>
              <a:rPr lang="en-US" sz="2800" dirty="0"/>
              <a:t>Support Vector Machine</a:t>
            </a:r>
          </a:p>
          <a:p>
            <a:pPr>
              <a:buFont typeface="Wingdings" pitchFamily="2" charset="2"/>
              <a:buChar char="v"/>
            </a:pPr>
            <a:r>
              <a:rPr lang="en-US" sz="3400" dirty="0"/>
              <a:t>Unsupervised Learning</a:t>
            </a:r>
            <a:endParaRPr lang="en-US" sz="2800" dirty="0"/>
          </a:p>
        </p:txBody>
      </p:sp>
      <p:sp>
        <p:nvSpPr>
          <p:cNvPr id="6" name="Text Placeholder 5"/>
          <p:cNvSpPr>
            <a:spLocks noGrp="1"/>
          </p:cNvSpPr>
          <p:nvPr>
            <p:ph type="body" sz="half" idx="2"/>
          </p:nvPr>
        </p:nvSpPr>
        <p:spPr>
          <a:xfrm>
            <a:off x="0" y="1894113"/>
            <a:ext cx="4075610" cy="3814355"/>
          </a:xfrm>
        </p:spPr>
        <p:txBody>
          <a:bodyPr>
            <a:noAutofit/>
          </a:bodyPr>
          <a:lstStyle/>
          <a:p>
            <a:pPr algn="ctr"/>
            <a:r>
              <a:rPr lang="en-US" sz="4000" dirty="0">
                <a:solidFill>
                  <a:schemeClr val="bg1"/>
                </a:solidFill>
              </a:rPr>
              <a:t>“A Breakthrough in machine leaning would be Worth Ten </a:t>
            </a:r>
            <a:r>
              <a:rPr lang="en-US" sz="4000" dirty="0" err="1">
                <a:solidFill>
                  <a:schemeClr val="bg1"/>
                </a:solidFill>
              </a:rPr>
              <a:t>Microsofts</a:t>
            </a:r>
            <a:r>
              <a:rPr lang="en-US" sz="4000" dirty="0">
                <a:solidFill>
                  <a:schemeClr val="bg1"/>
                </a:solidFill>
              </a:rPr>
              <a:t>”</a:t>
            </a:r>
          </a:p>
          <a:p>
            <a:pPr algn="ctr"/>
            <a:r>
              <a:rPr lang="en-US" sz="4000" dirty="0">
                <a:solidFill>
                  <a:schemeClr val="bg1"/>
                </a:solidFill>
              </a:rPr>
              <a:t>                 -</a:t>
            </a:r>
            <a:r>
              <a:rPr lang="en-US" sz="3200" dirty="0">
                <a:solidFill>
                  <a:schemeClr val="bg1"/>
                </a:solidFill>
              </a:rPr>
              <a:t>Bill Gates</a:t>
            </a:r>
          </a:p>
        </p:txBody>
      </p:sp>
      <p:sp>
        <p:nvSpPr>
          <p:cNvPr id="4" name="Title 3"/>
          <p:cNvSpPr>
            <a:spLocks noGrp="1"/>
          </p:cNvSpPr>
          <p:nvPr>
            <p:ph type="title"/>
          </p:nvPr>
        </p:nvSpPr>
        <p:spPr>
          <a:xfrm>
            <a:off x="4140924" y="0"/>
            <a:ext cx="8051075" cy="1593669"/>
          </a:xfrm>
        </p:spPr>
        <p:txBody>
          <a:bodyPr>
            <a:normAutofit/>
          </a:bodyPr>
          <a:lstStyle/>
          <a:p>
            <a:r>
              <a:rPr lang="en-US" sz="5400" b="1" dirty="0">
                <a:solidFill>
                  <a:schemeClr val="tx1"/>
                </a:solidFill>
              </a:rPr>
              <a:t>Machine Learning Outline</a:t>
            </a:r>
          </a:p>
        </p:txBody>
      </p:sp>
      <p:sp>
        <p:nvSpPr>
          <p:cNvPr id="2" name="Date Placeholder 1">
            <a:extLst>
              <a:ext uri="{FF2B5EF4-FFF2-40B4-BE49-F238E27FC236}">
                <a16:creationId xmlns:a16="http://schemas.microsoft.com/office/drawing/2014/main" id="{74EBC5E3-BE43-4C71-ADBE-F48CC92F7DC3}"/>
              </a:ext>
            </a:extLst>
          </p:cNvPr>
          <p:cNvSpPr>
            <a:spLocks noGrp="1"/>
          </p:cNvSpPr>
          <p:nvPr>
            <p:ph type="dt" sz="half" idx="10"/>
          </p:nvPr>
        </p:nvSpPr>
        <p:spPr/>
        <p:txBody>
          <a:bodyPr/>
          <a:lstStyle/>
          <a:p>
            <a:fld id="{0B5B2D40-3847-469F-A11C-E07F30256833}" type="datetime2">
              <a:rPr lang="en-US" smtClean="0"/>
              <a:t>Tuesday, January 16, 2018</a:t>
            </a:fld>
            <a:endParaRPr lang="en-US" dirty="0"/>
          </a:p>
        </p:txBody>
      </p:sp>
      <p:sp>
        <p:nvSpPr>
          <p:cNvPr id="3" name="Footer Placeholder 2">
            <a:extLst>
              <a:ext uri="{FF2B5EF4-FFF2-40B4-BE49-F238E27FC236}">
                <a16:creationId xmlns:a16="http://schemas.microsoft.com/office/drawing/2014/main" id="{39C1D991-D959-4BD6-9629-B1AC687D6D6A}"/>
              </a:ext>
            </a:extLst>
          </p:cNvPr>
          <p:cNvSpPr>
            <a:spLocks noGrp="1"/>
          </p:cNvSpPr>
          <p:nvPr>
            <p:ph type="ftr" sz="quarter" idx="11"/>
          </p:nvPr>
        </p:nvSpPr>
        <p:spPr/>
        <p:txBody>
          <a:bodyPr/>
          <a:lstStyle/>
          <a:p>
            <a:r>
              <a:rPr lang="en-US"/>
              <a:t>JAYA GUPTA</a:t>
            </a:r>
            <a:endParaRPr lang="en-US" dirty="0"/>
          </a:p>
        </p:txBody>
      </p:sp>
      <p:sp>
        <p:nvSpPr>
          <p:cNvPr id="7" name="Slide Number Placeholder 6">
            <a:extLst>
              <a:ext uri="{FF2B5EF4-FFF2-40B4-BE49-F238E27FC236}">
                <a16:creationId xmlns:a16="http://schemas.microsoft.com/office/drawing/2014/main" id="{D77E6340-8B34-4851-88B8-C2B77E22207C}"/>
              </a:ext>
            </a:extLst>
          </p:cNvPr>
          <p:cNvSpPr>
            <a:spLocks noGrp="1"/>
          </p:cNvSpPr>
          <p:nvPr>
            <p:ph type="sldNum" sz="quarter" idx="12"/>
          </p:nvPr>
        </p:nvSpPr>
        <p:spPr/>
        <p:txBody>
          <a:bodyPr/>
          <a:lstStyle/>
          <a:p>
            <a:fld id="{4FAB73BC-B049-4115-A692-8D63A059BFB8}" type="slidenum">
              <a:rPr lang="en-US" smtClean="0"/>
              <a:pPr/>
              <a:t>29</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ata-Science-vs.-Big-Data-vs.jpg"/>
          <p:cNvPicPr>
            <a:picLocks noChangeAspect="1"/>
          </p:cNvPicPr>
          <p:nvPr/>
        </p:nvPicPr>
        <p:blipFill>
          <a:blip r:embed="rId2"/>
          <a:stretch>
            <a:fillRect/>
          </a:stretch>
        </p:blipFill>
        <p:spPr>
          <a:xfrm>
            <a:off x="0" y="0"/>
            <a:ext cx="12192000" cy="6858000"/>
          </a:xfrm>
          <a:prstGeom prst="rect">
            <a:avLst/>
          </a:prstGeom>
        </p:spPr>
      </p:pic>
      <p:pic>
        <p:nvPicPr>
          <p:cNvPr id="1026" name="Picture 2"/>
          <p:cNvPicPr>
            <a:picLocks noChangeAspect="1" noChangeArrowheads="1"/>
          </p:cNvPicPr>
          <p:nvPr/>
        </p:nvPicPr>
        <p:blipFill>
          <a:blip r:embed="rId3"/>
          <a:srcRect l="6718" t="3860" r="13366" b="11765"/>
          <a:stretch>
            <a:fillRect/>
          </a:stretch>
        </p:blipFill>
        <p:spPr bwMode="auto">
          <a:xfrm>
            <a:off x="809896" y="274320"/>
            <a:ext cx="10398035" cy="6322423"/>
          </a:xfrm>
          <a:prstGeom prst="rect">
            <a:avLst/>
          </a:prstGeom>
          <a:noFill/>
          <a:ln w="9525">
            <a:noFill/>
            <a:miter lim="800000"/>
            <a:headEnd/>
            <a:tailEnd/>
          </a:ln>
          <a:effectLst/>
        </p:spPr>
      </p:pic>
      <p:sp>
        <p:nvSpPr>
          <p:cNvPr id="2" name="Date Placeholder 1">
            <a:extLst>
              <a:ext uri="{FF2B5EF4-FFF2-40B4-BE49-F238E27FC236}">
                <a16:creationId xmlns:a16="http://schemas.microsoft.com/office/drawing/2014/main" id="{0E88A5A9-0E6E-41D5-BC62-2097137D51E1}"/>
              </a:ext>
            </a:extLst>
          </p:cNvPr>
          <p:cNvSpPr>
            <a:spLocks noGrp="1"/>
          </p:cNvSpPr>
          <p:nvPr>
            <p:ph type="dt" sz="half" idx="10"/>
          </p:nvPr>
        </p:nvSpPr>
        <p:spPr/>
        <p:txBody>
          <a:bodyPr/>
          <a:lstStyle/>
          <a:p>
            <a:fld id="{73B81347-F10A-4D01-88D5-CDBF8ECF5674}" type="datetime2">
              <a:rPr lang="en-US" smtClean="0"/>
              <a:t>Tuesday, January 16, 2018</a:t>
            </a:fld>
            <a:endParaRPr lang="en-US" dirty="0"/>
          </a:p>
        </p:txBody>
      </p:sp>
      <p:sp>
        <p:nvSpPr>
          <p:cNvPr id="3" name="Footer Placeholder 2">
            <a:extLst>
              <a:ext uri="{FF2B5EF4-FFF2-40B4-BE49-F238E27FC236}">
                <a16:creationId xmlns:a16="http://schemas.microsoft.com/office/drawing/2014/main" id="{A3383F0E-3F5A-46C3-A211-CA8C28211018}"/>
              </a:ext>
            </a:extLst>
          </p:cNvPr>
          <p:cNvSpPr>
            <a:spLocks noGrp="1"/>
          </p:cNvSpPr>
          <p:nvPr>
            <p:ph type="ftr" sz="quarter" idx="11"/>
          </p:nvPr>
        </p:nvSpPr>
        <p:spPr/>
        <p:txBody>
          <a:bodyPr/>
          <a:lstStyle/>
          <a:p>
            <a:r>
              <a:rPr lang="en-US"/>
              <a:t>JAYA GUPTA</a:t>
            </a:r>
            <a:endParaRPr lang="en-US" dirty="0"/>
          </a:p>
        </p:txBody>
      </p:sp>
      <p:sp>
        <p:nvSpPr>
          <p:cNvPr id="4" name="Slide Number Placeholder 3">
            <a:extLst>
              <a:ext uri="{FF2B5EF4-FFF2-40B4-BE49-F238E27FC236}">
                <a16:creationId xmlns:a16="http://schemas.microsoft.com/office/drawing/2014/main" id="{CC0A159E-E939-4B05-BA83-94B55C57DDCE}"/>
              </a:ext>
            </a:extLst>
          </p:cNvPr>
          <p:cNvSpPr>
            <a:spLocks noGrp="1"/>
          </p:cNvSpPr>
          <p:nvPr>
            <p:ph type="sldNum" sz="quarter" idx="12"/>
          </p:nvPr>
        </p:nvSpPr>
        <p:spPr/>
        <p:txBody>
          <a:bodyPr/>
          <a:lstStyle/>
          <a:p>
            <a:fld id="{4FAB73BC-B049-4115-A692-8D63A059BFB8}" type="slidenum">
              <a:rPr lang="en-US" smtClean="0"/>
              <a:pPr/>
              <a:t>3</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13FD52-4A46-42F2-91AB-48B0065F291F}"/>
              </a:ext>
            </a:extLst>
          </p:cNvPr>
          <p:cNvSpPr>
            <a:spLocks noGrp="1"/>
          </p:cNvSpPr>
          <p:nvPr>
            <p:ph type="ctrTitle"/>
          </p:nvPr>
        </p:nvSpPr>
        <p:spPr>
          <a:xfrm>
            <a:off x="1100051" y="0"/>
            <a:ext cx="10058400" cy="3566160"/>
          </a:xfrm>
        </p:spPr>
        <p:txBody>
          <a:bodyPr/>
          <a:lstStyle/>
          <a:p>
            <a:pPr algn="ctr"/>
            <a:r>
              <a:rPr lang="en-US" dirty="0"/>
              <a:t>Python Hands-on</a:t>
            </a:r>
          </a:p>
        </p:txBody>
      </p:sp>
      <p:sp>
        <p:nvSpPr>
          <p:cNvPr id="6" name="Subtitle 5">
            <a:extLst>
              <a:ext uri="{FF2B5EF4-FFF2-40B4-BE49-F238E27FC236}">
                <a16:creationId xmlns:a16="http://schemas.microsoft.com/office/drawing/2014/main" id="{EFEEBC17-A880-4FB7-BBB9-C5442D18995B}"/>
              </a:ext>
            </a:extLst>
          </p:cNvPr>
          <p:cNvSpPr>
            <a:spLocks noGrp="1"/>
          </p:cNvSpPr>
          <p:nvPr>
            <p:ph type="subTitle" idx="1"/>
          </p:nvPr>
        </p:nvSpPr>
        <p:spPr/>
        <p:txBody>
          <a:bodyPr/>
          <a:lstStyle/>
          <a:p>
            <a:endParaRPr lang="en-US"/>
          </a:p>
        </p:txBody>
      </p:sp>
      <p:sp>
        <p:nvSpPr>
          <p:cNvPr id="2" name="Date Placeholder 1">
            <a:extLst>
              <a:ext uri="{FF2B5EF4-FFF2-40B4-BE49-F238E27FC236}">
                <a16:creationId xmlns:a16="http://schemas.microsoft.com/office/drawing/2014/main" id="{0C76AA43-F44B-48B6-A2BB-3C454D7976D0}"/>
              </a:ext>
            </a:extLst>
          </p:cNvPr>
          <p:cNvSpPr>
            <a:spLocks noGrp="1"/>
          </p:cNvSpPr>
          <p:nvPr>
            <p:ph type="dt" sz="half" idx="10"/>
          </p:nvPr>
        </p:nvSpPr>
        <p:spPr/>
        <p:txBody>
          <a:bodyPr/>
          <a:lstStyle/>
          <a:p>
            <a:fld id="{085CEA3F-D188-4DDC-918B-375033B1F3B0}" type="datetime2">
              <a:rPr lang="en-US" smtClean="0"/>
              <a:t>Tuesday, January 16, 2018</a:t>
            </a:fld>
            <a:endParaRPr lang="en-US" dirty="0"/>
          </a:p>
        </p:txBody>
      </p:sp>
      <p:sp>
        <p:nvSpPr>
          <p:cNvPr id="3" name="Footer Placeholder 2">
            <a:extLst>
              <a:ext uri="{FF2B5EF4-FFF2-40B4-BE49-F238E27FC236}">
                <a16:creationId xmlns:a16="http://schemas.microsoft.com/office/drawing/2014/main" id="{099A3319-ABF2-488B-A9D4-060A22A09270}"/>
              </a:ext>
            </a:extLst>
          </p:cNvPr>
          <p:cNvSpPr>
            <a:spLocks noGrp="1"/>
          </p:cNvSpPr>
          <p:nvPr>
            <p:ph type="ftr" sz="quarter" idx="11"/>
          </p:nvPr>
        </p:nvSpPr>
        <p:spPr/>
        <p:txBody>
          <a:bodyPr/>
          <a:lstStyle/>
          <a:p>
            <a:r>
              <a:rPr lang="en-US"/>
              <a:t>JAYA GUPTA</a:t>
            </a:r>
            <a:endParaRPr lang="en-US" dirty="0"/>
          </a:p>
        </p:txBody>
      </p:sp>
      <p:sp>
        <p:nvSpPr>
          <p:cNvPr id="4" name="Slide Number Placeholder 3">
            <a:extLst>
              <a:ext uri="{FF2B5EF4-FFF2-40B4-BE49-F238E27FC236}">
                <a16:creationId xmlns:a16="http://schemas.microsoft.com/office/drawing/2014/main" id="{0257CBE1-14A0-4C19-A50B-D1273B0FDBC1}"/>
              </a:ext>
            </a:extLst>
          </p:cNvPr>
          <p:cNvSpPr>
            <a:spLocks noGrp="1"/>
          </p:cNvSpPr>
          <p:nvPr>
            <p:ph type="sldNum" sz="quarter" idx="12"/>
          </p:nvPr>
        </p:nvSpPr>
        <p:spPr/>
        <p:txBody>
          <a:bodyPr/>
          <a:lstStyle/>
          <a:p>
            <a:fld id="{4FAB73BC-B049-4115-A692-8D63A059BFB8}" type="slidenum">
              <a:rPr lang="en-US" smtClean="0"/>
              <a:pPr/>
              <a:t>30</a:t>
            </a:fld>
            <a:endParaRPr lang="en-US" dirty="0"/>
          </a:p>
        </p:txBody>
      </p:sp>
    </p:spTree>
    <p:extLst>
      <p:ext uri="{BB962C8B-B14F-4D97-AF65-F5344CB8AC3E}">
        <p14:creationId xmlns:p14="http://schemas.microsoft.com/office/powerpoint/2010/main" val="13136395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Supervised Learning</a:t>
            </a:r>
          </a:p>
        </p:txBody>
      </p:sp>
      <p:sp>
        <p:nvSpPr>
          <p:cNvPr id="6" name="Content Placeholder 5"/>
          <p:cNvSpPr>
            <a:spLocks noGrp="1"/>
          </p:cNvSpPr>
          <p:nvPr>
            <p:ph idx="1"/>
          </p:nvPr>
        </p:nvSpPr>
        <p:spPr/>
        <p:txBody>
          <a:bodyPr/>
          <a:lstStyle/>
          <a:p>
            <a:pPr lvl="0"/>
            <a:r>
              <a:rPr lang="en-US" dirty="0"/>
              <a:t>In supervised leaning the teacher is present which provides the desired action corresponding to a perception. </a:t>
            </a:r>
          </a:p>
          <a:p>
            <a:endParaRPr lang="en-US" dirty="0"/>
          </a:p>
        </p:txBody>
      </p:sp>
      <p:graphicFrame>
        <p:nvGraphicFramePr>
          <p:cNvPr id="8" name="Diagram 7"/>
          <p:cNvGraphicFramePr/>
          <p:nvPr/>
        </p:nvGraphicFramePr>
        <p:xfrm>
          <a:off x="3833091" y="3352800"/>
          <a:ext cx="4618182" cy="27855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ounded Rectangle 9"/>
          <p:cNvSpPr/>
          <p:nvPr/>
        </p:nvSpPr>
        <p:spPr>
          <a:xfrm>
            <a:off x="526471" y="4031673"/>
            <a:ext cx="2812473" cy="163483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i="1" dirty="0"/>
              <a:t>If y is discrete/categorical variable</a:t>
            </a:r>
          </a:p>
        </p:txBody>
      </p:sp>
      <p:sp>
        <p:nvSpPr>
          <p:cNvPr id="11" name="Rounded Rectangle 10"/>
          <p:cNvSpPr/>
          <p:nvPr/>
        </p:nvSpPr>
        <p:spPr>
          <a:xfrm>
            <a:off x="8839200" y="3948546"/>
            <a:ext cx="2798618" cy="163483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i="1" dirty="0"/>
              <a:t>If y is real number/continuous value</a:t>
            </a:r>
          </a:p>
        </p:txBody>
      </p:sp>
      <p:sp>
        <p:nvSpPr>
          <p:cNvPr id="12" name="Frame 11"/>
          <p:cNvSpPr/>
          <p:nvPr/>
        </p:nvSpPr>
        <p:spPr>
          <a:xfrm>
            <a:off x="4752109" y="2355273"/>
            <a:ext cx="2826327" cy="1662545"/>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5527964" y="2729346"/>
            <a:ext cx="1399742" cy="984885"/>
          </a:xfrm>
          <a:prstGeom prst="rect">
            <a:avLst/>
          </a:prstGeom>
          <a:noFill/>
        </p:spPr>
        <p:txBody>
          <a:bodyPr wrap="none" rtlCol="0">
            <a:spAutoFit/>
          </a:bodyPr>
          <a:lstStyle/>
          <a:p>
            <a:pPr algn="ctr"/>
            <a:r>
              <a:rPr lang="en-US" dirty="0"/>
              <a:t>For Given</a:t>
            </a:r>
          </a:p>
          <a:p>
            <a:pPr algn="ctr"/>
            <a:r>
              <a:rPr lang="en-US" sz="4000" i="1" dirty="0"/>
              <a:t>f:x→y</a:t>
            </a:r>
          </a:p>
        </p:txBody>
      </p:sp>
      <p:sp>
        <p:nvSpPr>
          <p:cNvPr id="2" name="Date Placeholder 1">
            <a:extLst>
              <a:ext uri="{FF2B5EF4-FFF2-40B4-BE49-F238E27FC236}">
                <a16:creationId xmlns:a16="http://schemas.microsoft.com/office/drawing/2014/main" id="{9B6AB944-0A2A-414B-A5FA-E28929AEA435}"/>
              </a:ext>
            </a:extLst>
          </p:cNvPr>
          <p:cNvSpPr>
            <a:spLocks noGrp="1"/>
          </p:cNvSpPr>
          <p:nvPr>
            <p:ph type="dt" sz="half" idx="10"/>
          </p:nvPr>
        </p:nvSpPr>
        <p:spPr/>
        <p:txBody>
          <a:bodyPr/>
          <a:lstStyle/>
          <a:p>
            <a:fld id="{72DACFF9-0E94-478F-B1BB-697762779F2F}" type="datetime2">
              <a:rPr lang="en-US" smtClean="0"/>
              <a:t>Tuesday, January 16, 2018</a:t>
            </a:fld>
            <a:endParaRPr lang="en-US" dirty="0"/>
          </a:p>
        </p:txBody>
      </p:sp>
      <p:sp>
        <p:nvSpPr>
          <p:cNvPr id="3" name="Footer Placeholder 2">
            <a:extLst>
              <a:ext uri="{FF2B5EF4-FFF2-40B4-BE49-F238E27FC236}">
                <a16:creationId xmlns:a16="http://schemas.microsoft.com/office/drawing/2014/main" id="{BAB1EA85-B0EE-4372-8DDD-B877E14203E3}"/>
              </a:ext>
            </a:extLst>
          </p:cNvPr>
          <p:cNvSpPr>
            <a:spLocks noGrp="1"/>
          </p:cNvSpPr>
          <p:nvPr>
            <p:ph type="ftr" sz="quarter" idx="11"/>
          </p:nvPr>
        </p:nvSpPr>
        <p:spPr/>
        <p:txBody>
          <a:bodyPr/>
          <a:lstStyle/>
          <a:p>
            <a:r>
              <a:rPr lang="en-US"/>
              <a:t>JAYA GUPTA</a:t>
            </a:r>
            <a:endParaRPr lang="en-US" dirty="0"/>
          </a:p>
        </p:txBody>
      </p:sp>
      <p:sp>
        <p:nvSpPr>
          <p:cNvPr id="4" name="Slide Number Placeholder 3">
            <a:extLst>
              <a:ext uri="{FF2B5EF4-FFF2-40B4-BE49-F238E27FC236}">
                <a16:creationId xmlns:a16="http://schemas.microsoft.com/office/drawing/2014/main" id="{BCE6F568-9D62-400A-BC64-1D285CE4F5EC}"/>
              </a:ext>
            </a:extLst>
          </p:cNvPr>
          <p:cNvSpPr>
            <a:spLocks noGrp="1"/>
          </p:cNvSpPr>
          <p:nvPr>
            <p:ph type="sldNum" sz="quarter" idx="12"/>
          </p:nvPr>
        </p:nvSpPr>
        <p:spPr/>
        <p:txBody>
          <a:bodyPr/>
          <a:lstStyle/>
          <a:p>
            <a:fld id="{6113E31D-E2AB-40D1-8B51-AFA5AFEF393A}" type="slidenum">
              <a:rPr lang="en-US" smtClean="0"/>
              <a:pPr/>
              <a:t>31</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7581" y="4408054"/>
            <a:ext cx="4699101" cy="1661989"/>
          </a:xfrm>
          <a:prstGeom prst="rect">
            <a:avLst/>
          </a:prstGeom>
          <a:noFill/>
        </p:spPr>
        <p:txBody>
          <a:bodyPr wrap="none" lIns="121917" tIns="60958" rIns="121917" bIns="60958" rtlCol="0">
            <a:spAutoFit/>
          </a:bodyPr>
          <a:lstStyle/>
          <a:p>
            <a:r>
              <a:rPr lang="en-US" sz="2000" dirty="0"/>
              <a:t>Notation:</a:t>
            </a:r>
          </a:p>
          <a:p>
            <a:r>
              <a:rPr lang="en-US" sz="2000" dirty="0"/>
              <a:t> </a:t>
            </a:r>
          </a:p>
          <a:p>
            <a:r>
              <a:rPr lang="en-US" sz="2000" dirty="0"/>
              <a:t>   </a:t>
            </a:r>
            <a:r>
              <a:rPr lang="en-US" sz="2000" b="1" dirty="0"/>
              <a:t>m</a:t>
            </a:r>
            <a:r>
              <a:rPr lang="en-US" sz="2000" dirty="0"/>
              <a:t> = Number of training examples</a:t>
            </a:r>
          </a:p>
          <a:p>
            <a:r>
              <a:rPr lang="en-US" sz="2000" dirty="0"/>
              <a:t>   </a:t>
            </a:r>
            <a:r>
              <a:rPr lang="en-US" sz="2000" b="1" dirty="0"/>
              <a:t>x</a:t>
            </a:r>
            <a:r>
              <a:rPr lang="en-US" sz="2000" dirty="0"/>
              <a:t>’s = “input” variable / features</a:t>
            </a:r>
          </a:p>
          <a:p>
            <a:r>
              <a:rPr lang="en-US" sz="2000" dirty="0"/>
              <a:t>   </a:t>
            </a:r>
            <a:r>
              <a:rPr lang="en-US" sz="2000" b="1" dirty="0"/>
              <a:t>y</a:t>
            </a:r>
            <a:r>
              <a:rPr lang="en-US" sz="2000" dirty="0"/>
              <a:t>’s = “output” variable / “target” variable</a:t>
            </a:r>
          </a:p>
        </p:txBody>
      </p:sp>
      <p:graphicFrame>
        <p:nvGraphicFramePr>
          <p:cNvPr id="5" name="Table 4"/>
          <p:cNvGraphicFramePr>
            <a:graphicFrameLocks noGrp="1"/>
          </p:cNvGraphicFramePr>
          <p:nvPr>
            <p:extLst>
              <p:ext uri="{D42A27DB-BD31-4B8C-83A1-F6EECF244321}">
                <p14:modId xmlns:p14="http://schemas.microsoft.com/office/powerpoint/2010/main" val="1120750445"/>
              </p:ext>
            </p:extLst>
          </p:nvPr>
        </p:nvGraphicFramePr>
        <p:xfrm>
          <a:off x="4424220" y="1981198"/>
          <a:ext cx="6063672" cy="2810164"/>
        </p:xfrm>
        <a:graphic>
          <a:graphicData uri="http://schemas.openxmlformats.org/drawingml/2006/table">
            <a:tbl>
              <a:tblPr>
                <a:tableStyleId>{2D5ABB26-0587-4C30-8999-92F81FD0307C}</a:tableStyleId>
              </a:tblPr>
              <a:tblGrid>
                <a:gridCol w="2718197">
                  <a:extLst>
                    <a:ext uri="{9D8B030D-6E8A-4147-A177-3AD203B41FA5}">
                      <a16:colId xmlns:a16="http://schemas.microsoft.com/office/drawing/2014/main" val="20000"/>
                    </a:ext>
                  </a:extLst>
                </a:gridCol>
                <a:gridCol w="3345475">
                  <a:extLst>
                    <a:ext uri="{9D8B030D-6E8A-4147-A177-3AD203B41FA5}">
                      <a16:colId xmlns:a16="http://schemas.microsoft.com/office/drawing/2014/main" val="20001"/>
                    </a:ext>
                  </a:extLst>
                </a:gridCol>
              </a:tblGrid>
              <a:tr h="552819">
                <a:tc>
                  <a:txBody>
                    <a:bodyPr/>
                    <a:lstStyle/>
                    <a:p>
                      <a:pPr algn="ctr" fontAlgn="b"/>
                      <a:r>
                        <a:rPr lang="en-US" sz="2400" b="1" u="none" strike="noStrike" dirty="0">
                          <a:effectLst/>
                        </a:rPr>
                        <a:t>Size in</a:t>
                      </a:r>
                      <a:r>
                        <a:rPr lang="en-US" sz="2400" b="1" u="none" strike="noStrike" baseline="0" dirty="0">
                          <a:effectLst/>
                        </a:rPr>
                        <a:t> </a:t>
                      </a:r>
                      <a:r>
                        <a:rPr lang="en-US" sz="2400" b="1" u="none" strike="noStrike" dirty="0">
                          <a:effectLst/>
                        </a:rPr>
                        <a:t>feet</a:t>
                      </a:r>
                      <a:r>
                        <a:rPr lang="en-US" sz="2400" b="1" u="none" strike="noStrike" baseline="30000" dirty="0">
                          <a:effectLst/>
                        </a:rPr>
                        <a:t>2</a:t>
                      </a:r>
                      <a:r>
                        <a:rPr lang="en-US" sz="2400" b="1" u="none" strike="noStrike" dirty="0">
                          <a:effectLst/>
                        </a:rPr>
                        <a:t> (</a:t>
                      </a:r>
                      <a:r>
                        <a:rPr lang="en-US" sz="2400" b="0" u="none" strike="noStrike" dirty="0">
                          <a:effectLst/>
                        </a:rPr>
                        <a:t>x</a:t>
                      </a:r>
                      <a:r>
                        <a:rPr lang="en-US" sz="2400" b="1" u="none" strike="noStrike" dirty="0">
                          <a:effectLst/>
                        </a:rPr>
                        <a:t>)</a:t>
                      </a:r>
                      <a:endParaRPr lang="en-US" sz="2400" b="1" i="0" u="none" strike="noStrike" dirty="0">
                        <a:solidFill>
                          <a:srgbClr val="000000"/>
                        </a:solidFill>
                        <a:effectLst/>
                        <a:latin typeface="Calibri"/>
                      </a:endParaRPr>
                    </a:p>
                  </a:txBody>
                  <a:tcPr marL="10160" marR="10160" marT="1016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b"/>
                      <a:r>
                        <a:rPr lang="en-US" sz="2400" b="1" u="none" strike="noStrike" dirty="0">
                          <a:effectLst/>
                        </a:rPr>
                        <a:t>Price ($) in 1000's (</a:t>
                      </a:r>
                      <a:r>
                        <a:rPr lang="en-US" sz="2400" b="0" u="none" strike="noStrike" dirty="0">
                          <a:effectLst/>
                        </a:rPr>
                        <a:t>y</a:t>
                      </a:r>
                      <a:r>
                        <a:rPr lang="en-US" sz="2400" b="1" u="none" strike="noStrike" dirty="0">
                          <a:effectLst/>
                        </a:rPr>
                        <a:t>)</a:t>
                      </a:r>
                      <a:endParaRPr lang="en-US" sz="2400" b="1" i="0" u="none" strike="noStrike" dirty="0">
                        <a:solidFill>
                          <a:srgbClr val="000000"/>
                        </a:solidFill>
                        <a:effectLst/>
                        <a:latin typeface="Calibri"/>
                      </a:endParaRPr>
                    </a:p>
                  </a:txBody>
                  <a:tcPr marL="10160" marR="10160" marT="1016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51469">
                <a:tc>
                  <a:txBody>
                    <a:bodyPr/>
                    <a:lstStyle/>
                    <a:p>
                      <a:pPr algn="ctr" fontAlgn="b"/>
                      <a:r>
                        <a:rPr lang="en-US" sz="2400" u="none" strike="noStrike" dirty="0">
                          <a:effectLst/>
                        </a:rPr>
                        <a:t>2104</a:t>
                      </a:r>
                      <a:endParaRPr lang="en-US" sz="2400" b="0" i="0" u="none" strike="noStrike" dirty="0">
                        <a:solidFill>
                          <a:srgbClr val="000000"/>
                        </a:solidFill>
                        <a:effectLst/>
                        <a:latin typeface="Calibri"/>
                      </a:endParaRPr>
                    </a:p>
                  </a:txBody>
                  <a:tcPr marL="10160" marR="10160" marT="1016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b"/>
                      <a:r>
                        <a:rPr lang="en-US" sz="2400" b="0" i="0" u="none" strike="noStrike" dirty="0">
                          <a:solidFill>
                            <a:schemeClr val="tx1"/>
                          </a:solidFill>
                          <a:effectLst/>
                          <a:latin typeface="+mn-lt"/>
                        </a:rPr>
                        <a:t>460</a:t>
                      </a:r>
                      <a:endParaRPr lang="en-US" sz="2400" b="0" i="0" u="none" strike="noStrike" dirty="0">
                        <a:solidFill>
                          <a:srgbClr val="000000"/>
                        </a:solidFill>
                        <a:effectLst/>
                        <a:latin typeface="Calibri"/>
                      </a:endParaRPr>
                    </a:p>
                  </a:txBody>
                  <a:tcPr marL="10160" marR="10160" marT="1016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451469">
                <a:tc>
                  <a:txBody>
                    <a:bodyPr/>
                    <a:lstStyle/>
                    <a:p>
                      <a:pPr algn="ctr" fontAlgn="b"/>
                      <a:r>
                        <a:rPr lang="en-US" sz="2400" u="none" strike="noStrike" dirty="0">
                          <a:effectLst/>
                        </a:rPr>
                        <a:t>1416</a:t>
                      </a:r>
                      <a:endParaRPr lang="en-US" sz="2400" b="0" i="0" u="none" strike="noStrike" dirty="0">
                        <a:solidFill>
                          <a:srgbClr val="000000"/>
                        </a:solidFill>
                        <a:effectLst/>
                        <a:latin typeface="Calibri"/>
                      </a:endParaRPr>
                    </a:p>
                  </a:txBody>
                  <a:tcPr marL="10160" marR="10160" marT="10160" marB="0" anchor="b">
                    <a:lnR w="12700" cap="flat" cmpd="sng" algn="ctr">
                      <a:solidFill>
                        <a:schemeClr val="tx1"/>
                      </a:solidFill>
                      <a:prstDash val="solid"/>
                      <a:round/>
                      <a:headEnd type="none" w="med" len="med"/>
                      <a:tailEnd type="none" w="med" len="med"/>
                    </a:lnR>
                  </a:tcPr>
                </a:tc>
                <a:tc>
                  <a:txBody>
                    <a:bodyPr/>
                    <a:lstStyle/>
                    <a:p>
                      <a:pPr algn="ctr" fontAlgn="b"/>
                      <a:r>
                        <a:rPr lang="en-US" sz="2400" u="none" strike="noStrike" dirty="0">
                          <a:effectLst/>
                        </a:rPr>
                        <a:t>232</a:t>
                      </a:r>
                      <a:endParaRPr lang="en-US" sz="2400" b="0" i="0" u="none" strike="noStrike" dirty="0">
                        <a:solidFill>
                          <a:srgbClr val="000000"/>
                        </a:solidFill>
                        <a:effectLst/>
                        <a:latin typeface="Calibri"/>
                      </a:endParaRPr>
                    </a:p>
                  </a:txBody>
                  <a:tcPr marL="10160" marR="10160" marT="1016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2"/>
                  </a:ext>
                </a:extLst>
              </a:tr>
              <a:tr h="451469">
                <a:tc>
                  <a:txBody>
                    <a:bodyPr/>
                    <a:lstStyle/>
                    <a:p>
                      <a:pPr algn="ctr" fontAlgn="b"/>
                      <a:r>
                        <a:rPr lang="en-US" sz="2400" u="none" strike="noStrike" dirty="0">
                          <a:effectLst/>
                        </a:rPr>
                        <a:t>1534</a:t>
                      </a:r>
                      <a:endParaRPr lang="en-US" sz="2400" b="0" i="0" u="none" strike="noStrike" dirty="0">
                        <a:solidFill>
                          <a:srgbClr val="000000"/>
                        </a:solidFill>
                        <a:effectLst/>
                        <a:latin typeface="Calibri"/>
                      </a:endParaRPr>
                    </a:p>
                  </a:txBody>
                  <a:tcPr marL="10160" marR="10160" marT="10160" marB="0" anchor="b">
                    <a:lnR w="12700" cap="flat" cmpd="sng" algn="ctr">
                      <a:solidFill>
                        <a:schemeClr val="tx1"/>
                      </a:solidFill>
                      <a:prstDash val="solid"/>
                      <a:round/>
                      <a:headEnd type="none" w="med" len="med"/>
                      <a:tailEnd type="none" w="med" len="med"/>
                    </a:lnR>
                  </a:tcPr>
                </a:tc>
                <a:tc>
                  <a:txBody>
                    <a:bodyPr/>
                    <a:lstStyle/>
                    <a:p>
                      <a:pPr algn="ctr" fontAlgn="b"/>
                      <a:r>
                        <a:rPr lang="en-US" sz="2400" u="none" strike="noStrike" dirty="0">
                          <a:effectLst/>
                        </a:rPr>
                        <a:t>315</a:t>
                      </a:r>
                      <a:endParaRPr lang="en-US" sz="2400" b="0" i="0" u="none" strike="noStrike" dirty="0">
                        <a:solidFill>
                          <a:srgbClr val="000000"/>
                        </a:solidFill>
                        <a:effectLst/>
                        <a:latin typeface="Calibri"/>
                      </a:endParaRPr>
                    </a:p>
                  </a:txBody>
                  <a:tcPr marL="10160" marR="10160" marT="1016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3"/>
                  </a:ext>
                </a:extLst>
              </a:tr>
              <a:tr h="451469">
                <a:tc>
                  <a:txBody>
                    <a:bodyPr/>
                    <a:lstStyle/>
                    <a:p>
                      <a:pPr algn="ctr" fontAlgn="b"/>
                      <a:r>
                        <a:rPr lang="en-US" sz="2400" u="none" strike="noStrike" dirty="0">
                          <a:effectLst/>
                        </a:rPr>
                        <a:t>852</a:t>
                      </a:r>
                      <a:endParaRPr lang="en-US" sz="2400" b="0" i="0" u="none" strike="noStrike" dirty="0">
                        <a:solidFill>
                          <a:srgbClr val="000000"/>
                        </a:solidFill>
                        <a:effectLst/>
                        <a:latin typeface="Calibri"/>
                      </a:endParaRPr>
                    </a:p>
                  </a:txBody>
                  <a:tcPr marL="10160" marR="10160" marT="10160" marB="0" anchor="b">
                    <a:lnR w="12700" cap="flat" cmpd="sng" algn="ctr">
                      <a:solidFill>
                        <a:schemeClr val="tx1"/>
                      </a:solidFill>
                      <a:prstDash val="solid"/>
                      <a:round/>
                      <a:headEnd type="none" w="med" len="med"/>
                      <a:tailEnd type="none" w="med" len="med"/>
                    </a:lnR>
                  </a:tcPr>
                </a:tc>
                <a:tc>
                  <a:txBody>
                    <a:bodyPr/>
                    <a:lstStyle/>
                    <a:p>
                      <a:pPr algn="ctr" fontAlgn="b"/>
                      <a:r>
                        <a:rPr lang="en-US" sz="2400" u="none" strike="noStrike" dirty="0">
                          <a:effectLst/>
                        </a:rPr>
                        <a:t>178</a:t>
                      </a:r>
                      <a:endParaRPr lang="en-US" sz="2400" b="0" i="0" u="none" strike="noStrike" dirty="0">
                        <a:solidFill>
                          <a:srgbClr val="000000"/>
                        </a:solidFill>
                        <a:effectLst/>
                        <a:latin typeface="Calibri"/>
                      </a:endParaRPr>
                    </a:p>
                  </a:txBody>
                  <a:tcPr marL="10160" marR="10160" marT="1016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4"/>
                  </a:ext>
                </a:extLst>
              </a:tr>
              <a:tr h="451469">
                <a:tc>
                  <a:txBody>
                    <a:bodyPr/>
                    <a:lstStyle/>
                    <a:p>
                      <a:pPr algn="ctr" fontAlgn="b"/>
                      <a:r>
                        <a:rPr lang="en-US" sz="2400" u="none" strike="noStrike" dirty="0">
                          <a:effectLst/>
                        </a:rPr>
                        <a:t>…</a:t>
                      </a:r>
                      <a:endParaRPr lang="en-US" sz="2400" b="0" i="0" u="none" strike="noStrike" dirty="0">
                        <a:solidFill>
                          <a:srgbClr val="000000"/>
                        </a:solidFill>
                        <a:effectLst/>
                        <a:latin typeface="Calibri"/>
                      </a:endParaRPr>
                    </a:p>
                  </a:txBody>
                  <a:tcPr marL="10160" marR="10160" marT="10160" marB="0" anchor="b">
                    <a:lnR w="12700" cap="flat" cmpd="sng" algn="ctr">
                      <a:solidFill>
                        <a:schemeClr val="tx1"/>
                      </a:solidFill>
                      <a:prstDash val="solid"/>
                      <a:round/>
                      <a:headEnd type="none" w="med" len="med"/>
                      <a:tailEnd type="none" w="med" len="med"/>
                    </a:lnR>
                  </a:tcPr>
                </a:tc>
                <a:tc>
                  <a:txBody>
                    <a:bodyPr/>
                    <a:lstStyle/>
                    <a:p>
                      <a:pPr algn="ctr" fontAlgn="b"/>
                      <a:r>
                        <a:rPr lang="en-US" sz="2400" u="none" strike="noStrike" dirty="0">
                          <a:effectLst/>
                        </a:rPr>
                        <a:t>…</a:t>
                      </a:r>
                      <a:endParaRPr lang="en-US" sz="2400" b="0" i="0" u="none" strike="noStrike" dirty="0">
                        <a:solidFill>
                          <a:srgbClr val="000000"/>
                        </a:solidFill>
                        <a:effectLst/>
                        <a:latin typeface="Calibri"/>
                      </a:endParaRPr>
                    </a:p>
                  </a:txBody>
                  <a:tcPr marL="10160" marR="10160" marT="1016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5"/>
                  </a:ext>
                </a:extLst>
              </a:tr>
            </a:tbl>
          </a:graphicData>
        </a:graphic>
      </p:graphicFrame>
      <p:sp>
        <p:nvSpPr>
          <p:cNvPr id="6" name="TextBox 5"/>
          <p:cNvSpPr txBox="1"/>
          <p:nvPr/>
        </p:nvSpPr>
        <p:spPr>
          <a:xfrm>
            <a:off x="784672" y="2094347"/>
            <a:ext cx="2381415" cy="1415768"/>
          </a:xfrm>
          <a:prstGeom prst="rect">
            <a:avLst/>
          </a:prstGeom>
          <a:noFill/>
        </p:spPr>
        <p:txBody>
          <a:bodyPr wrap="none" lIns="121917" tIns="60958" rIns="121917" bIns="60958" rtlCol="0">
            <a:spAutoFit/>
          </a:bodyPr>
          <a:lstStyle/>
          <a:p>
            <a:pPr algn="ctr"/>
            <a:r>
              <a:rPr lang="en-US" sz="2800" b="1" dirty="0"/>
              <a:t>Training set of</a:t>
            </a:r>
          </a:p>
          <a:p>
            <a:pPr algn="ctr"/>
            <a:r>
              <a:rPr lang="en-US" sz="2800" b="1" dirty="0"/>
              <a:t>housing prices</a:t>
            </a:r>
          </a:p>
          <a:p>
            <a:pPr algn="ctr"/>
            <a:r>
              <a:rPr lang="en-US" sz="2800" b="1" dirty="0"/>
              <a:t>(Portland, OR)</a:t>
            </a:r>
          </a:p>
        </p:txBody>
      </p:sp>
      <p:sp>
        <p:nvSpPr>
          <p:cNvPr id="7" name="TextBox 6"/>
          <p:cNvSpPr txBox="1"/>
          <p:nvPr/>
        </p:nvSpPr>
        <p:spPr>
          <a:xfrm>
            <a:off x="5217863" y="5221223"/>
            <a:ext cx="4121443" cy="861770"/>
          </a:xfrm>
          <a:prstGeom prst="rect">
            <a:avLst/>
          </a:prstGeom>
          <a:noFill/>
        </p:spPr>
        <p:txBody>
          <a:bodyPr wrap="none" lIns="121917" tIns="60958" rIns="121917" bIns="60958" rtlCol="0">
            <a:spAutoFit/>
          </a:bodyPr>
          <a:lstStyle/>
          <a:p>
            <a:r>
              <a:rPr lang="en-US" sz="2400" dirty="0">
                <a:solidFill>
                  <a:schemeClr val="accent1"/>
                </a:solidFill>
              </a:rPr>
              <a:t>(x, y) – one training example</a:t>
            </a:r>
          </a:p>
          <a:p>
            <a:r>
              <a:rPr lang="en-US" sz="2400" dirty="0">
                <a:solidFill>
                  <a:schemeClr val="accent1"/>
                </a:solidFill>
              </a:rPr>
              <a:t>(x</a:t>
            </a:r>
            <a:r>
              <a:rPr lang="en-US" sz="2400" baseline="30000" dirty="0">
                <a:solidFill>
                  <a:schemeClr val="accent1"/>
                </a:solidFill>
              </a:rPr>
              <a:t>(</a:t>
            </a:r>
            <a:r>
              <a:rPr lang="en-US" sz="2400" baseline="30000" dirty="0" err="1">
                <a:solidFill>
                  <a:schemeClr val="accent1"/>
                </a:solidFill>
              </a:rPr>
              <a:t>i</a:t>
            </a:r>
            <a:r>
              <a:rPr lang="en-US" sz="2400" baseline="30000" dirty="0">
                <a:solidFill>
                  <a:schemeClr val="accent1"/>
                </a:solidFill>
              </a:rPr>
              <a:t>)</a:t>
            </a:r>
            <a:r>
              <a:rPr lang="en-US" sz="2400" dirty="0">
                <a:solidFill>
                  <a:schemeClr val="accent1"/>
                </a:solidFill>
              </a:rPr>
              <a:t>, y</a:t>
            </a:r>
            <a:r>
              <a:rPr lang="en-US" sz="2400" baseline="30000" dirty="0">
                <a:solidFill>
                  <a:schemeClr val="accent1"/>
                </a:solidFill>
              </a:rPr>
              <a:t>(</a:t>
            </a:r>
            <a:r>
              <a:rPr lang="en-US" sz="2400" baseline="30000" dirty="0" err="1">
                <a:solidFill>
                  <a:schemeClr val="accent1"/>
                </a:solidFill>
              </a:rPr>
              <a:t>i</a:t>
            </a:r>
            <a:r>
              <a:rPr lang="en-US" sz="2400" baseline="30000" dirty="0">
                <a:solidFill>
                  <a:schemeClr val="accent1"/>
                </a:solidFill>
              </a:rPr>
              <a:t>)</a:t>
            </a:r>
            <a:r>
              <a:rPr lang="en-US" sz="2400" dirty="0">
                <a:solidFill>
                  <a:schemeClr val="accent1"/>
                </a:solidFill>
              </a:rPr>
              <a:t>) – </a:t>
            </a:r>
            <a:r>
              <a:rPr lang="en-US" sz="2400" dirty="0" err="1">
                <a:solidFill>
                  <a:schemeClr val="accent1"/>
                </a:solidFill>
              </a:rPr>
              <a:t>ith</a:t>
            </a:r>
            <a:r>
              <a:rPr lang="en-US" sz="2400" dirty="0">
                <a:solidFill>
                  <a:schemeClr val="accent1"/>
                </a:solidFill>
              </a:rPr>
              <a:t> training example</a:t>
            </a:r>
          </a:p>
        </p:txBody>
      </p:sp>
      <p:sp>
        <p:nvSpPr>
          <p:cNvPr id="8" name="TextBox 7"/>
          <p:cNvSpPr txBox="1"/>
          <p:nvPr/>
        </p:nvSpPr>
        <p:spPr>
          <a:xfrm>
            <a:off x="9462653" y="4989947"/>
            <a:ext cx="1522206" cy="1231102"/>
          </a:xfrm>
          <a:prstGeom prst="rect">
            <a:avLst/>
          </a:prstGeom>
          <a:noFill/>
        </p:spPr>
        <p:txBody>
          <a:bodyPr wrap="none" lIns="121917" tIns="60958" rIns="121917" bIns="60958" rtlCol="0">
            <a:spAutoFit/>
          </a:bodyPr>
          <a:lstStyle/>
          <a:p>
            <a:r>
              <a:rPr lang="en-US" sz="2400" dirty="0">
                <a:solidFill>
                  <a:schemeClr val="accent1"/>
                </a:solidFill>
              </a:rPr>
              <a:t>x</a:t>
            </a:r>
            <a:r>
              <a:rPr lang="en-US" sz="2400" baseline="30000" dirty="0">
                <a:solidFill>
                  <a:schemeClr val="accent1"/>
                </a:solidFill>
              </a:rPr>
              <a:t>(1)</a:t>
            </a:r>
            <a:r>
              <a:rPr lang="en-US" sz="2400" dirty="0">
                <a:solidFill>
                  <a:schemeClr val="accent1"/>
                </a:solidFill>
              </a:rPr>
              <a:t> = 2104</a:t>
            </a:r>
          </a:p>
          <a:p>
            <a:r>
              <a:rPr lang="en-US" altLang="ko-KR" sz="2400" dirty="0">
                <a:solidFill>
                  <a:schemeClr val="accent1"/>
                </a:solidFill>
              </a:rPr>
              <a:t>x</a:t>
            </a:r>
            <a:r>
              <a:rPr lang="en-US" altLang="ko-KR" sz="2400" baseline="30000" dirty="0">
                <a:solidFill>
                  <a:schemeClr val="accent1"/>
                </a:solidFill>
              </a:rPr>
              <a:t>(2)</a:t>
            </a:r>
            <a:r>
              <a:rPr lang="en-US" altLang="ko-KR" sz="2400" dirty="0">
                <a:solidFill>
                  <a:schemeClr val="accent1"/>
                </a:solidFill>
              </a:rPr>
              <a:t> = 1416</a:t>
            </a:r>
          </a:p>
          <a:p>
            <a:r>
              <a:rPr lang="en-US" altLang="ko-KR" sz="2400" dirty="0">
                <a:solidFill>
                  <a:schemeClr val="accent1"/>
                </a:solidFill>
              </a:rPr>
              <a:t>y</a:t>
            </a:r>
            <a:r>
              <a:rPr lang="en-US" altLang="ko-KR" sz="2400" baseline="30000" dirty="0">
                <a:solidFill>
                  <a:schemeClr val="accent1"/>
                </a:solidFill>
              </a:rPr>
              <a:t>(1)</a:t>
            </a:r>
            <a:r>
              <a:rPr lang="en-US" altLang="ko-KR" sz="2400" dirty="0">
                <a:solidFill>
                  <a:schemeClr val="accent1"/>
                </a:solidFill>
              </a:rPr>
              <a:t> = 460</a:t>
            </a:r>
            <a:endParaRPr lang="en-US" sz="2400" dirty="0">
              <a:solidFill>
                <a:schemeClr val="accent1"/>
              </a:solidFill>
            </a:endParaRPr>
          </a:p>
        </p:txBody>
      </p:sp>
      <p:sp>
        <p:nvSpPr>
          <p:cNvPr id="3" name="오른쪽 중괄호 2"/>
          <p:cNvSpPr/>
          <p:nvPr/>
        </p:nvSpPr>
        <p:spPr>
          <a:xfrm>
            <a:off x="9998363" y="2588491"/>
            <a:ext cx="711200" cy="1886527"/>
          </a:xfrm>
          <a:prstGeom prst="rightBrace">
            <a:avLst>
              <a:gd name="adj1" fmla="val 38690"/>
              <a:gd name="adj2" fmla="val 50595"/>
            </a:avLst>
          </a:prstGeom>
        </p:spPr>
        <p:style>
          <a:lnRef idx="1">
            <a:schemeClr val="accent1"/>
          </a:lnRef>
          <a:fillRef idx="0">
            <a:schemeClr val="accent1"/>
          </a:fillRef>
          <a:effectRef idx="0">
            <a:schemeClr val="accent1"/>
          </a:effectRef>
          <a:fontRef idx="minor">
            <a:schemeClr val="tx1"/>
          </a:fontRef>
        </p:style>
        <p:txBody>
          <a:bodyPr lIns="121917" tIns="60958" rIns="121917" bIns="60958" rtlCol="0" anchor="ctr"/>
          <a:lstStyle/>
          <a:p>
            <a:pPr algn="ctr"/>
            <a:endParaRPr lang="ko-KR" altLang="en-US"/>
          </a:p>
        </p:txBody>
      </p:sp>
      <p:sp>
        <p:nvSpPr>
          <p:cNvPr id="9" name="TextBox 8"/>
          <p:cNvSpPr txBox="1"/>
          <p:nvPr/>
        </p:nvSpPr>
        <p:spPr>
          <a:xfrm>
            <a:off x="10806545" y="3238715"/>
            <a:ext cx="519800" cy="533480"/>
          </a:xfrm>
          <a:prstGeom prst="rect">
            <a:avLst/>
          </a:prstGeom>
          <a:noFill/>
        </p:spPr>
        <p:txBody>
          <a:bodyPr wrap="none" lIns="121917" tIns="60958" rIns="121917" bIns="60958" rtlCol="0">
            <a:spAutoFit/>
          </a:bodyPr>
          <a:lstStyle/>
          <a:p>
            <a:r>
              <a:rPr lang="en-US" sz="2700" dirty="0">
                <a:solidFill>
                  <a:schemeClr val="accent1"/>
                </a:solidFill>
              </a:rPr>
              <a:t>m</a:t>
            </a:r>
          </a:p>
        </p:txBody>
      </p:sp>
      <p:sp>
        <p:nvSpPr>
          <p:cNvPr id="11" name="Title 10"/>
          <p:cNvSpPr>
            <a:spLocks noGrp="1"/>
          </p:cNvSpPr>
          <p:nvPr>
            <p:ph type="title"/>
          </p:nvPr>
        </p:nvSpPr>
        <p:spPr/>
        <p:txBody>
          <a:bodyPr/>
          <a:lstStyle/>
          <a:p>
            <a:r>
              <a:rPr lang="en-US" dirty="0"/>
              <a:t>Regression Example</a:t>
            </a:r>
          </a:p>
        </p:txBody>
      </p:sp>
      <p:sp>
        <p:nvSpPr>
          <p:cNvPr id="2" name="Date Placeholder 1">
            <a:extLst>
              <a:ext uri="{FF2B5EF4-FFF2-40B4-BE49-F238E27FC236}">
                <a16:creationId xmlns:a16="http://schemas.microsoft.com/office/drawing/2014/main" id="{86DE71E6-E62E-4DE2-ACCD-CF4DF28C035E}"/>
              </a:ext>
            </a:extLst>
          </p:cNvPr>
          <p:cNvSpPr>
            <a:spLocks noGrp="1"/>
          </p:cNvSpPr>
          <p:nvPr>
            <p:ph type="dt" sz="half" idx="10"/>
          </p:nvPr>
        </p:nvSpPr>
        <p:spPr/>
        <p:txBody>
          <a:bodyPr/>
          <a:lstStyle/>
          <a:p>
            <a:fld id="{8D2CF5F4-BBF3-4364-8FCC-56FFAA5EC3DF}" type="datetime2">
              <a:rPr lang="en-US" smtClean="0"/>
              <a:t>Tuesday, January 16, 2018</a:t>
            </a:fld>
            <a:endParaRPr lang="en-US" dirty="0"/>
          </a:p>
        </p:txBody>
      </p:sp>
      <p:sp>
        <p:nvSpPr>
          <p:cNvPr id="10" name="Footer Placeholder 9">
            <a:extLst>
              <a:ext uri="{FF2B5EF4-FFF2-40B4-BE49-F238E27FC236}">
                <a16:creationId xmlns:a16="http://schemas.microsoft.com/office/drawing/2014/main" id="{27A69A44-D10A-4EAB-B967-CF76029ED37E}"/>
              </a:ext>
            </a:extLst>
          </p:cNvPr>
          <p:cNvSpPr>
            <a:spLocks noGrp="1"/>
          </p:cNvSpPr>
          <p:nvPr>
            <p:ph type="ftr" sz="quarter" idx="11"/>
          </p:nvPr>
        </p:nvSpPr>
        <p:spPr/>
        <p:txBody>
          <a:bodyPr/>
          <a:lstStyle/>
          <a:p>
            <a:r>
              <a:rPr lang="en-US"/>
              <a:t>JAYA GUPTA</a:t>
            </a:r>
            <a:endParaRPr lang="en-US" dirty="0"/>
          </a:p>
        </p:txBody>
      </p:sp>
      <p:sp>
        <p:nvSpPr>
          <p:cNvPr id="12" name="Slide Number Placeholder 11">
            <a:extLst>
              <a:ext uri="{FF2B5EF4-FFF2-40B4-BE49-F238E27FC236}">
                <a16:creationId xmlns:a16="http://schemas.microsoft.com/office/drawing/2014/main" id="{A0461B7F-843B-4CD1-AEA8-183174B98043}"/>
              </a:ext>
            </a:extLst>
          </p:cNvPr>
          <p:cNvSpPr>
            <a:spLocks noGrp="1"/>
          </p:cNvSpPr>
          <p:nvPr>
            <p:ph type="sldNum" sz="quarter" idx="12"/>
          </p:nvPr>
        </p:nvSpPr>
        <p:spPr/>
        <p:txBody>
          <a:bodyPr/>
          <a:lstStyle/>
          <a:p>
            <a:fld id="{6113E31D-E2AB-40D1-8B51-AFA5AFEF393A}" type="slidenum">
              <a:rPr lang="en-US" smtClean="0"/>
              <a:pPr/>
              <a:t>32</a:t>
            </a:fld>
            <a:endParaRPr lang="en-US" dirty="0"/>
          </a:p>
        </p:txBody>
      </p:sp>
    </p:spTree>
    <p:extLst>
      <p:ext uri="{BB962C8B-B14F-4D97-AF65-F5344CB8AC3E}">
        <p14:creationId xmlns:p14="http://schemas.microsoft.com/office/powerpoint/2010/main" val="32371728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aphicFrame>
        <p:nvGraphicFramePr>
          <p:cNvPr id="6" name="Chart 5"/>
          <p:cNvGraphicFramePr>
            <a:graphicFrameLocks/>
          </p:cNvGraphicFramePr>
          <p:nvPr>
            <p:extLst>
              <p:ext uri="{D42A27DB-BD31-4B8C-83A1-F6EECF244321}">
                <p14:modId xmlns:p14="http://schemas.microsoft.com/office/powerpoint/2010/main" val="2886120269"/>
              </p:ext>
            </p:extLst>
          </p:nvPr>
        </p:nvGraphicFramePr>
        <p:xfrm>
          <a:off x="4356069" y="177800"/>
          <a:ext cx="7091680" cy="36576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p:cNvGraphicFramePr>
            <a:graphicFrameLocks/>
          </p:cNvGraphicFramePr>
          <p:nvPr>
            <p:extLst>
              <p:ext uri="{D42A27DB-BD31-4B8C-83A1-F6EECF244321}">
                <p14:modId xmlns:p14="http://schemas.microsoft.com/office/powerpoint/2010/main" val="1264464366"/>
              </p:ext>
            </p:extLst>
          </p:nvPr>
        </p:nvGraphicFramePr>
        <p:xfrm>
          <a:off x="4356069" y="177800"/>
          <a:ext cx="7091680" cy="365760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604563" y="279401"/>
            <a:ext cx="3113987" cy="1261880"/>
          </a:xfrm>
          <a:prstGeom prst="rect">
            <a:avLst/>
          </a:prstGeom>
          <a:noFill/>
        </p:spPr>
        <p:txBody>
          <a:bodyPr wrap="none" lIns="121917" tIns="60958" rIns="121917" bIns="60958" rtlCol="0">
            <a:spAutoFit/>
          </a:bodyPr>
          <a:lstStyle/>
          <a:p>
            <a:pPr algn="ctr"/>
            <a:r>
              <a:rPr lang="en-US" sz="3700" b="1" dirty="0"/>
              <a:t>Housing Prices</a:t>
            </a:r>
          </a:p>
          <a:p>
            <a:pPr algn="ctr"/>
            <a:r>
              <a:rPr lang="en-US" sz="3700" b="1" dirty="0"/>
              <a:t>(Portland, OR)</a:t>
            </a:r>
          </a:p>
        </p:txBody>
      </p:sp>
      <p:sp>
        <p:nvSpPr>
          <p:cNvPr id="9" name="TextBox 8"/>
          <p:cNvSpPr txBox="1"/>
          <p:nvPr/>
        </p:nvSpPr>
        <p:spPr>
          <a:xfrm>
            <a:off x="2438400" y="1828562"/>
            <a:ext cx="2100549" cy="1600434"/>
          </a:xfrm>
          <a:prstGeom prst="rect">
            <a:avLst/>
          </a:prstGeom>
          <a:noFill/>
        </p:spPr>
        <p:txBody>
          <a:bodyPr wrap="square" lIns="121917" tIns="60958" rIns="121917" bIns="60958" rtlCol="0">
            <a:spAutoFit/>
          </a:bodyPr>
          <a:lstStyle/>
          <a:p>
            <a:pPr algn="ctr"/>
            <a:r>
              <a:rPr lang="en-US" sz="3200" dirty="0"/>
              <a:t>Price</a:t>
            </a:r>
          </a:p>
          <a:p>
            <a:pPr algn="ctr"/>
            <a:r>
              <a:rPr lang="en-US" sz="3200" dirty="0"/>
              <a:t>(in 1000s of dollars)</a:t>
            </a:r>
          </a:p>
        </p:txBody>
      </p:sp>
      <p:sp>
        <p:nvSpPr>
          <p:cNvPr id="10" name="TextBox 9"/>
          <p:cNvSpPr txBox="1"/>
          <p:nvPr/>
        </p:nvSpPr>
        <p:spPr>
          <a:xfrm>
            <a:off x="7078950" y="3733801"/>
            <a:ext cx="2026281" cy="615553"/>
          </a:xfrm>
          <a:prstGeom prst="rect">
            <a:avLst/>
          </a:prstGeom>
          <a:noFill/>
        </p:spPr>
        <p:txBody>
          <a:bodyPr wrap="none" lIns="121917" tIns="60958" rIns="121917" bIns="60958" rtlCol="0">
            <a:spAutoFit/>
          </a:bodyPr>
          <a:lstStyle/>
          <a:p>
            <a:r>
              <a:rPr lang="en-US" sz="3200" dirty="0"/>
              <a:t>Size (feet</a:t>
            </a:r>
            <a:r>
              <a:rPr lang="en-US" sz="3200" baseline="30000" dirty="0"/>
              <a:t>2</a:t>
            </a:r>
            <a:r>
              <a:rPr lang="en-US" sz="3200" dirty="0"/>
              <a:t>)</a:t>
            </a:r>
          </a:p>
        </p:txBody>
      </p:sp>
      <p:sp>
        <p:nvSpPr>
          <p:cNvPr id="11" name="TextBox 10"/>
          <p:cNvSpPr txBox="1"/>
          <p:nvPr/>
        </p:nvSpPr>
        <p:spPr>
          <a:xfrm>
            <a:off x="406400" y="4361261"/>
            <a:ext cx="5334000" cy="1800489"/>
          </a:xfrm>
          <a:prstGeom prst="rect">
            <a:avLst/>
          </a:prstGeom>
          <a:noFill/>
        </p:spPr>
        <p:txBody>
          <a:bodyPr wrap="square" lIns="121917" tIns="60958" rIns="121917" bIns="60958" rtlCol="0">
            <a:spAutoFit/>
          </a:bodyPr>
          <a:lstStyle/>
          <a:p>
            <a:r>
              <a:rPr lang="en-US" sz="3200" u="sng" dirty="0"/>
              <a:t>Supervised Learning</a:t>
            </a:r>
          </a:p>
          <a:p>
            <a:endParaRPr lang="en-US" sz="1300" dirty="0"/>
          </a:p>
          <a:p>
            <a:r>
              <a:rPr lang="en-US" sz="3200" dirty="0"/>
              <a:t>Given the “right answer” for each example in the data.</a:t>
            </a:r>
          </a:p>
        </p:txBody>
      </p:sp>
      <p:sp>
        <p:nvSpPr>
          <p:cNvPr id="12" name="TextBox 11"/>
          <p:cNvSpPr txBox="1"/>
          <p:nvPr/>
        </p:nvSpPr>
        <p:spPr>
          <a:xfrm>
            <a:off x="5689600" y="4361261"/>
            <a:ext cx="5486400" cy="1308046"/>
          </a:xfrm>
          <a:prstGeom prst="rect">
            <a:avLst/>
          </a:prstGeom>
          <a:noFill/>
        </p:spPr>
        <p:txBody>
          <a:bodyPr wrap="square" lIns="121917" tIns="60958" rIns="121917" bIns="60958" rtlCol="0">
            <a:spAutoFit/>
          </a:bodyPr>
          <a:lstStyle/>
          <a:p>
            <a:r>
              <a:rPr lang="en-US" sz="3200" u="sng" dirty="0"/>
              <a:t>Regression Problem</a:t>
            </a:r>
          </a:p>
          <a:p>
            <a:endParaRPr lang="en-US" sz="1300" dirty="0"/>
          </a:p>
          <a:p>
            <a:r>
              <a:rPr lang="en-US" sz="3200" dirty="0"/>
              <a:t>Predict real-valued output</a:t>
            </a:r>
          </a:p>
        </p:txBody>
      </p:sp>
      <p:cxnSp>
        <p:nvCxnSpPr>
          <p:cNvPr id="14" name="Straight Connector 13"/>
          <p:cNvCxnSpPr/>
          <p:nvPr/>
        </p:nvCxnSpPr>
        <p:spPr>
          <a:xfrm>
            <a:off x="5486400" y="4462861"/>
            <a:ext cx="0" cy="201414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686177" y="5670551"/>
            <a:ext cx="5267571" cy="400105"/>
          </a:xfrm>
          <a:prstGeom prst="rect">
            <a:avLst/>
          </a:prstGeom>
          <a:noFill/>
        </p:spPr>
        <p:txBody>
          <a:bodyPr wrap="square" lIns="121917" tIns="60958" rIns="121917" bIns="60958" rtlCol="0">
            <a:spAutoFit/>
          </a:bodyPr>
          <a:lstStyle/>
          <a:p>
            <a:r>
              <a:rPr lang="en-US" altLang="ko-KR" dirty="0">
                <a:solidFill>
                  <a:srgbClr val="00CC00"/>
                </a:solidFill>
              </a:rPr>
              <a:t>Classification : Discrete-valued output</a:t>
            </a:r>
            <a:endParaRPr lang="ko-KR" altLang="en-US" dirty="0">
              <a:solidFill>
                <a:srgbClr val="00CC00"/>
              </a:solidFill>
            </a:endParaRPr>
          </a:p>
        </p:txBody>
      </p:sp>
      <p:grpSp>
        <p:nvGrpSpPr>
          <p:cNvPr id="2" name="그룹 2"/>
          <p:cNvGrpSpPr/>
          <p:nvPr/>
        </p:nvGrpSpPr>
        <p:grpSpPr>
          <a:xfrm>
            <a:off x="4538949" y="558797"/>
            <a:ext cx="6027451" cy="2980306"/>
            <a:chOff x="3404212" y="419098"/>
            <a:chExt cx="4520588" cy="2235230"/>
          </a:xfrm>
        </p:grpSpPr>
        <p:cxnSp>
          <p:nvCxnSpPr>
            <p:cNvPr id="13" name="직선 연결선 12"/>
            <p:cNvCxnSpPr/>
            <p:nvPr/>
          </p:nvCxnSpPr>
          <p:spPr>
            <a:xfrm rot="10800000" flipV="1">
              <a:off x="3751119" y="1504950"/>
              <a:ext cx="1887682" cy="12123"/>
            </a:xfrm>
            <a:prstGeom prst="line">
              <a:avLst/>
            </a:prstGeom>
            <a:ln w="38100">
              <a:solidFill>
                <a:srgbClr val="00CC00"/>
              </a:solidFill>
              <a:prstDash val="dash"/>
            </a:ln>
          </p:spPr>
          <p:style>
            <a:lnRef idx="1">
              <a:schemeClr val="accent1"/>
            </a:lnRef>
            <a:fillRef idx="0">
              <a:schemeClr val="accent1"/>
            </a:fillRef>
            <a:effectRef idx="0">
              <a:schemeClr val="accent1"/>
            </a:effectRef>
            <a:fontRef idx="minor">
              <a:schemeClr val="tx1"/>
            </a:fontRef>
          </p:style>
        </p:cxnSp>
        <p:cxnSp>
          <p:nvCxnSpPr>
            <p:cNvPr id="15" name="직선 연결선 14"/>
            <p:cNvCxnSpPr/>
            <p:nvPr/>
          </p:nvCxnSpPr>
          <p:spPr>
            <a:xfrm>
              <a:off x="5638800" y="1504950"/>
              <a:ext cx="0" cy="914400"/>
            </a:xfrm>
            <a:prstGeom prst="line">
              <a:avLst/>
            </a:prstGeom>
            <a:ln w="38100">
              <a:solidFill>
                <a:srgbClr val="00CC00"/>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404212" y="1186755"/>
              <a:ext cx="533400" cy="276999"/>
            </a:xfrm>
            <a:prstGeom prst="rect">
              <a:avLst/>
            </a:prstGeom>
            <a:noFill/>
          </p:spPr>
          <p:txBody>
            <a:bodyPr wrap="square" rtlCol="0">
              <a:spAutoFit/>
            </a:bodyPr>
            <a:lstStyle/>
            <a:p>
              <a:r>
                <a:rPr lang="en-US" altLang="ko-KR" b="1" dirty="0">
                  <a:solidFill>
                    <a:srgbClr val="00CC00"/>
                  </a:solidFill>
                </a:rPr>
                <a:t>220</a:t>
              </a:r>
              <a:endParaRPr lang="ko-KR" altLang="en-US" b="1" dirty="0">
                <a:solidFill>
                  <a:srgbClr val="00CC00"/>
                </a:solidFill>
              </a:endParaRPr>
            </a:p>
          </p:txBody>
        </p:sp>
        <p:sp>
          <p:nvSpPr>
            <p:cNvPr id="19" name="TextBox 18"/>
            <p:cNvSpPr txBox="1"/>
            <p:nvPr/>
          </p:nvSpPr>
          <p:spPr>
            <a:xfrm>
              <a:off x="5333996" y="2377329"/>
              <a:ext cx="685800" cy="276999"/>
            </a:xfrm>
            <a:prstGeom prst="rect">
              <a:avLst/>
            </a:prstGeom>
            <a:noFill/>
          </p:spPr>
          <p:txBody>
            <a:bodyPr wrap="square" rtlCol="0">
              <a:spAutoFit/>
            </a:bodyPr>
            <a:lstStyle/>
            <a:p>
              <a:r>
                <a:rPr lang="en-US" altLang="ko-KR" b="1" dirty="0">
                  <a:solidFill>
                    <a:srgbClr val="00CC00"/>
                  </a:solidFill>
                </a:rPr>
                <a:t>1250</a:t>
              </a:r>
              <a:endParaRPr lang="ko-KR" altLang="en-US" b="1" dirty="0">
                <a:solidFill>
                  <a:srgbClr val="00CC00"/>
                </a:solidFill>
              </a:endParaRPr>
            </a:p>
          </p:txBody>
        </p:sp>
        <p:cxnSp>
          <p:nvCxnSpPr>
            <p:cNvPr id="4" name="직선 연결선 3"/>
            <p:cNvCxnSpPr/>
            <p:nvPr/>
          </p:nvCxnSpPr>
          <p:spPr>
            <a:xfrm flipV="1">
              <a:off x="4724400" y="419098"/>
              <a:ext cx="3200400" cy="15334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Date Placeholder 2">
            <a:extLst>
              <a:ext uri="{FF2B5EF4-FFF2-40B4-BE49-F238E27FC236}">
                <a16:creationId xmlns:a16="http://schemas.microsoft.com/office/drawing/2014/main" id="{EB574A5B-105A-48BE-BE14-8EC9EAD2D94D}"/>
              </a:ext>
            </a:extLst>
          </p:cNvPr>
          <p:cNvSpPr>
            <a:spLocks noGrp="1"/>
          </p:cNvSpPr>
          <p:nvPr>
            <p:ph type="dt" sz="half" idx="10"/>
          </p:nvPr>
        </p:nvSpPr>
        <p:spPr/>
        <p:txBody>
          <a:bodyPr/>
          <a:lstStyle/>
          <a:p>
            <a:fld id="{99689913-B96E-4D5C-A6CB-31809F5539ED}" type="datetime2">
              <a:rPr lang="en-US" smtClean="0"/>
              <a:t>Tuesday, January 16, 2018</a:t>
            </a:fld>
            <a:endParaRPr lang="en-US" dirty="0"/>
          </a:p>
        </p:txBody>
      </p:sp>
      <p:sp>
        <p:nvSpPr>
          <p:cNvPr id="5" name="Footer Placeholder 4">
            <a:extLst>
              <a:ext uri="{FF2B5EF4-FFF2-40B4-BE49-F238E27FC236}">
                <a16:creationId xmlns:a16="http://schemas.microsoft.com/office/drawing/2014/main" id="{F56710FE-0D6B-40D6-9BE0-BD9157D02CB8}"/>
              </a:ext>
            </a:extLst>
          </p:cNvPr>
          <p:cNvSpPr>
            <a:spLocks noGrp="1"/>
          </p:cNvSpPr>
          <p:nvPr>
            <p:ph type="ftr" sz="quarter" idx="11"/>
          </p:nvPr>
        </p:nvSpPr>
        <p:spPr/>
        <p:txBody>
          <a:bodyPr/>
          <a:lstStyle/>
          <a:p>
            <a:r>
              <a:rPr lang="en-US"/>
              <a:t>JAYA GUPTA</a:t>
            </a:r>
            <a:endParaRPr lang="en-US" dirty="0"/>
          </a:p>
        </p:txBody>
      </p:sp>
      <p:sp>
        <p:nvSpPr>
          <p:cNvPr id="16" name="Slide Number Placeholder 15">
            <a:extLst>
              <a:ext uri="{FF2B5EF4-FFF2-40B4-BE49-F238E27FC236}">
                <a16:creationId xmlns:a16="http://schemas.microsoft.com/office/drawing/2014/main" id="{667A8277-AB26-4BDF-997C-7C4A186F2A96}"/>
              </a:ext>
            </a:extLst>
          </p:cNvPr>
          <p:cNvSpPr>
            <a:spLocks noGrp="1"/>
          </p:cNvSpPr>
          <p:nvPr>
            <p:ph type="sldNum" sz="quarter" idx="12"/>
          </p:nvPr>
        </p:nvSpPr>
        <p:spPr/>
        <p:txBody>
          <a:bodyPr/>
          <a:lstStyle/>
          <a:p>
            <a:fld id="{6113E31D-E2AB-40D1-8B51-AFA5AFEF393A}" type="slidenum">
              <a:rPr lang="en-US" smtClean="0"/>
              <a:pPr/>
              <a:t>33</a:t>
            </a:fld>
            <a:endParaRPr lang="en-US" dirty="0"/>
          </a:p>
        </p:txBody>
      </p:sp>
    </p:spTree>
    <p:extLst>
      <p:ext uri="{BB962C8B-B14F-4D97-AF65-F5344CB8AC3E}">
        <p14:creationId xmlns:p14="http://schemas.microsoft.com/office/powerpoint/2010/main" val="73181337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7" grpId="0">
        <p:bldAsOne/>
      </p:bldGraphic>
      <p:bldP spid="11" grpId="0"/>
      <p:bldP spid="12" grpId="0"/>
      <p:bldP spid="20" grpId="0"/>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3" name="Straight Connector 2"/>
          <p:cNvCxnSpPr/>
          <p:nvPr/>
        </p:nvCxnSpPr>
        <p:spPr>
          <a:xfrm>
            <a:off x="6400800" y="584200"/>
            <a:ext cx="0" cy="54864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ounded Rectangle 4"/>
          <p:cNvSpPr/>
          <p:nvPr/>
        </p:nvSpPr>
        <p:spPr>
          <a:xfrm>
            <a:off x="1397717" y="532648"/>
            <a:ext cx="3377483" cy="812800"/>
          </a:xfrm>
          <a:prstGeom prst="round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sz="3200" dirty="0">
                <a:solidFill>
                  <a:schemeClr val="tx1"/>
                </a:solidFill>
              </a:rPr>
              <a:t>Training Set</a:t>
            </a:r>
          </a:p>
        </p:txBody>
      </p:sp>
      <p:sp>
        <p:nvSpPr>
          <p:cNvPr id="6" name="Rounded Rectangle 5"/>
          <p:cNvSpPr/>
          <p:nvPr/>
        </p:nvSpPr>
        <p:spPr>
          <a:xfrm>
            <a:off x="991317" y="2158248"/>
            <a:ext cx="4190283" cy="782075"/>
          </a:xfrm>
          <a:prstGeom prst="round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sz="3200" dirty="0">
                <a:solidFill>
                  <a:schemeClr val="tx1"/>
                </a:solidFill>
              </a:rPr>
              <a:t>Learning Algorithm</a:t>
            </a:r>
          </a:p>
        </p:txBody>
      </p:sp>
      <p:cxnSp>
        <p:nvCxnSpPr>
          <p:cNvPr id="12" name="Straight Arrow Connector 11"/>
          <p:cNvCxnSpPr>
            <a:stCxn id="5" idx="2"/>
            <a:endCxn id="6" idx="0"/>
          </p:cNvCxnSpPr>
          <p:nvPr/>
        </p:nvCxnSpPr>
        <p:spPr>
          <a:xfrm>
            <a:off x="3086459" y="1345448"/>
            <a:ext cx="0" cy="812800"/>
          </a:xfrm>
          <a:prstGeom prst="straightConnector1">
            <a:avLst/>
          </a:prstGeom>
          <a:ln w="5715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2"/>
            <a:endCxn id="7" idx="0"/>
          </p:cNvCxnSpPr>
          <p:nvPr/>
        </p:nvCxnSpPr>
        <p:spPr>
          <a:xfrm>
            <a:off x="3086459" y="2940323"/>
            <a:ext cx="0" cy="843525"/>
          </a:xfrm>
          <a:prstGeom prst="straightConnector1">
            <a:avLst/>
          </a:prstGeom>
          <a:ln w="5715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7" idx="1"/>
          </p:cNvCxnSpPr>
          <p:nvPr/>
        </p:nvCxnSpPr>
        <p:spPr>
          <a:xfrm>
            <a:off x="1524000" y="4174885"/>
            <a:ext cx="1054459" cy="0"/>
          </a:xfrm>
          <a:prstGeom prst="straightConnector1">
            <a:avLst/>
          </a:prstGeom>
          <a:ln w="5715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7" idx="3"/>
          </p:cNvCxnSpPr>
          <p:nvPr/>
        </p:nvCxnSpPr>
        <p:spPr>
          <a:xfrm>
            <a:off x="3594459" y="4174885"/>
            <a:ext cx="977541" cy="0"/>
          </a:xfrm>
          <a:prstGeom prst="straightConnector1">
            <a:avLst/>
          </a:prstGeom>
          <a:ln w="5715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7010401" y="584201"/>
            <a:ext cx="4493111" cy="615553"/>
          </a:xfrm>
          <a:prstGeom prst="rect">
            <a:avLst/>
          </a:prstGeom>
          <a:noFill/>
        </p:spPr>
        <p:txBody>
          <a:bodyPr wrap="none" lIns="121917" tIns="60958" rIns="121917" bIns="60958" rtlCol="0">
            <a:spAutoFit/>
          </a:bodyPr>
          <a:lstStyle/>
          <a:p>
            <a:r>
              <a:rPr lang="en-US" sz="3200" b="1" dirty="0"/>
              <a:t>How do we represent </a:t>
            </a:r>
            <a:r>
              <a:rPr lang="en-US" sz="3200" b="1" i="1" dirty="0"/>
              <a:t>h</a:t>
            </a:r>
            <a:r>
              <a:rPr lang="en-US" sz="3200" b="1" dirty="0"/>
              <a:t> ?</a:t>
            </a:r>
          </a:p>
        </p:txBody>
      </p:sp>
      <p:sp>
        <p:nvSpPr>
          <p:cNvPr id="15" name="TextBox 14"/>
          <p:cNvSpPr txBox="1"/>
          <p:nvPr/>
        </p:nvSpPr>
        <p:spPr>
          <a:xfrm>
            <a:off x="1111101" y="5664201"/>
            <a:ext cx="3867299" cy="615553"/>
          </a:xfrm>
          <a:prstGeom prst="rect">
            <a:avLst/>
          </a:prstGeom>
          <a:noFill/>
        </p:spPr>
        <p:txBody>
          <a:bodyPr wrap="none" lIns="121917" tIns="60958" rIns="121917" bIns="60958" rtlCol="0">
            <a:spAutoFit/>
          </a:bodyPr>
          <a:lstStyle/>
          <a:p>
            <a:r>
              <a:rPr lang="en-US" sz="3200" dirty="0">
                <a:solidFill>
                  <a:schemeClr val="accent1"/>
                </a:solidFill>
              </a:rPr>
              <a:t>h maps from x’s to y’s</a:t>
            </a:r>
          </a:p>
        </p:txBody>
      </p:sp>
      <p:grpSp>
        <p:nvGrpSpPr>
          <p:cNvPr id="2" name="그룹 3"/>
          <p:cNvGrpSpPr/>
          <p:nvPr/>
        </p:nvGrpSpPr>
        <p:grpSpPr>
          <a:xfrm>
            <a:off x="0" y="3743405"/>
            <a:ext cx="1524000" cy="1425247"/>
            <a:chOff x="0" y="2807553"/>
            <a:chExt cx="1143000" cy="1068935"/>
          </a:xfrm>
        </p:grpSpPr>
        <p:sp>
          <p:nvSpPr>
            <p:cNvPr id="8" name="TextBox 7"/>
            <p:cNvSpPr txBox="1"/>
            <p:nvPr/>
          </p:nvSpPr>
          <p:spPr>
            <a:xfrm>
              <a:off x="0" y="2807553"/>
              <a:ext cx="1143000" cy="830997"/>
            </a:xfrm>
            <a:prstGeom prst="rect">
              <a:avLst/>
            </a:prstGeom>
            <a:noFill/>
          </p:spPr>
          <p:txBody>
            <a:bodyPr wrap="square" rtlCol="0">
              <a:spAutoFit/>
            </a:bodyPr>
            <a:lstStyle/>
            <a:p>
              <a:pPr algn="ctr"/>
              <a:r>
                <a:rPr lang="en-US" sz="3200" dirty="0"/>
                <a:t>Size of house</a:t>
              </a:r>
            </a:p>
          </p:txBody>
        </p:sp>
        <p:sp>
          <p:nvSpPr>
            <p:cNvPr id="17" name="TextBox 16"/>
            <p:cNvSpPr txBox="1"/>
            <p:nvPr/>
          </p:nvSpPr>
          <p:spPr>
            <a:xfrm>
              <a:off x="423863" y="3495615"/>
              <a:ext cx="251511" cy="380873"/>
            </a:xfrm>
            <a:prstGeom prst="rect">
              <a:avLst/>
            </a:prstGeom>
            <a:noFill/>
          </p:spPr>
          <p:txBody>
            <a:bodyPr wrap="none" rtlCol="0">
              <a:spAutoFit/>
            </a:bodyPr>
            <a:lstStyle/>
            <a:p>
              <a:r>
                <a:rPr lang="en-US" sz="2700" dirty="0">
                  <a:solidFill>
                    <a:schemeClr val="accent1"/>
                  </a:solidFill>
                </a:rPr>
                <a:t>x</a:t>
              </a:r>
            </a:p>
          </p:txBody>
        </p:sp>
      </p:grpSp>
      <p:grpSp>
        <p:nvGrpSpPr>
          <p:cNvPr id="4" name="그룹 9"/>
          <p:cNvGrpSpPr/>
          <p:nvPr/>
        </p:nvGrpSpPr>
        <p:grpSpPr>
          <a:xfrm>
            <a:off x="2213099" y="3783850"/>
            <a:ext cx="1697902" cy="1384803"/>
            <a:chOff x="1659824" y="2837886"/>
            <a:chExt cx="1273426" cy="1038602"/>
          </a:xfrm>
        </p:grpSpPr>
        <p:sp>
          <p:nvSpPr>
            <p:cNvPr id="7" name="Rounded Rectangle 6"/>
            <p:cNvSpPr/>
            <p:nvPr/>
          </p:nvSpPr>
          <p:spPr>
            <a:xfrm>
              <a:off x="1933844" y="2837886"/>
              <a:ext cx="762000" cy="586556"/>
            </a:xfrm>
            <a:prstGeom prst="round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solidFill>
                    <a:schemeClr val="tx1"/>
                  </a:solidFill>
                </a:rPr>
                <a:t>h</a:t>
              </a:r>
            </a:p>
          </p:txBody>
        </p:sp>
        <p:sp>
          <p:nvSpPr>
            <p:cNvPr id="18" name="TextBox 17"/>
            <p:cNvSpPr txBox="1"/>
            <p:nvPr/>
          </p:nvSpPr>
          <p:spPr>
            <a:xfrm>
              <a:off x="1659824" y="3495615"/>
              <a:ext cx="1273426" cy="380873"/>
            </a:xfrm>
            <a:prstGeom prst="rect">
              <a:avLst/>
            </a:prstGeom>
            <a:noFill/>
          </p:spPr>
          <p:txBody>
            <a:bodyPr wrap="none" rtlCol="0">
              <a:spAutoFit/>
            </a:bodyPr>
            <a:lstStyle/>
            <a:p>
              <a:r>
                <a:rPr lang="en-US" sz="2700" dirty="0">
                  <a:solidFill>
                    <a:schemeClr val="accent1"/>
                  </a:solidFill>
                </a:rPr>
                <a:t>hypothesis</a:t>
              </a:r>
            </a:p>
          </p:txBody>
        </p:sp>
      </p:grpSp>
      <p:grpSp>
        <p:nvGrpSpPr>
          <p:cNvPr id="10" name="그룹 13"/>
          <p:cNvGrpSpPr/>
          <p:nvPr/>
        </p:nvGrpSpPr>
        <p:grpSpPr>
          <a:xfrm>
            <a:off x="4470400" y="3743405"/>
            <a:ext cx="1930400" cy="1840747"/>
            <a:chOff x="3352800" y="2807553"/>
            <a:chExt cx="1447800" cy="1380560"/>
          </a:xfrm>
        </p:grpSpPr>
        <p:sp>
          <p:nvSpPr>
            <p:cNvPr id="9" name="TextBox 8"/>
            <p:cNvSpPr txBox="1"/>
            <p:nvPr/>
          </p:nvSpPr>
          <p:spPr>
            <a:xfrm>
              <a:off x="3352800" y="2807553"/>
              <a:ext cx="1447800" cy="830997"/>
            </a:xfrm>
            <a:prstGeom prst="rect">
              <a:avLst/>
            </a:prstGeom>
            <a:noFill/>
          </p:spPr>
          <p:txBody>
            <a:bodyPr wrap="square" rtlCol="0">
              <a:spAutoFit/>
            </a:bodyPr>
            <a:lstStyle/>
            <a:p>
              <a:pPr algn="ctr"/>
              <a:r>
                <a:rPr lang="en-US" sz="3200" dirty="0"/>
                <a:t>Estimated price</a:t>
              </a:r>
            </a:p>
          </p:txBody>
        </p:sp>
        <p:sp>
          <p:nvSpPr>
            <p:cNvPr id="20" name="TextBox 19"/>
            <p:cNvSpPr txBox="1"/>
            <p:nvPr/>
          </p:nvSpPr>
          <p:spPr>
            <a:xfrm>
              <a:off x="3441350" y="3495615"/>
              <a:ext cx="1246063" cy="692498"/>
            </a:xfrm>
            <a:prstGeom prst="rect">
              <a:avLst/>
            </a:prstGeom>
            <a:noFill/>
          </p:spPr>
          <p:txBody>
            <a:bodyPr wrap="none" rtlCol="0">
              <a:spAutoFit/>
            </a:bodyPr>
            <a:lstStyle/>
            <a:p>
              <a:pPr algn="ctr"/>
              <a:r>
                <a:rPr lang="en-US" sz="2700" dirty="0">
                  <a:solidFill>
                    <a:schemeClr val="accent1"/>
                  </a:solidFill>
                </a:rPr>
                <a:t>Estimated </a:t>
              </a:r>
            </a:p>
            <a:p>
              <a:pPr algn="ctr"/>
              <a:r>
                <a:rPr lang="en-US" sz="2700" dirty="0">
                  <a:solidFill>
                    <a:schemeClr val="accent1"/>
                  </a:solidFill>
                </a:rPr>
                <a:t>value</a:t>
              </a:r>
            </a:p>
          </p:txBody>
        </p:sp>
      </p:grpSp>
      <p:grpSp>
        <p:nvGrpSpPr>
          <p:cNvPr id="14" name="그룹 25"/>
          <p:cNvGrpSpPr/>
          <p:nvPr/>
        </p:nvGrpSpPr>
        <p:grpSpPr>
          <a:xfrm>
            <a:off x="6594864" y="5156201"/>
            <a:ext cx="5176674" cy="1451679"/>
            <a:chOff x="4946147" y="3867150"/>
            <a:chExt cx="3882506" cy="1088759"/>
          </a:xfrm>
        </p:grpSpPr>
        <p:grpSp>
          <p:nvGrpSpPr>
            <p:cNvPr id="22" name="그룹 21"/>
            <p:cNvGrpSpPr/>
            <p:nvPr/>
          </p:nvGrpSpPr>
          <p:grpSpPr>
            <a:xfrm>
              <a:off x="4946147" y="3867150"/>
              <a:ext cx="3882506" cy="1088759"/>
              <a:chOff x="4946147" y="3867150"/>
              <a:chExt cx="3882506" cy="1088759"/>
            </a:xfrm>
          </p:grpSpPr>
          <p:sp>
            <p:nvSpPr>
              <p:cNvPr id="37" name="TextBox 36"/>
              <p:cNvSpPr txBox="1"/>
              <p:nvPr/>
            </p:nvSpPr>
            <p:spPr>
              <a:xfrm>
                <a:off x="4946147" y="3867150"/>
                <a:ext cx="3882506" cy="692498"/>
              </a:xfrm>
              <a:prstGeom prst="rect">
                <a:avLst/>
              </a:prstGeom>
              <a:noFill/>
            </p:spPr>
            <p:txBody>
              <a:bodyPr wrap="none" rtlCol="0">
                <a:spAutoFit/>
              </a:bodyPr>
              <a:lstStyle/>
              <a:p>
                <a:r>
                  <a:rPr lang="en-US" sz="2700" dirty="0"/>
                  <a:t>Linear regression with one variable.</a:t>
                </a:r>
              </a:p>
              <a:p>
                <a:r>
                  <a:rPr lang="en-US" sz="2700" dirty="0"/>
                  <a:t>Univariate linear regression.</a:t>
                </a:r>
              </a:p>
            </p:txBody>
          </p:sp>
          <p:sp>
            <p:nvSpPr>
              <p:cNvPr id="21" name="TextBox 20"/>
              <p:cNvSpPr txBox="1"/>
              <p:nvPr/>
            </p:nvSpPr>
            <p:spPr>
              <a:xfrm>
                <a:off x="5029200" y="4575036"/>
                <a:ext cx="2174647" cy="380873"/>
              </a:xfrm>
              <a:prstGeom prst="rect">
                <a:avLst/>
              </a:prstGeom>
              <a:noFill/>
            </p:spPr>
            <p:txBody>
              <a:bodyPr wrap="square" rtlCol="0">
                <a:spAutoFit/>
              </a:bodyPr>
              <a:lstStyle/>
              <a:p>
                <a:pPr algn="ctr"/>
                <a:r>
                  <a:rPr lang="en-US" sz="2700" dirty="0">
                    <a:solidFill>
                      <a:schemeClr val="accent1"/>
                    </a:solidFill>
                  </a:rPr>
                  <a:t>One variable</a:t>
                </a:r>
              </a:p>
            </p:txBody>
          </p:sp>
        </p:grpSp>
        <p:cxnSp>
          <p:nvCxnSpPr>
            <p:cNvPr id="11" name="직선 연결선 10"/>
            <p:cNvCxnSpPr/>
            <p:nvPr/>
          </p:nvCxnSpPr>
          <p:spPr>
            <a:xfrm>
              <a:off x="5029200" y="4552950"/>
              <a:ext cx="108732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3161" y="1397001"/>
            <a:ext cx="3928039" cy="31696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Date Placeholder 22">
            <a:extLst>
              <a:ext uri="{FF2B5EF4-FFF2-40B4-BE49-F238E27FC236}">
                <a16:creationId xmlns:a16="http://schemas.microsoft.com/office/drawing/2014/main" id="{5A03D52D-4F22-493E-9791-9776CC22B6C5}"/>
              </a:ext>
            </a:extLst>
          </p:cNvPr>
          <p:cNvSpPr>
            <a:spLocks noGrp="1"/>
          </p:cNvSpPr>
          <p:nvPr>
            <p:ph type="dt" sz="half" idx="10"/>
          </p:nvPr>
        </p:nvSpPr>
        <p:spPr/>
        <p:txBody>
          <a:bodyPr/>
          <a:lstStyle/>
          <a:p>
            <a:fld id="{20E47C3B-793D-4A7A-9BAB-A6C713C672FB}" type="datetime2">
              <a:rPr lang="en-US" smtClean="0"/>
              <a:t>Tuesday, January 16, 2018</a:t>
            </a:fld>
            <a:endParaRPr lang="en-US" dirty="0"/>
          </a:p>
        </p:txBody>
      </p:sp>
      <p:sp>
        <p:nvSpPr>
          <p:cNvPr id="24" name="Footer Placeholder 23">
            <a:extLst>
              <a:ext uri="{FF2B5EF4-FFF2-40B4-BE49-F238E27FC236}">
                <a16:creationId xmlns:a16="http://schemas.microsoft.com/office/drawing/2014/main" id="{49FA7D47-0E8E-4C8D-9DA3-47AC6E2F5E24}"/>
              </a:ext>
            </a:extLst>
          </p:cNvPr>
          <p:cNvSpPr>
            <a:spLocks noGrp="1"/>
          </p:cNvSpPr>
          <p:nvPr>
            <p:ph type="ftr" sz="quarter" idx="11"/>
          </p:nvPr>
        </p:nvSpPr>
        <p:spPr/>
        <p:txBody>
          <a:bodyPr/>
          <a:lstStyle/>
          <a:p>
            <a:r>
              <a:rPr lang="en-US"/>
              <a:t>JAYA GUPTA</a:t>
            </a:r>
            <a:endParaRPr lang="en-US" dirty="0"/>
          </a:p>
        </p:txBody>
      </p:sp>
      <p:sp>
        <p:nvSpPr>
          <p:cNvPr id="25" name="Slide Number Placeholder 24">
            <a:extLst>
              <a:ext uri="{FF2B5EF4-FFF2-40B4-BE49-F238E27FC236}">
                <a16:creationId xmlns:a16="http://schemas.microsoft.com/office/drawing/2014/main" id="{B5264325-8168-4678-81EA-964E8FFF2358}"/>
              </a:ext>
            </a:extLst>
          </p:cNvPr>
          <p:cNvSpPr>
            <a:spLocks noGrp="1"/>
          </p:cNvSpPr>
          <p:nvPr>
            <p:ph type="sldNum" sz="quarter" idx="12"/>
          </p:nvPr>
        </p:nvSpPr>
        <p:spPr/>
        <p:txBody>
          <a:bodyPr/>
          <a:lstStyle/>
          <a:p>
            <a:fld id="{4FAB73BC-B049-4115-A692-8D63A059BFB8}" type="slidenum">
              <a:rPr lang="en-US" smtClean="0"/>
              <a:pPr/>
              <a:t>34</a:t>
            </a:fld>
            <a:endParaRPr lang="en-US" dirty="0"/>
          </a:p>
        </p:txBody>
      </p:sp>
    </p:spTree>
    <p:extLst>
      <p:ext uri="{BB962C8B-B14F-4D97-AF65-F5344CB8AC3E}">
        <p14:creationId xmlns:p14="http://schemas.microsoft.com/office/powerpoint/2010/main" val="14928009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Classification Example</a:t>
            </a:r>
          </a:p>
        </p:txBody>
      </p:sp>
      <p:pic>
        <p:nvPicPr>
          <p:cNvPr id="10242" name="Content Placeholder 13"/>
          <p:cNvPicPr>
            <a:picLocks noGrp="1" noChangeAspect="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2123267" y="4254500"/>
            <a:ext cx="2124075" cy="1417638"/>
          </a:xfrm>
        </p:spPr>
      </p:pic>
      <p:pic>
        <p:nvPicPr>
          <p:cNvPr id="10245" name="Content Placeholder 12"/>
          <p:cNvPicPr>
            <a:picLocks noGrp="1" noChangeAspect="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6031747" y="3677995"/>
            <a:ext cx="1619250" cy="1003300"/>
          </a:xfrm>
          <a:noFill/>
        </p:spPr>
      </p:pic>
      <p:pic>
        <p:nvPicPr>
          <p:cNvPr id="10244" name="Picture 2" descr="Image result for man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5752" y="1840754"/>
            <a:ext cx="1696831" cy="1272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 name="Picture 14"/>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11755" y="2278250"/>
            <a:ext cx="2031418" cy="152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8" name="Picture 1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989593" y="5362574"/>
            <a:ext cx="1923231" cy="95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9" name="Picture 1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146408" y="1856473"/>
            <a:ext cx="2168837" cy="1626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0"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249439" y="3882022"/>
            <a:ext cx="1702807" cy="1277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1" name="Picture 8"/>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187591" y="4887865"/>
            <a:ext cx="1712043" cy="1294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7" name="Picture 1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932695" y="3164257"/>
            <a:ext cx="2142640" cy="1166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0D28A8BE-78D0-4673-9F5A-B46B9E0EDE1D}"/>
              </a:ext>
            </a:extLst>
          </p:cNvPr>
          <p:cNvSpPr>
            <a:spLocks noGrp="1"/>
          </p:cNvSpPr>
          <p:nvPr>
            <p:ph type="dt" sz="half" idx="10"/>
          </p:nvPr>
        </p:nvSpPr>
        <p:spPr/>
        <p:txBody>
          <a:bodyPr/>
          <a:lstStyle/>
          <a:p>
            <a:fld id="{58C7ECF4-15F0-4B94-8475-7D2ADBD26E09}" type="datetime2">
              <a:rPr lang="en-US" smtClean="0"/>
              <a:t>Tuesday, January 16, 2018</a:t>
            </a:fld>
            <a:endParaRPr lang="en-US" dirty="0"/>
          </a:p>
        </p:txBody>
      </p:sp>
      <p:sp>
        <p:nvSpPr>
          <p:cNvPr id="3" name="Footer Placeholder 2">
            <a:extLst>
              <a:ext uri="{FF2B5EF4-FFF2-40B4-BE49-F238E27FC236}">
                <a16:creationId xmlns:a16="http://schemas.microsoft.com/office/drawing/2014/main" id="{E9D69621-4E5B-4849-AB2E-D1A50FA12A0D}"/>
              </a:ext>
            </a:extLst>
          </p:cNvPr>
          <p:cNvSpPr>
            <a:spLocks noGrp="1"/>
          </p:cNvSpPr>
          <p:nvPr>
            <p:ph type="ftr" sz="quarter" idx="11"/>
          </p:nvPr>
        </p:nvSpPr>
        <p:spPr/>
        <p:txBody>
          <a:bodyPr/>
          <a:lstStyle/>
          <a:p>
            <a:r>
              <a:rPr lang="en-US"/>
              <a:t>JAYA GUPTA</a:t>
            </a:r>
            <a:endParaRPr lang="en-US" dirty="0"/>
          </a:p>
        </p:txBody>
      </p:sp>
      <p:sp>
        <p:nvSpPr>
          <p:cNvPr id="4" name="Slide Number Placeholder 3">
            <a:extLst>
              <a:ext uri="{FF2B5EF4-FFF2-40B4-BE49-F238E27FC236}">
                <a16:creationId xmlns:a16="http://schemas.microsoft.com/office/drawing/2014/main" id="{263C0F45-CC4A-4EB2-B875-3718E1D288FC}"/>
              </a:ext>
            </a:extLst>
          </p:cNvPr>
          <p:cNvSpPr>
            <a:spLocks noGrp="1"/>
          </p:cNvSpPr>
          <p:nvPr>
            <p:ph type="sldNum" sz="quarter" idx="12"/>
          </p:nvPr>
        </p:nvSpPr>
        <p:spPr/>
        <p:txBody>
          <a:bodyPr/>
          <a:lstStyle/>
          <a:p>
            <a:fld id="{4FAB73BC-B049-4115-A692-8D63A059BFB8}" type="slidenum">
              <a:rPr lang="en-US" smtClean="0"/>
              <a:pPr/>
              <a:t>35</a:t>
            </a:fld>
            <a:endParaRPr lang="en-US" dirty="0"/>
          </a:p>
        </p:txBody>
      </p:sp>
    </p:spTree>
    <p:extLst>
      <p:ext uri="{BB962C8B-B14F-4D97-AF65-F5344CB8AC3E}">
        <p14:creationId xmlns:p14="http://schemas.microsoft.com/office/powerpoint/2010/main" val="5917970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7" name="Picture 19"/>
          <p:cNvPicPr>
            <a:picLocks noChangeAspect="1"/>
          </p:cNvPicPr>
          <p:nvPr/>
        </p:nvPicPr>
        <p:blipFill>
          <a:blip r:embed="rId2">
            <a:extLst>
              <a:ext uri="{28A0092B-C50C-407E-A947-70E740481C1C}">
                <a14:useLocalDpi xmlns:a14="http://schemas.microsoft.com/office/drawing/2010/main" val="0"/>
              </a:ext>
            </a:extLst>
          </a:blip>
          <a:srcRect t="24152" r="980"/>
          <a:stretch>
            <a:fillRect/>
          </a:stretch>
        </p:blipFill>
        <p:spPr bwMode="auto">
          <a:xfrm>
            <a:off x="2603716" y="1813302"/>
            <a:ext cx="1565328" cy="1311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0" name="Content Placeholder 13"/>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898902" y="4132264"/>
            <a:ext cx="1596325" cy="1400631"/>
          </a:xfrm>
        </p:spPr>
      </p:pic>
      <p:sp>
        <p:nvSpPr>
          <p:cNvPr id="1229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fld id="{C281A1AE-BDA8-4CF4-BDE9-AAAB0A559605}" type="slidenum">
              <a:rPr lang="ar-SA" altLang="en-US" sz="1400" smtClean="0">
                <a:latin typeface="Arial" panose="020B0604020202020204" pitchFamily="34" charset="0"/>
              </a:rPr>
              <a:pPr/>
              <a:t>36</a:t>
            </a:fld>
            <a:endParaRPr lang="en-US" altLang="en-US" sz="1400">
              <a:latin typeface="Arial" panose="020B0604020202020204" pitchFamily="34" charset="0"/>
            </a:endParaRPr>
          </a:p>
        </p:txBody>
      </p:sp>
      <p:pic>
        <p:nvPicPr>
          <p:cNvPr id="12292" name="Picture 2" descr="Image result for man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952" y="1619250"/>
            <a:ext cx="1598047" cy="135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Content Placeholder 12"/>
          <p:cNvPicPr>
            <a:picLocks noGrp="1" noChangeAspect="1"/>
          </p:cNvPicPr>
          <p:nvPr>
            <p:ph sz="half" idx="1"/>
          </p:nvPr>
        </p:nvPicPr>
        <p:blipFill>
          <a:blip r:embed="rId5">
            <a:extLst>
              <a:ext uri="{28A0092B-C50C-407E-A947-70E740481C1C}">
                <a14:useLocalDpi xmlns:a14="http://schemas.microsoft.com/office/drawing/2010/main" val="0"/>
              </a:ext>
            </a:extLst>
          </a:blip>
          <a:srcRect/>
          <a:stretch>
            <a:fillRect/>
          </a:stretch>
        </p:blipFill>
        <p:spPr>
          <a:xfrm>
            <a:off x="3487119" y="3768726"/>
            <a:ext cx="1281732" cy="1065213"/>
          </a:xfrm>
          <a:noFill/>
        </p:spPr>
      </p:pic>
      <p:pic>
        <p:nvPicPr>
          <p:cNvPr id="12294" name="Picture 1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80488" y="2149475"/>
            <a:ext cx="1644112"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Picture 1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45397" y="2918417"/>
            <a:ext cx="1906292" cy="123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6" name="Picture 1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11444" y="5331416"/>
            <a:ext cx="1662575" cy="969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8" name="Picture 20"/>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377913" y="4481648"/>
            <a:ext cx="1597114"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9" name="Picture 8"/>
          <p:cNvPicPr>
            <a:picLocks noChangeAspect="1"/>
          </p:cNvPicPr>
          <p:nvPr/>
        </p:nvPicPr>
        <p:blipFill>
          <a:blip r:embed="rId10">
            <a:extLst>
              <a:ext uri="{28A0092B-C50C-407E-A947-70E740481C1C}">
                <a14:useLocalDpi xmlns:a14="http://schemas.microsoft.com/office/drawing/2010/main" val="0"/>
              </a:ext>
            </a:extLst>
          </a:blip>
          <a:srcRect l="12050" t="18000" b="10000"/>
          <a:stretch>
            <a:fillRect/>
          </a:stretch>
        </p:blipFill>
        <p:spPr bwMode="auto">
          <a:xfrm>
            <a:off x="3347635" y="5191933"/>
            <a:ext cx="1782306" cy="1115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0" name="TextBox 1"/>
          <p:cNvSpPr txBox="1">
            <a:spLocks noChangeArrowheads="1"/>
          </p:cNvSpPr>
          <p:nvPr/>
        </p:nvSpPr>
        <p:spPr bwMode="auto">
          <a:xfrm>
            <a:off x="8204200" y="2667000"/>
            <a:ext cx="215900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a:t>Apple</a:t>
            </a:r>
          </a:p>
          <a:p>
            <a:endParaRPr lang="en-US" altLang="en-US"/>
          </a:p>
          <a:p>
            <a:r>
              <a:rPr lang="en-US" altLang="en-US"/>
              <a:t>Banana</a:t>
            </a:r>
          </a:p>
          <a:p>
            <a:endParaRPr lang="en-US" altLang="en-US"/>
          </a:p>
          <a:p>
            <a:r>
              <a:rPr lang="en-US" altLang="en-US"/>
              <a:t>Mango</a:t>
            </a:r>
          </a:p>
        </p:txBody>
      </p:sp>
      <p:cxnSp>
        <p:nvCxnSpPr>
          <p:cNvPr id="12301" name="Straight Arrow Connector 6"/>
          <p:cNvCxnSpPr>
            <a:cxnSpLocks noChangeShapeType="1"/>
            <a:stCxn id="12292" idx="3"/>
          </p:cNvCxnSpPr>
          <p:nvPr/>
        </p:nvCxnSpPr>
        <p:spPr bwMode="auto">
          <a:xfrm>
            <a:off x="2031999" y="2295525"/>
            <a:ext cx="6172201" cy="1836738"/>
          </a:xfrm>
          <a:prstGeom prst="straightConnector1">
            <a:avLst/>
          </a:prstGeom>
          <a:noFill/>
          <a:ln w="9525" algn="ctr">
            <a:solidFill>
              <a:schemeClr val="tx1"/>
            </a:solidFill>
            <a:round/>
            <a:headEnd/>
            <a:tailEnd type="triangle" w="med" len="med"/>
          </a:ln>
        </p:spPr>
      </p:cxnSp>
      <p:cxnSp>
        <p:nvCxnSpPr>
          <p:cNvPr id="12302" name="Straight Arrow Connector 8"/>
          <p:cNvCxnSpPr>
            <a:cxnSpLocks noChangeShapeType="1"/>
            <a:stCxn id="12297" idx="3"/>
          </p:cNvCxnSpPr>
          <p:nvPr/>
        </p:nvCxnSpPr>
        <p:spPr bwMode="auto">
          <a:xfrm>
            <a:off x="4169044" y="2468927"/>
            <a:ext cx="4410130" cy="1452550"/>
          </a:xfrm>
          <a:prstGeom prst="straightConnector1">
            <a:avLst/>
          </a:prstGeom>
          <a:noFill/>
          <a:ln w="9525" algn="ctr">
            <a:solidFill>
              <a:schemeClr val="tx1"/>
            </a:solidFill>
            <a:round/>
            <a:headEnd/>
            <a:tailEnd type="triangle" w="med" len="med"/>
          </a:ln>
        </p:spPr>
      </p:cxnSp>
      <p:cxnSp>
        <p:nvCxnSpPr>
          <p:cNvPr id="12303" name="Straight Arrow Connector 10"/>
          <p:cNvCxnSpPr>
            <a:cxnSpLocks noChangeShapeType="1"/>
            <a:stCxn id="12294" idx="3"/>
          </p:cNvCxnSpPr>
          <p:nvPr/>
        </p:nvCxnSpPr>
        <p:spPr bwMode="auto">
          <a:xfrm flipV="1">
            <a:off x="6324600" y="2922588"/>
            <a:ext cx="1879600" cy="36512"/>
          </a:xfrm>
          <a:prstGeom prst="straightConnector1">
            <a:avLst/>
          </a:prstGeom>
          <a:noFill/>
          <a:ln w="9525" algn="ctr">
            <a:solidFill>
              <a:schemeClr val="tx1"/>
            </a:solidFill>
            <a:round/>
            <a:headEnd/>
            <a:tailEnd type="triangle" w="med" len="med"/>
          </a:ln>
        </p:spPr>
      </p:cxnSp>
      <p:cxnSp>
        <p:nvCxnSpPr>
          <p:cNvPr id="12304" name="Straight Arrow Connector 15"/>
          <p:cNvCxnSpPr>
            <a:cxnSpLocks noChangeShapeType="1"/>
            <a:endCxn id="12300" idx="1"/>
          </p:cNvCxnSpPr>
          <p:nvPr/>
        </p:nvCxnSpPr>
        <p:spPr bwMode="auto">
          <a:xfrm flipV="1">
            <a:off x="3028952" y="3482975"/>
            <a:ext cx="5175249" cy="11113"/>
          </a:xfrm>
          <a:prstGeom prst="straightConnector1">
            <a:avLst/>
          </a:prstGeom>
          <a:noFill/>
          <a:ln w="9525" algn="ctr">
            <a:solidFill>
              <a:schemeClr val="tx1"/>
            </a:solidFill>
            <a:round/>
            <a:headEnd/>
            <a:tailEnd type="triangle" w="med" len="med"/>
          </a:ln>
        </p:spPr>
      </p:cxnSp>
      <p:cxnSp>
        <p:nvCxnSpPr>
          <p:cNvPr id="12305" name="Straight Arrow Connector 21"/>
          <p:cNvCxnSpPr>
            <a:cxnSpLocks noChangeShapeType="1"/>
          </p:cNvCxnSpPr>
          <p:nvPr/>
        </p:nvCxnSpPr>
        <p:spPr bwMode="auto">
          <a:xfrm>
            <a:off x="4305301" y="4024313"/>
            <a:ext cx="3619500" cy="127000"/>
          </a:xfrm>
          <a:prstGeom prst="straightConnector1">
            <a:avLst/>
          </a:prstGeom>
          <a:noFill/>
          <a:ln w="9525" algn="ctr">
            <a:solidFill>
              <a:schemeClr val="tx1"/>
            </a:solidFill>
            <a:round/>
            <a:headEnd/>
            <a:tailEnd type="triangle" w="med" len="med"/>
          </a:ln>
        </p:spPr>
      </p:cxnSp>
      <p:cxnSp>
        <p:nvCxnSpPr>
          <p:cNvPr id="12306" name="Straight Arrow Connector 24"/>
          <p:cNvCxnSpPr>
            <a:cxnSpLocks noChangeShapeType="1"/>
          </p:cNvCxnSpPr>
          <p:nvPr/>
        </p:nvCxnSpPr>
        <p:spPr bwMode="auto">
          <a:xfrm flipV="1">
            <a:off x="6648451" y="4278313"/>
            <a:ext cx="1430867" cy="476250"/>
          </a:xfrm>
          <a:prstGeom prst="straightConnector1">
            <a:avLst/>
          </a:prstGeom>
          <a:noFill/>
          <a:ln w="9525" algn="ctr">
            <a:solidFill>
              <a:schemeClr val="tx1"/>
            </a:solidFill>
            <a:round/>
            <a:headEnd/>
            <a:tailEnd type="triangle" w="med" len="med"/>
          </a:ln>
        </p:spPr>
      </p:cxnSp>
      <p:cxnSp>
        <p:nvCxnSpPr>
          <p:cNvPr id="12307" name="Straight Arrow Connector 26"/>
          <p:cNvCxnSpPr>
            <a:cxnSpLocks noChangeShapeType="1"/>
          </p:cNvCxnSpPr>
          <p:nvPr/>
        </p:nvCxnSpPr>
        <p:spPr bwMode="auto">
          <a:xfrm flipV="1">
            <a:off x="2133600" y="2984500"/>
            <a:ext cx="6070600" cy="1403350"/>
          </a:xfrm>
          <a:prstGeom prst="straightConnector1">
            <a:avLst/>
          </a:prstGeom>
          <a:noFill/>
          <a:ln w="9525" algn="ctr">
            <a:solidFill>
              <a:schemeClr val="tx1"/>
            </a:solidFill>
            <a:round/>
            <a:headEnd/>
            <a:tailEnd type="triangle" w="med" len="med"/>
          </a:ln>
        </p:spPr>
      </p:cxnSp>
      <p:cxnSp>
        <p:nvCxnSpPr>
          <p:cNvPr id="12308" name="Straight Arrow Connector 28"/>
          <p:cNvCxnSpPr>
            <a:cxnSpLocks noChangeShapeType="1"/>
          </p:cNvCxnSpPr>
          <p:nvPr/>
        </p:nvCxnSpPr>
        <p:spPr bwMode="auto">
          <a:xfrm flipV="1">
            <a:off x="1905000" y="4213225"/>
            <a:ext cx="6174317" cy="1392238"/>
          </a:xfrm>
          <a:prstGeom prst="straightConnector1">
            <a:avLst/>
          </a:prstGeom>
          <a:noFill/>
          <a:ln w="9525" algn="ctr">
            <a:solidFill>
              <a:schemeClr val="tx1"/>
            </a:solidFill>
            <a:round/>
            <a:headEnd/>
            <a:tailEnd type="triangle" w="med" len="med"/>
          </a:ln>
        </p:spPr>
      </p:cxnSp>
      <p:cxnSp>
        <p:nvCxnSpPr>
          <p:cNvPr id="12309" name="Straight Arrow Connector 30"/>
          <p:cNvCxnSpPr>
            <a:cxnSpLocks noChangeShapeType="1"/>
          </p:cNvCxnSpPr>
          <p:nvPr/>
        </p:nvCxnSpPr>
        <p:spPr bwMode="auto">
          <a:xfrm flipV="1">
            <a:off x="4876800" y="3094039"/>
            <a:ext cx="3327400" cy="2725737"/>
          </a:xfrm>
          <a:prstGeom prst="straightConnector1">
            <a:avLst/>
          </a:prstGeom>
          <a:noFill/>
          <a:ln w="9525" algn="ctr">
            <a:solidFill>
              <a:schemeClr val="tx1"/>
            </a:solidFill>
            <a:round/>
            <a:headEnd/>
            <a:tailEnd type="triangle" w="med" len="med"/>
          </a:ln>
        </p:spPr>
      </p:cxnSp>
      <p:sp>
        <p:nvSpPr>
          <p:cNvPr id="12311" name="TextBox 25"/>
          <p:cNvSpPr txBox="1">
            <a:spLocks noChangeArrowheads="1"/>
          </p:cNvSpPr>
          <p:nvPr/>
        </p:nvSpPr>
        <p:spPr bwMode="auto">
          <a:xfrm>
            <a:off x="7755467" y="1803400"/>
            <a:ext cx="258233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b="1"/>
              <a:t>Name of Fruit</a:t>
            </a:r>
          </a:p>
        </p:txBody>
      </p:sp>
      <p:sp>
        <p:nvSpPr>
          <p:cNvPr id="24" name="Title 11"/>
          <p:cNvSpPr>
            <a:spLocks noGrp="1"/>
          </p:cNvSpPr>
          <p:nvPr>
            <p:ph type="title"/>
          </p:nvPr>
        </p:nvSpPr>
        <p:spPr>
          <a:xfrm>
            <a:off x="1097280" y="286603"/>
            <a:ext cx="10058400" cy="1450757"/>
          </a:xfrm>
        </p:spPr>
        <p:txBody>
          <a:bodyPr/>
          <a:lstStyle/>
          <a:p>
            <a:r>
              <a:rPr lang="en-US" dirty="0"/>
              <a:t>Classification Example</a:t>
            </a:r>
          </a:p>
        </p:txBody>
      </p:sp>
      <p:sp>
        <p:nvSpPr>
          <p:cNvPr id="2" name="Date Placeholder 1">
            <a:extLst>
              <a:ext uri="{FF2B5EF4-FFF2-40B4-BE49-F238E27FC236}">
                <a16:creationId xmlns:a16="http://schemas.microsoft.com/office/drawing/2014/main" id="{6753B7DA-10C6-4C9C-8EBD-AE672D8CC8A1}"/>
              </a:ext>
            </a:extLst>
          </p:cNvPr>
          <p:cNvSpPr>
            <a:spLocks noGrp="1"/>
          </p:cNvSpPr>
          <p:nvPr>
            <p:ph type="dt" sz="half" idx="10"/>
          </p:nvPr>
        </p:nvSpPr>
        <p:spPr/>
        <p:txBody>
          <a:bodyPr/>
          <a:lstStyle/>
          <a:p>
            <a:fld id="{E649A7EE-A3BB-47C0-AFF2-5E03CFAA5928}" type="datetime2">
              <a:rPr lang="en-US" smtClean="0"/>
              <a:t>Tuesday, January 16, 2018</a:t>
            </a:fld>
            <a:endParaRPr lang="en-US" dirty="0"/>
          </a:p>
        </p:txBody>
      </p:sp>
      <p:sp>
        <p:nvSpPr>
          <p:cNvPr id="3" name="Footer Placeholder 2">
            <a:extLst>
              <a:ext uri="{FF2B5EF4-FFF2-40B4-BE49-F238E27FC236}">
                <a16:creationId xmlns:a16="http://schemas.microsoft.com/office/drawing/2014/main" id="{0C425A8A-51F7-4E55-88F8-2808518A6EB4}"/>
              </a:ext>
            </a:extLst>
          </p:cNvPr>
          <p:cNvSpPr>
            <a:spLocks noGrp="1"/>
          </p:cNvSpPr>
          <p:nvPr>
            <p:ph type="ftr" sz="quarter" idx="11"/>
          </p:nvPr>
        </p:nvSpPr>
        <p:spPr/>
        <p:txBody>
          <a:bodyPr/>
          <a:lstStyle/>
          <a:p>
            <a:r>
              <a:rPr lang="en-US"/>
              <a:t>JAYA GUPTA</a:t>
            </a:r>
            <a:endParaRPr lang="en-US" dirty="0"/>
          </a:p>
        </p:txBody>
      </p:sp>
    </p:spTree>
    <p:extLst>
      <p:ext uri="{BB962C8B-B14F-4D97-AF65-F5344CB8AC3E}">
        <p14:creationId xmlns:p14="http://schemas.microsoft.com/office/powerpoint/2010/main" val="13735125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7" name="Picture 19"/>
          <p:cNvPicPr>
            <a:picLocks noChangeAspect="1"/>
          </p:cNvPicPr>
          <p:nvPr/>
        </p:nvPicPr>
        <p:blipFill>
          <a:blip r:embed="rId2">
            <a:extLst>
              <a:ext uri="{28A0092B-C50C-407E-A947-70E740481C1C}">
                <a14:useLocalDpi xmlns:a14="http://schemas.microsoft.com/office/drawing/2010/main" val="0"/>
              </a:ext>
            </a:extLst>
          </a:blip>
          <a:srcRect t="24152" r="980"/>
          <a:stretch>
            <a:fillRect/>
          </a:stretch>
        </p:blipFill>
        <p:spPr bwMode="auto">
          <a:xfrm>
            <a:off x="2603716" y="1813302"/>
            <a:ext cx="1565328" cy="1311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0" name="Content Placeholder 13"/>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898902" y="4132264"/>
            <a:ext cx="1596325" cy="1400631"/>
          </a:xfrm>
        </p:spPr>
      </p:pic>
      <p:sp>
        <p:nvSpPr>
          <p:cNvPr id="1229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fld id="{C281A1AE-BDA8-4CF4-BDE9-AAAB0A559605}" type="slidenum">
              <a:rPr lang="ar-SA" altLang="en-US" sz="1400" smtClean="0">
                <a:latin typeface="Arial" panose="020B0604020202020204" pitchFamily="34" charset="0"/>
              </a:rPr>
              <a:pPr/>
              <a:t>37</a:t>
            </a:fld>
            <a:endParaRPr lang="en-US" altLang="en-US" sz="1400">
              <a:latin typeface="Arial" panose="020B0604020202020204" pitchFamily="34" charset="0"/>
            </a:endParaRPr>
          </a:p>
        </p:txBody>
      </p:sp>
      <p:pic>
        <p:nvPicPr>
          <p:cNvPr id="12292" name="Picture 2" descr="Image result for man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952" y="1619250"/>
            <a:ext cx="1598047" cy="135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Content Placeholder 12"/>
          <p:cNvPicPr>
            <a:picLocks noGrp="1" noChangeAspect="1"/>
          </p:cNvPicPr>
          <p:nvPr>
            <p:ph sz="half" idx="1"/>
          </p:nvPr>
        </p:nvPicPr>
        <p:blipFill>
          <a:blip r:embed="rId5">
            <a:extLst>
              <a:ext uri="{28A0092B-C50C-407E-A947-70E740481C1C}">
                <a14:useLocalDpi xmlns:a14="http://schemas.microsoft.com/office/drawing/2010/main" val="0"/>
              </a:ext>
            </a:extLst>
          </a:blip>
          <a:srcRect/>
          <a:stretch>
            <a:fillRect/>
          </a:stretch>
        </p:blipFill>
        <p:spPr>
          <a:xfrm>
            <a:off x="3487119" y="3768726"/>
            <a:ext cx="1281732" cy="1065213"/>
          </a:xfrm>
          <a:noFill/>
        </p:spPr>
      </p:pic>
      <p:pic>
        <p:nvPicPr>
          <p:cNvPr id="12294" name="Picture 1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80488" y="2149475"/>
            <a:ext cx="1644112"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Picture 1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45397" y="2918417"/>
            <a:ext cx="1906292" cy="123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6" name="Picture 1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11444" y="5331416"/>
            <a:ext cx="1662575" cy="969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8" name="Picture 20"/>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377913" y="4481648"/>
            <a:ext cx="1597114"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9" name="Picture 8"/>
          <p:cNvPicPr>
            <a:picLocks noChangeAspect="1"/>
          </p:cNvPicPr>
          <p:nvPr/>
        </p:nvPicPr>
        <p:blipFill>
          <a:blip r:embed="rId10">
            <a:extLst>
              <a:ext uri="{28A0092B-C50C-407E-A947-70E740481C1C}">
                <a14:useLocalDpi xmlns:a14="http://schemas.microsoft.com/office/drawing/2010/main" val="0"/>
              </a:ext>
            </a:extLst>
          </a:blip>
          <a:srcRect l="12050" t="18000" b="10000"/>
          <a:stretch>
            <a:fillRect/>
          </a:stretch>
        </p:blipFill>
        <p:spPr bwMode="auto">
          <a:xfrm>
            <a:off x="3347635" y="5191933"/>
            <a:ext cx="1782306" cy="1115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0" name="TextBox 1"/>
          <p:cNvSpPr txBox="1">
            <a:spLocks noChangeArrowheads="1"/>
          </p:cNvSpPr>
          <p:nvPr/>
        </p:nvSpPr>
        <p:spPr bwMode="auto">
          <a:xfrm>
            <a:off x="8204200" y="2667000"/>
            <a:ext cx="215900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a:t>Apple</a:t>
            </a:r>
          </a:p>
          <a:p>
            <a:endParaRPr lang="en-US" altLang="en-US"/>
          </a:p>
          <a:p>
            <a:r>
              <a:rPr lang="en-US" altLang="en-US"/>
              <a:t>Banana</a:t>
            </a:r>
          </a:p>
          <a:p>
            <a:endParaRPr lang="en-US" altLang="en-US"/>
          </a:p>
          <a:p>
            <a:r>
              <a:rPr lang="en-US" altLang="en-US"/>
              <a:t>Mango</a:t>
            </a:r>
          </a:p>
        </p:txBody>
      </p:sp>
      <p:cxnSp>
        <p:nvCxnSpPr>
          <p:cNvPr id="12301" name="Straight Arrow Connector 6"/>
          <p:cNvCxnSpPr>
            <a:cxnSpLocks noChangeShapeType="1"/>
            <a:stCxn id="12292" idx="3"/>
          </p:cNvCxnSpPr>
          <p:nvPr/>
        </p:nvCxnSpPr>
        <p:spPr bwMode="auto">
          <a:xfrm>
            <a:off x="2031999" y="2295525"/>
            <a:ext cx="6172201" cy="1836738"/>
          </a:xfrm>
          <a:prstGeom prst="straightConnector1">
            <a:avLst/>
          </a:prstGeom>
          <a:noFill/>
          <a:ln w="9525" algn="ctr">
            <a:solidFill>
              <a:schemeClr val="tx1"/>
            </a:solidFill>
            <a:round/>
            <a:headEnd/>
            <a:tailEnd type="triangle" w="med" len="med"/>
          </a:ln>
        </p:spPr>
      </p:cxnSp>
      <p:cxnSp>
        <p:nvCxnSpPr>
          <p:cNvPr id="12302" name="Straight Arrow Connector 8"/>
          <p:cNvCxnSpPr>
            <a:cxnSpLocks noChangeShapeType="1"/>
            <a:stCxn id="12297" idx="3"/>
          </p:cNvCxnSpPr>
          <p:nvPr/>
        </p:nvCxnSpPr>
        <p:spPr bwMode="auto">
          <a:xfrm>
            <a:off x="4169044" y="2468927"/>
            <a:ext cx="4410130" cy="1452550"/>
          </a:xfrm>
          <a:prstGeom prst="straightConnector1">
            <a:avLst/>
          </a:prstGeom>
          <a:noFill/>
          <a:ln w="9525" algn="ctr">
            <a:solidFill>
              <a:schemeClr val="tx1"/>
            </a:solidFill>
            <a:round/>
            <a:headEnd/>
            <a:tailEnd type="triangle" w="med" len="med"/>
          </a:ln>
        </p:spPr>
      </p:cxnSp>
      <p:cxnSp>
        <p:nvCxnSpPr>
          <p:cNvPr id="12303" name="Straight Arrow Connector 10"/>
          <p:cNvCxnSpPr>
            <a:cxnSpLocks noChangeShapeType="1"/>
            <a:stCxn id="12294" idx="3"/>
          </p:cNvCxnSpPr>
          <p:nvPr/>
        </p:nvCxnSpPr>
        <p:spPr bwMode="auto">
          <a:xfrm flipV="1">
            <a:off x="6324600" y="2922588"/>
            <a:ext cx="1879600" cy="36512"/>
          </a:xfrm>
          <a:prstGeom prst="straightConnector1">
            <a:avLst/>
          </a:prstGeom>
          <a:noFill/>
          <a:ln w="9525" algn="ctr">
            <a:solidFill>
              <a:schemeClr val="tx1"/>
            </a:solidFill>
            <a:round/>
            <a:headEnd/>
            <a:tailEnd type="triangle" w="med" len="med"/>
          </a:ln>
        </p:spPr>
      </p:cxnSp>
      <p:cxnSp>
        <p:nvCxnSpPr>
          <p:cNvPr id="12304" name="Straight Arrow Connector 15"/>
          <p:cNvCxnSpPr>
            <a:cxnSpLocks noChangeShapeType="1"/>
            <a:endCxn id="12300" idx="1"/>
          </p:cNvCxnSpPr>
          <p:nvPr/>
        </p:nvCxnSpPr>
        <p:spPr bwMode="auto">
          <a:xfrm flipV="1">
            <a:off x="3028952" y="3482975"/>
            <a:ext cx="5175249" cy="11113"/>
          </a:xfrm>
          <a:prstGeom prst="straightConnector1">
            <a:avLst/>
          </a:prstGeom>
          <a:noFill/>
          <a:ln w="9525" algn="ctr">
            <a:solidFill>
              <a:schemeClr val="tx1"/>
            </a:solidFill>
            <a:round/>
            <a:headEnd/>
            <a:tailEnd type="triangle" w="med" len="med"/>
          </a:ln>
        </p:spPr>
      </p:cxnSp>
      <p:cxnSp>
        <p:nvCxnSpPr>
          <p:cNvPr id="12305" name="Straight Arrow Connector 21"/>
          <p:cNvCxnSpPr>
            <a:cxnSpLocks noChangeShapeType="1"/>
          </p:cNvCxnSpPr>
          <p:nvPr/>
        </p:nvCxnSpPr>
        <p:spPr bwMode="auto">
          <a:xfrm>
            <a:off x="4305301" y="4024313"/>
            <a:ext cx="3619500" cy="127000"/>
          </a:xfrm>
          <a:prstGeom prst="straightConnector1">
            <a:avLst/>
          </a:prstGeom>
          <a:noFill/>
          <a:ln w="9525" algn="ctr">
            <a:solidFill>
              <a:schemeClr val="tx1"/>
            </a:solidFill>
            <a:round/>
            <a:headEnd/>
            <a:tailEnd type="triangle" w="med" len="med"/>
          </a:ln>
        </p:spPr>
      </p:cxnSp>
      <p:cxnSp>
        <p:nvCxnSpPr>
          <p:cNvPr id="12306" name="Straight Arrow Connector 24"/>
          <p:cNvCxnSpPr>
            <a:cxnSpLocks noChangeShapeType="1"/>
          </p:cNvCxnSpPr>
          <p:nvPr/>
        </p:nvCxnSpPr>
        <p:spPr bwMode="auto">
          <a:xfrm flipV="1">
            <a:off x="6648451" y="4278313"/>
            <a:ext cx="1430867" cy="476250"/>
          </a:xfrm>
          <a:prstGeom prst="straightConnector1">
            <a:avLst/>
          </a:prstGeom>
          <a:noFill/>
          <a:ln w="9525" algn="ctr">
            <a:solidFill>
              <a:schemeClr val="tx1"/>
            </a:solidFill>
            <a:round/>
            <a:headEnd/>
            <a:tailEnd type="triangle" w="med" len="med"/>
          </a:ln>
        </p:spPr>
      </p:cxnSp>
      <p:cxnSp>
        <p:nvCxnSpPr>
          <p:cNvPr id="12307" name="Straight Arrow Connector 26"/>
          <p:cNvCxnSpPr>
            <a:cxnSpLocks noChangeShapeType="1"/>
          </p:cNvCxnSpPr>
          <p:nvPr/>
        </p:nvCxnSpPr>
        <p:spPr bwMode="auto">
          <a:xfrm flipV="1">
            <a:off x="2133600" y="2984500"/>
            <a:ext cx="6070600" cy="1403350"/>
          </a:xfrm>
          <a:prstGeom prst="straightConnector1">
            <a:avLst/>
          </a:prstGeom>
          <a:noFill/>
          <a:ln w="9525" algn="ctr">
            <a:solidFill>
              <a:schemeClr val="tx1"/>
            </a:solidFill>
            <a:round/>
            <a:headEnd/>
            <a:tailEnd type="triangle" w="med" len="med"/>
          </a:ln>
        </p:spPr>
      </p:cxnSp>
      <p:cxnSp>
        <p:nvCxnSpPr>
          <p:cNvPr id="12308" name="Straight Arrow Connector 28"/>
          <p:cNvCxnSpPr>
            <a:cxnSpLocks noChangeShapeType="1"/>
          </p:cNvCxnSpPr>
          <p:nvPr/>
        </p:nvCxnSpPr>
        <p:spPr bwMode="auto">
          <a:xfrm flipV="1">
            <a:off x="1905000" y="4213225"/>
            <a:ext cx="6174317" cy="1392238"/>
          </a:xfrm>
          <a:prstGeom prst="straightConnector1">
            <a:avLst/>
          </a:prstGeom>
          <a:noFill/>
          <a:ln w="9525" algn="ctr">
            <a:solidFill>
              <a:schemeClr val="tx1"/>
            </a:solidFill>
            <a:round/>
            <a:headEnd/>
            <a:tailEnd type="triangle" w="med" len="med"/>
          </a:ln>
        </p:spPr>
      </p:cxnSp>
      <p:cxnSp>
        <p:nvCxnSpPr>
          <p:cNvPr id="12309" name="Straight Arrow Connector 30"/>
          <p:cNvCxnSpPr>
            <a:cxnSpLocks noChangeShapeType="1"/>
          </p:cNvCxnSpPr>
          <p:nvPr/>
        </p:nvCxnSpPr>
        <p:spPr bwMode="auto">
          <a:xfrm flipV="1">
            <a:off x="4876800" y="3094039"/>
            <a:ext cx="3327400" cy="2725737"/>
          </a:xfrm>
          <a:prstGeom prst="straightConnector1">
            <a:avLst/>
          </a:prstGeom>
          <a:noFill/>
          <a:ln w="9525" algn="ctr">
            <a:solidFill>
              <a:schemeClr val="tx1"/>
            </a:solidFill>
            <a:round/>
            <a:headEnd/>
            <a:tailEnd type="triangle" w="med" len="med"/>
          </a:ln>
        </p:spPr>
      </p:cxnSp>
      <p:sp>
        <p:nvSpPr>
          <p:cNvPr id="12311" name="TextBox 25"/>
          <p:cNvSpPr txBox="1">
            <a:spLocks noChangeArrowheads="1"/>
          </p:cNvSpPr>
          <p:nvPr/>
        </p:nvSpPr>
        <p:spPr bwMode="auto">
          <a:xfrm>
            <a:off x="7755467" y="1803400"/>
            <a:ext cx="258233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b="1"/>
              <a:t>Name of Fruit</a:t>
            </a:r>
          </a:p>
        </p:txBody>
      </p:sp>
      <p:sp>
        <p:nvSpPr>
          <p:cNvPr id="30" name="TextBox 27"/>
          <p:cNvSpPr txBox="1">
            <a:spLocks noChangeArrowheads="1"/>
          </p:cNvSpPr>
          <p:nvPr/>
        </p:nvSpPr>
        <p:spPr bwMode="auto">
          <a:xfrm>
            <a:off x="7795647" y="5433636"/>
            <a:ext cx="404505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dirty="0"/>
              <a:t>f(Fruit)                Name of Fruit</a:t>
            </a:r>
          </a:p>
        </p:txBody>
      </p:sp>
      <p:cxnSp>
        <p:nvCxnSpPr>
          <p:cNvPr id="31" name="Straight Arrow Connector 5"/>
          <p:cNvCxnSpPr>
            <a:cxnSpLocks noChangeShapeType="1"/>
          </p:cNvCxnSpPr>
          <p:nvPr/>
        </p:nvCxnSpPr>
        <p:spPr bwMode="auto">
          <a:xfrm flipV="1">
            <a:off x="8804940" y="5623301"/>
            <a:ext cx="823383" cy="1588"/>
          </a:xfrm>
          <a:prstGeom prst="straightConnector1">
            <a:avLst/>
          </a:prstGeom>
          <a:noFill/>
          <a:ln w="9525" algn="ctr">
            <a:solidFill>
              <a:schemeClr val="tx1"/>
            </a:solidFill>
            <a:round/>
            <a:headEnd/>
            <a:tailEnd type="triangle" w="med" len="med"/>
          </a:ln>
        </p:spPr>
      </p:cxnSp>
      <p:sp>
        <p:nvSpPr>
          <p:cNvPr id="26" name="Title 11"/>
          <p:cNvSpPr>
            <a:spLocks noGrp="1"/>
          </p:cNvSpPr>
          <p:nvPr>
            <p:ph type="title"/>
          </p:nvPr>
        </p:nvSpPr>
        <p:spPr>
          <a:xfrm>
            <a:off x="1097280" y="286603"/>
            <a:ext cx="10058400" cy="1450757"/>
          </a:xfrm>
        </p:spPr>
        <p:txBody>
          <a:bodyPr/>
          <a:lstStyle/>
          <a:p>
            <a:r>
              <a:rPr lang="en-US" dirty="0"/>
              <a:t>Classification Example</a:t>
            </a:r>
          </a:p>
        </p:txBody>
      </p:sp>
      <p:sp>
        <p:nvSpPr>
          <p:cNvPr id="2" name="Date Placeholder 1">
            <a:extLst>
              <a:ext uri="{FF2B5EF4-FFF2-40B4-BE49-F238E27FC236}">
                <a16:creationId xmlns:a16="http://schemas.microsoft.com/office/drawing/2014/main" id="{7A3195CF-F25F-42D5-AC2B-ABD8028262E0}"/>
              </a:ext>
            </a:extLst>
          </p:cNvPr>
          <p:cNvSpPr>
            <a:spLocks noGrp="1"/>
          </p:cNvSpPr>
          <p:nvPr>
            <p:ph type="dt" sz="half" idx="10"/>
          </p:nvPr>
        </p:nvSpPr>
        <p:spPr/>
        <p:txBody>
          <a:bodyPr/>
          <a:lstStyle/>
          <a:p>
            <a:fld id="{869247D8-D591-4963-9D02-4B285D2BC248}" type="datetime2">
              <a:rPr lang="en-US" smtClean="0"/>
              <a:t>Tuesday, January 16, 2018</a:t>
            </a:fld>
            <a:endParaRPr lang="en-US" dirty="0"/>
          </a:p>
        </p:txBody>
      </p:sp>
      <p:sp>
        <p:nvSpPr>
          <p:cNvPr id="3" name="Footer Placeholder 2">
            <a:extLst>
              <a:ext uri="{FF2B5EF4-FFF2-40B4-BE49-F238E27FC236}">
                <a16:creationId xmlns:a16="http://schemas.microsoft.com/office/drawing/2014/main" id="{FC46729E-15D2-47BD-B6E5-7D460CF25CB3}"/>
              </a:ext>
            </a:extLst>
          </p:cNvPr>
          <p:cNvSpPr>
            <a:spLocks noGrp="1"/>
          </p:cNvSpPr>
          <p:nvPr>
            <p:ph type="ftr" sz="quarter" idx="11"/>
          </p:nvPr>
        </p:nvSpPr>
        <p:spPr/>
        <p:txBody>
          <a:bodyPr/>
          <a:lstStyle/>
          <a:p>
            <a:r>
              <a:rPr lang="en-US"/>
              <a:t>JAYA GUPTA</a:t>
            </a:r>
            <a:endParaRPr lang="en-US" dirty="0"/>
          </a:p>
        </p:txBody>
      </p:sp>
    </p:spTree>
    <p:extLst>
      <p:ext uri="{BB962C8B-B14F-4D97-AF65-F5344CB8AC3E}">
        <p14:creationId xmlns:p14="http://schemas.microsoft.com/office/powerpoint/2010/main" val="13735125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5" name="Rectangle 3"/>
          <p:cNvSpPr>
            <a:spLocks noChangeArrowheads="1"/>
          </p:cNvSpPr>
          <p:nvPr/>
        </p:nvSpPr>
        <p:spPr bwMode="auto">
          <a:xfrm>
            <a:off x="541867" y="152400"/>
            <a:ext cx="10363200" cy="1708150"/>
          </a:xfrm>
          <a:prstGeom prst="rect">
            <a:avLst/>
          </a:prstGeom>
          <a:noFill/>
          <a:ln w="9525">
            <a:noFill/>
            <a:miter lim="800000"/>
            <a:headEnd/>
            <a:tailEnd/>
          </a:ln>
        </p:spPr>
        <p:txBody>
          <a:bodyPr anchor="b"/>
          <a:lstStyle/>
          <a:p>
            <a:pPr algn="ctr">
              <a:defRPr/>
            </a:pPr>
            <a:r>
              <a:rPr lang="en-US" sz="2800" dirty="0">
                <a:solidFill>
                  <a:srgbClr val="FF0000"/>
                </a:solidFill>
              </a:rPr>
              <a:t>      </a:t>
            </a:r>
          </a:p>
          <a:p>
            <a:pPr algn="ctr">
              <a:defRPr/>
            </a:pPr>
            <a:endParaRPr lang="en-US" sz="2800" b="1" dirty="0">
              <a:solidFill>
                <a:srgbClr val="FF0000"/>
              </a:solidFill>
            </a:endParaRPr>
          </a:p>
          <a:p>
            <a:pPr algn="ctr">
              <a:defRPr/>
            </a:pPr>
            <a:r>
              <a:rPr lang="en-US" sz="4400" b="1" dirty="0">
                <a:solidFill>
                  <a:srgbClr val="FF0000"/>
                </a:solidFill>
              </a:rPr>
              <a:t>Classification </a:t>
            </a:r>
            <a:r>
              <a:rPr lang="cs-CZ" sz="4400" b="1" dirty="0">
                <a:solidFill>
                  <a:srgbClr val="FF0000"/>
                </a:solidFill>
              </a:rPr>
              <a:t>Example</a:t>
            </a:r>
          </a:p>
          <a:p>
            <a:pPr algn="ctr" eaLnBrk="1" hangingPunct="1">
              <a:defRPr/>
            </a:pPr>
            <a:endParaRPr lang="cs-CZ" sz="4400" b="1" dirty="0">
              <a:solidFill>
                <a:srgbClr val="C00000"/>
              </a:solidFill>
              <a:latin typeface="+mj-lt"/>
            </a:endParaRPr>
          </a:p>
        </p:txBody>
      </p:sp>
      <p:graphicFrame>
        <p:nvGraphicFramePr>
          <p:cNvPr id="21507" name="Object 4"/>
          <p:cNvGraphicFramePr>
            <a:graphicFrameLocks noChangeAspect="1"/>
          </p:cNvGraphicFramePr>
          <p:nvPr/>
        </p:nvGraphicFramePr>
        <p:xfrm>
          <a:off x="960894" y="1981200"/>
          <a:ext cx="2696705" cy="1905000"/>
        </p:xfrm>
        <a:graphic>
          <a:graphicData uri="http://schemas.openxmlformats.org/presentationml/2006/ole">
            <mc:AlternateContent xmlns:mc="http://schemas.openxmlformats.org/markup-compatibility/2006">
              <mc:Choice xmlns:v="urn:schemas-microsoft-com:vml" Requires="v">
                <p:oleObj spid="_x0000_s1522" name="Rastrový obraz" r:id="rId3" imgW="2066667" imgH="1666667" progId="PBrush">
                  <p:embed/>
                </p:oleObj>
              </mc:Choice>
              <mc:Fallback>
                <p:oleObj name="Rastrový obraz" r:id="rId3" imgW="2066667" imgH="1666667" progId="PBrush">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894" y="1981200"/>
                        <a:ext cx="2696705"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508" name="Object 5"/>
          <p:cNvGraphicFramePr>
            <a:graphicFrameLocks noChangeAspect="1"/>
          </p:cNvGraphicFramePr>
          <p:nvPr/>
        </p:nvGraphicFramePr>
        <p:xfrm>
          <a:off x="4681630" y="2362201"/>
          <a:ext cx="1257738" cy="974725"/>
        </p:xfrm>
        <a:graphic>
          <a:graphicData uri="http://schemas.openxmlformats.org/presentationml/2006/ole">
            <mc:AlternateContent xmlns:mc="http://schemas.openxmlformats.org/markup-compatibility/2006">
              <mc:Choice xmlns:v="urn:schemas-microsoft-com:vml" Requires="v">
                <p:oleObj spid="_x0000_s1523" name="Rovnice" r:id="rId5" imgW="545863" imgH="482391" progId="Equation.3">
                  <p:embed/>
                </p:oleObj>
              </mc:Choice>
              <mc:Fallback>
                <p:oleObj name="Rovnice" r:id="rId5" imgW="545863" imgH="482391" progId="Equation.3">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1630" y="2362201"/>
                        <a:ext cx="1257738" cy="974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09" name="Line 6"/>
          <p:cNvSpPr>
            <a:spLocks noChangeShapeType="1"/>
          </p:cNvSpPr>
          <p:nvPr/>
        </p:nvSpPr>
        <p:spPr bwMode="auto">
          <a:xfrm flipV="1">
            <a:off x="3967567" y="3068663"/>
            <a:ext cx="666426" cy="2324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0" name="Line 7"/>
          <p:cNvSpPr>
            <a:spLocks noChangeShapeType="1"/>
          </p:cNvSpPr>
          <p:nvPr/>
        </p:nvSpPr>
        <p:spPr bwMode="auto">
          <a:xfrm>
            <a:off x="2034666" y="1981200"/>
            <a:ext cx="2521836" cy="5450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1" name="Text Box 8"/>
          <p:cNvSpPr txBox="1">
            <a:spLocks noChangeArrowheads="1"/>
          </p:cNvSpPr>
          <p:nvPr/>
        </p:nvSpPr>
        <p:spPr bwMode="auto">
          <a:xfrm>
            <a:off x="993280" y="1707398"/>
            <a:ext cx="1043886"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50000"/>
              </a:spcBef>
              <a:buFontTx/>
              <a:buNone/>
            </a:pPr>
            <a:r>
              <a:rPr lang="cs-CZ" altLang="en-US" dirty="0">
                <a:latin typeface="Times New Roman" panose="02020603050405020304" pitchFamily="18" charset="0"/>
              </a:rPr>
              <a:t>height</a:t>
            </a:r>
            <a:endParaRPr lang="cs-CZ" altLang="en-US" sz="2400" dirty="0">
              <a:latin typeface="Times New Roman" panose="02020603050405020304" pitchFamily="18" charset="0"/>
            </a:endParaRPr>
          </a:p>
        </p:txBody>
      </p:sp>
      <p:sp>
        <p:nvSpPr>
          <p:cNvPr id="21512" name="Text Box 9"/>
          <p:cNvSpPr txBox="1">
            <a:spLocks noChangeArrowheads="1"/>
          </p:cNvSpPr>
          <p:nvPr/>
        </p:nvSpPr>
        <p:spPr bwMode="auto">
          <a:xfrm>
            <a:off x="3205205" y="3202984"/>
            <a:ext cx="1130876"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50000"/>
              </a:spcBef>
              <a:buFontTx/>
              <a:buNone/>
            </a:pPr>
            <a:r>
              <a:rPr lang="cs-CZ" altLang="en-US" dirty="0">
                <a:latin typeface="Times New Roman" panose="02020603050405020304" pitchFamily="18" charset="0"/>
              </a:rPr>
              <a:t>weight</a:t>
            </a:r>
            <a:endParaRPr lang="cs-CZ" altLang="en-US" sz="2400" dirty="0">
              <a:latin typeface="Times New Roman" panose="02020603050405020304" pitchFamily="18" charset="0"/>
            </a:endParaRPr>
          </a:p>
        </p:txBody>
      </p:sp>
      <p:graphicFrame>
        <p:nvGraphicFramePr>
          <p:cNvPr id="21513" name="Object 10"/>
          <p:cNvGraphicFramePr>
            <a:graphicFrameLocks noChangeAspect="1"/>
          </p:cNvGraphicFramePr>
          <p:nvPr/>
        </p:nvGraphicFramePr>
        <p:xfrm>
          <a:off x="7467993" y="1922379"/>
          <a:ext cx="1369484" cy="409575"/>
        </p:xfrm>
        <a:graphic>
          <a:graphicData uri="http://schemas.openxmlformats.org/presentationml/2006/ole">
            <mc:AlternateContent xmlns:mc="http://schemas.openxmlformats.org/markup-compatibility/2006">
              <mc:Choice xmlns:v="urn:schemas-microsoft-com:vml" Requires="v">
                <p:oleObj spid="_x0000_s1524" name="Rovnice" r:id="rId7" imgW="507780" imgH="203112" progId="Equation.3">
                  <p:embed/>
                </p:oleObj>
              </mc:Choice>
              <mc:Fallback>
                <p:oleObj name="Rovnice" r:id="rId7" imgW="507780" imgH="203112"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67993" y="1922379"/>
                        <a:ext cx="1369484" cy="409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14" name="Text Box 11"/>
          <p:cNvSpPr txBox="1">
            <a:spLocks noChangeArrowheads="1"/>
          </p:cNvSpPr>
          <p:nvPr/>
        </p:nvSpPr>
        <p:spPr bwMode="auto">
          <a:xfrm>
            <a:off x="5982347" y="3210733"/>
            <a:ext cx="284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50000"/>
              </a:spcBef>
              <a:buFontTx/>
              <a:buNone/>
            </a:pPr>
            <a:r>
              <a:rPr lang="cs-CZ" altLang="en-US" u="sng" dirty="0">
                <a:solidFill>
                  <a:srgbClr val="FF0000"/>
                </a:solidFill>
                <a:latin typeface="Times New Roman" panose="02020603050405020304" pitchFamily="18" charset="0"/>
              </a:rPr>
              <a:t>Training examples</a:t>
            </a:r>
            <a:r>
              <a:rPr lang="cs-CZ" altLang="en-US" sz="2400" dirty="0">
                <a:latin typeface="Times New Roman" panose="02020603050405020304" pitchFamily="18" charset="0"/>
              </a:rPr>
              <a:t>  </a:t>
            </a:r>
          </a:p>
        </p:txBody>
      </p:sp>
      <p:graphicFrame>
        <p:nvGraphicFramePr>
          <p:cNvPr id="21515" name="Object 12"/>
          <p:cNvGraphicFramePr>
            <a:graphicFrameLocks noChangeAspect="1"/>
          </p:cNvGraphicFramePr>
          <p:nvPr/>
        </p:nvGraphicFramePr>
        <p:xfrm>
          <a:off x="6688772" y="2455426"/>
          <a:ext cx="3321051" cy="447675"/>
        </p:xfrm>
        <a:graphic>
          <a:graphicData uri="http://schemas.openxmlformats.org/presentationml/2006/ole">
            <mc:AlternateContent xmlns:mc="http://schemas.openxmlformats.org/markup-compatibility/2006">
              <mc:Choice xmlns:v="urn:schemas-microsoft-com:vml" Requires="v">
                <p:oleObj spid="_x0000_s1525" name="Rovnice" r:id="rId9" imgW="1270000" imgH="228600" progId="Equation.3">
                  <p:embed/>
                </p:oleObj>
              </mc:Choice>
              <mc:Fallback>
                <p:oleObj name="Rovnice" r:id="rId9" imgW="1270000" imgH="228600" progId="Equation.3">
                  <p:embed/>
                  <p:pic>
                    <p:nvPicPr>
                      <p:cNvPr id="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88772" y="2455426"/>
                        <a:ext cx="3321051" cy="447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16" name="Object 13"/>
          <p:cNvGraphicFramePr>
            <a:graphicFrameLocks noChangeAspect="1"/>
          </p:cNvGraphicFramePr>
          <p:nvPr/>
        </p:nvGraphicFramePr>
        <p:xfrm>
          <a:off x="9571064" y="5855750"/>
          <a:ext cx="406400" cy="436562"/>
        </p:xfrm>
        <a:graphic>
          <a:graphicData uri="http://schemas.openxmlformats.org/presentationml/2006/ole">
            <mc:AlternateContent xmlns:mc="http://schemas.openxmlformats.org/markup-compatibility/2006">
              <mc:Choice xmlns:v="urn:schemas-microsoft-com:vml" Requires="v">
                <p:oleObj spid="_x0000_s1526" name="Rovnice" r:id="rId11" imgW="152268" imgH="215713" progId="Equation.3">
                  <p:embed/>
                </p:oleObj>
              </mc:Choice>
              <mc:Fallback>
                <p:oleObj name="Rovnice" r:id="rId11" imgW="152268" imgH="215713" progId="Equation.3">
                  <p:embed/>
                  <p:pic>
                    <p:nvPicPr>
                      <p:cNvPr id="0"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71064" y="5855750"/>
                        <a:ext cx="406400" cy="436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17" name="Object 14"/>
          <p:cNvGraphicFramePr>
            <a:graphicFrameLocks noChangeAspect="1"/>
          </p:cNvGraphicFramePr>
          <p:nvPr/>
        </p:nvGraphicFramePr>
        <p:xfrm>
          <a:off x="7640664" y="4469970"/>
          <a:ext cx="440267" cy="436563"/>
        </p:xfrm>
        <a:graphic>
          <a:graphicData uri="http://schemas.openxmlformats.org/presentationml/2006/ole">
            <mc:AlternateContent xmlns:mc="http://schemas.openxmlformats.org/markup-compatibility/2006">
              <mc:Choice xmlns:v="urn:schemas-microsoft-com:vml" Requires="v">
                <p:oleObj spid="_x0000_s1527" name="Rovnice" r:id="rId13" imgW="164885" imgH="215619" progId="Equation.3">
                  <p:embed/>
                </p:oleObj>
              </mc:Choice>
              <mc:Fallback>
                <p:oleObj name="Rovnice" r:id="rId13" imgW="164885" imgH="215619" progId="Equation.3">
                  <p:embed/>
                  <p:pic>
                    <p:nvPicPr>
                      <p:cNvPr id="0" name="Object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40664" y="4469970"/>
                        <a:ext cx="440267" cy="436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18" name="Text Box 15"/>
          <p:cNvSpPr txBox="1">
            <a:spLocks noChangeArrowheads="1"/>
          </p:cNvSpPr>
          <p:nvPr/>
        </p:nvSpPr>
        <p:spPr bwMode="auto">
          <a:xfrm>
            <a:off x="2214034" y="5756275"/>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0"/>
              </a:spcBef>
              <a:buFontTx/>
              <a:buNone/>
            </a:pPr>
            <a:endParaRPr lang="en-US" altLang="en-US" sz="2400">
              <a:latin typeface="Times New Roman" panose="02020603050405020304" pitchFamily="18" charset="0"/>
            </a:endParaRPr>
          </a:p>
        </p:txBody>
      </p:sp>
      <p:graphicFrame>
        <p:nvGraphicFramePr>
          <p:cNvPr id="21521" name="Object 2"/>
          <p:cNvGraphicFramePr>
            <a:graphicFrameLocks noChangeAspect="1"/>
          </p:cNvGraphicFramePr>
          <p:nvPr/>
        </p:nvGraphicFramePr>
        <p:xfrm>
          <a:off x="8066078" y="3525110"/>
          <a:ext cx="3644900" cy="2476500"/>
        </p:xfrm>
        <a:graphic>
          <a:graphicData uri="http://schemas.openxmlformats.org/presentationml/2006/ole">
            <mc:AlternateContent xmlns:mc="http://schemas.openxmlformats.org/markup-compatibility/2006">
              <mc:Choice xmlns:v="urn:schemas-microsoft-com:vml" Requires="v">
                <p:oleObj spid="_x0000_s1528" name="Bitmap Image" r:id="rId15" imgW="0" imgH="0" progId="PBrush">
                  <p:embed/>
                </p:oleObj>
              </mc:Choice>
              <mc:Fallback>
                <p:oleObj name="Bitmap Image" r:id="rId15" imgW="0" imgH="0" progId="PBrush">
                  <p:embed/>
                  <p:pic>
                    <p:nvPicPr>
                      <p:cNvPr id="0" name="Object 1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066078" y="3525110"/>
                        <a:ext cx="3644900" cy="247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522" name="Object 17"/>
          <p:cNvGraphicFramePr>
            <a:graphicFrameLocks noChangeAspect="1"/>
          </p:cNvGraphicFramePr>
          <p:nvPr/>
        </p:nvGraphicFramePr>
        <p:xfrm>
          <a:off x="10670869" y="3471620"/>
          <a:ext cx="1031079" cy="548791"/>
        </p:xfrm>
        <a:graphic>
          <a:graphicData uri="http://schemas.openxmlformats.org/presentationml/2006/ole">
            <mc:AlternateContent xmlns:mc="http://schemas.openxmlformats.org/markup-compatibility/2006">
              <mc:Choice xmlns:v="urn:schemas-microsoft-com:vml" Requires="v">
                <p:oleObj spid="_x0000_s1529" name="Rovnice" r:id="rId17" imgW="250560" imgH="83880" progId="Equation.3">
                  <p:embed/>
                </p:oleObj>
              </mc:Choice>
              <mc:Fallback>
                <p:oleObj name="Rovnice" r:id="rId17" imgW="250560" imgH="83880" progId="Equation.3">
                  <p:embed/>
                  <p:pic>
                    <p:nvPicPr>
                      <p:cNvPr id="0" name="Object 2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670869" y="3471620"/>
                        <a:ext cx="1031079" cy="548791"/>
                      </a:xfrm>
                      <a:prstGeom prst="rect">
                        <a:avLst/>
                      </a:prstGeom>
                      <a:noFill/>
                      <a:ln>
                        <a:noFill/>
                      </a:ln>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graphicFrame>
        <p:nvGraphicFramePr>
          <p:cNvPr id="21519" name="Object 16"/>
          <p:cNvGraphicFramePr>
            <a:graphicFrameLocks noChangeAspect="1"/>
          </p:cNvGraphicFramePr>
          <p:nvPr/>
        </p:nvGraphicFramePr>
        <p:xfrm>
          <a:off x="9569450" y="5303520"/>
          <a:ext cx="1015944" cy="534988"/>
        </p:xfrm>
        <a:graphic>
          <a:graphicData uri="http://schemas.openxmlformats.org/presentationml/2006/ole">
            <mc:AlternateContent xmlns:mc="http://schemas.openxmlformats.org/markup-compatibility/2006">
              <mc:Choice xmlns:v="urn:schemas-microsoft-com:vml" Requires="v">
                <p:oleObj spid="_x0000_s1530" name="Equation" r:id="rId19" imgW="220320" imgH="83880" progId="Equation.3">
                  <p:embed/>
                </p:oleObj>
              </mc:Choice>
              <mc:Fallback>
                <p:oleObj name="Equation" r:id="rId19" imgW="220320" imgH="83880" progId="Equation.3">
                  <p:embed/>
                  <p:pic>
                    <p:nvPicPr>
                      <p:cNvPr id="0" name="Object 1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569450" y="5303520"/>
                        <a:ext cx="1015944" cy="534988"/>
                      </a:xfrm>
                      <a:prstGeom prst="rect">
                        <a:avLst/>
                      </a:prstGeom>
                      <a:noFill/>
                      <a:ln>
                        <a:noFill/>
                      </a:ln>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sp>
        <p:nvSpPr>
          <p:cNvPr id="21" name="Oval 20"/>
          <p:cNvSpPr/>
          <p:nvPr/>
        </p:nvSpPr>
        <p:spPr>
          <a:xfrm>
            <a:off x="10461356" y="4695986"/>
            <a:ext cx="154983" cy="1704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p:nvPr/>
        </p:nvCxnSpPr>
        <p:spPr>
          <a:xfrm>
            <a:off x="8676640" y="3535680"/>
            <a:ext cx="2235200" cy="219456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4" name="TextBox 1"/>
          <p:cNvSpPr txBox="1">
            <a:spLocks noChangeArrowheads="1"/>
          </p:cNvSpPr>
          <p:nvPr/>
        </p:nvSpPr>
        <p:spPr bwMode="auto">
          <a:xfrm>
            <a:off x="1403352" y="4842193"/>
            <a:ext cx="4489449"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dirty="0"/>
              <a:t>D</a:t>
            </a:r>
            <a:r>
              <a:rPr lang="en-US" altLang="en-US" baseline="-25000" dirty="0"/>
              <a:t>i</a:t>
            </a:r>
            <a:r>
              <a:rPr lang="en-US" altLang="en-US" dirty="0"/>
              <a:t> =   distance(</a:t>
            </a:r>
            <a:r>
              <a:rPr lang="en-US" altLang="en-US" b="1" dirty="0"/>
              <a:t>x, x</a:t>
            </a:r>
            <a:r>
              <a:rPr lang="en-US" altLang="en-US" b="1" baseline="-25000" dirty="0"/>
              <a:t>i</a:t>
            </a:r>
            <a:r>
              <a:rPr lang="en-US" altLang="en-US" dirty="0"/>
              <a:t>),   </a:t>
            </a:r>
            <a:r>
              <a:rPr lang="en-US" altLang="en-US" dirty="0" err="1"/>
              <a:t>i</a:t>
            </a:r>
            <a:r>
              <a:rPr lang="en-US" altLang="en-US" dirty="0"/>
              <a:t>=1,2,…,l</a:t>
            </a:r>
            <a:endParaRPr lang="en-US" altLang="en-US" baseline="-25000" dirty="0"/>
          </a:p>
        </p:txBody>
      </p:sp>
      <p:graphicFrame>
        <p:nvGraphicFramePr>
          <p:cNvPr id="1036" name="Object 154"/>
          <p:cNvGraphicFramePr>
            <a:graphicFrameLocks noChangeAspect="1"/>
          </p:cNvGraphicFramePr>
          <p:nvPr/>
        </p:nvGraphicFramePr>
        <p:xfrm>
          <a:off x="609600" y="5161280"/>
          <a:ext cx="5681663" cy="1066800"/>
        </p:xfrm>
        <a:graphic>
          <a:graphicData uri="http://schemas.openxmlformats.org/presentationml/2006/ole">
            <mc:AlternateContent xmlns:mc="http://schemas.openxmlformats.org/markup-compatibility/2006">
              <mc:Choice xmlns:v="urn:schemas-microsoft-com:vml" Requires="v">
                <p:oleObj spid="_x0000_s1531" name="Equation" r:id="rId21" imgW="2298600" imgH="457200" progId="Equation.3">
                  <p:embed/>
                </p:oleObj>
              </mc:Choice>
              <mc:Fallback>
                <p:oleObj name="Equation" r:id="rId21" imgW="2298600" imgH="457200" progId="Equation.3">
                  <p:embed/>
                  <p:pic>
                    <p:nvPicPr>
                      <p:cNvPr id="0" name="Object 15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9600" y="5161280"/>
                        <a:ext cx="5681663" cy="1066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7" name="Object 155"/>
          <p:cNvGraphicFramePr>
            <a:graphicFrameLocks noChangeAspect="1"/>
          </p:cNvGraphicFramePr>
          <p:nvPr/>
        </p:nvGraphicFramePr>
        <p:xfrm>
          <a:off x="8405091" y="3166688"/>
          <a:ext cx="1625600" cy="379413"/>
        </p:xfrm>
        <a:graphic>
          <a:graphicData uri="http://schemas.openxmlformats.org/presentationml/2006/ole">
            <mc:AlternateContent xmlns:mc="http://schemas.openxmlformats.org/markup-compatibility/2006">
              <mc:Choice xmlns:v="urn:schemas-microsoft-com:vml" Requires="v">
                <p:oleObj spid="_x0000_s1532" name="Equation" r:id="rId23" imgW="850680" imgH="203040" progId="Equation.3">
                  <p:embed/>
                </p:oleObj>
              </mc:Choice>
              <mc:Fallback>
                <p:oleObj name="Equation" r:id="rId23" imgW="850680" imgH="203040" progId="Equation.3">
                  <p:embed/>
                  <p:pic>
                    <p:nvPicPr>
                      <p:cNvPr id="0" name="Object 15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405091" y="3166688"/>
                        <a:ext cx="1625600" cy="379413"/>
                      </a:xfrm>
                      <a:prstGeom prst="rect">
                        <a:avLst/>
                      </a:prstGeom>
                      <a:noFill/>
                      <a:ln>
                        <a:noFill/>
                      </a:ln>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sp>
        <p:nvSpPr>
          <p:cNvPr id="27" name="Text Box 18"/>
          <p:cNvSpPr txBox="1">
            <a:spLocks noChangeArrowheads="1"/>
          </p:cNvSpPr>
          <p:nvPr/>
        </p:nvSpPr>
        <p:spPr bwMode="auto">
          <a:xfrm>
            <a:off x="365760" y="4409441"/>
            <a:ext cx="3860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Tahoma" panose="020B0604030504040204" pitchFamily="34" charset="0"/>
              </a:defRPr>
            </a:lvl1pPr>
            <a:lvl2pPr marL="742950" indent="-285750">
              <a:spcBef>
                <a:spcPct val="20000"/>
              </a:spcBef>
              <a:buChar char="–"/>
              <a:defRPr sz="2800">
                <a:solidFill>
                  <a:schemeClr val="tx1"/>
                </a:solidFill>
                <a:latin typeface="Tahoma" panose="020B0604030504040204" pitchFamily="34" charset="0"/>
              </a:defRPr>
            </a:lvl2pPr>
            <a:lvl3pPr marL="1143000" indent="-228600">
              <a:spcBef>
                <a:spcPct val="20000"/>
              </a:spcBef>
              <a:buChar char="•"/>
              <a:defRPr sz="1700">
                <a:solidFill>
                  <a:schemeClr val="tx1"/>
                </a:solidFill>
                <a:latin typeface="Tahoma" panose="020B0604030504040204" pitchFamily="34" charset="0"/>
              </a:defRPr>
            </a:lvl3pPr>
            <a:lvl4pPr marL="1600200" indent="-228600">
              <a:spcBef>
                <a:spcPct val="20000"/>
              </a:spcBef>
              <a:buChar char="–"/>
              <a:defRPr sz="16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50000"/>
              </a:spcBef>
              <a:buFontTx/>
              <a:buNone/>
            </a:pPr>
            <a:r>
              <a:rPr lang="cs-CZ" altLang="en-US" u="sng" dirty="0">
                <a:solidFill>
                  <a:srgbClr val="FF0000"/>
                </a:solidFill>
                <a:latin typeface="Times New Roman" panose="02020603050405020304" pitchFamily="18" charset="0"/>
              </a:rPr>
              <a:t>Linear classifier:</a:t>
            </a:r>
            <a:endParaRPr lang="cs-CZ" altLang="en-US" sz="2400" dirty="0">
              <a:latin typeface="Times New Roman" panose="02020603050405020304" pitchFamily="18" charset="0"/>
            </a:endParaRPr>
          </a:p>
        </p:txBody>
      </p:sp>
      <p:sp>
        <p:nvSpPr>
          <p:cNvPr id="2" name="Date Placeholder 1">
            <a:extLst>
              <a:ext uri="{FF2B5EF4-FFF2-40B4-BE49-F238E27FC236}">
                <a16:creationId xmlns:a16="http://schemas.microsoft.com/office/drawing/2014/main" id="{D9D823E2-8D50-4091-9E6F-23F22B6781C1}"/>
              </a:ext>
            </a:extLst>
          </p:cNvPr>
          <p:cNvSpPr>
            <a:spLocks noGrp="1"/>
          </p:cNvSpPr>
          <p:nvPr>
            <p:ph type="dt" sz="half" idx="10"/>
          </p:nvPr>
        </p:nvSpPr>
        <p:spPr/>
        <p:txBody>
          <a:bodyPr/>
          <a:lstStyle/>
          <a:p>
            <a:fld id="{EB994DAD-9D50-44F7-935E-63307F91E711}" type="datetime2">
              <a:rPr lang="en-US" smtClean="0"/>
              <a:t>Tuesday, January 16, 2018</a:t>
            </a:fld>
            <a:endParaRPr lang="en-US" dirty="0"/>
          </a:p>
        </p:txBody>
      </p:sp>
      <p:sp>
        <p:nvSpPr>
          <p:cNvPr id="3" name="Footer Placeholder 2">
            <a:extLst>
              <a:ext uri="{FF2B5EF4-FFF2-40B4-BE49-F238E27FC236}">
                <a16:creationId xmlns:a16="http://schemas.microsoft.com/office/drawing/2014/main" id="{CDA4E7D7-E823-4DD3-81B3-8AD786EAD7EE}"/>
              </a:ext>
            </a:extLst>
          </p:cNvPr>
          <p:cNvSpPr>
            <a:spLocks noGrp="1"/>
          </p:cNvSpPr>
          <p:nvPr>
            <p:ph type="ftr" sz="quarter" idx="11"/>
          </p:nvPr>
        </p:nvSpPr>
        <p:spPr/>
        <p:txBody>
          <a:bodyPr/>
          <a:lstStyle/>
          <a:p>
            <a:r>
              <a:rPr lang="en-US"/>
              <a:t>JAYA GUPTA</a:t>
            </a:r>
            <a:endParaRPr lang="en-US" dirty="0"/>
          </a:p>
        </p:txBody>
      </p:sp>
      <p:sp>
        <p:nvSpPr>
          <p:cNvPr id="4" name="Slide Number Placeholder 3">
            <a:extLst>
              <a:ext uri="{FF2B5EF4-FFF2-40B4-BE49-F238E27FC236}">
                <a16:creationId xmlns:a16="http://schemas.microsoft.com/office/drawing/2014/main" id="{F48809CD-2200-46F6-9B3A-AA4991CA76AD}"/>
              </a:ext>
            </a:extLst>
          </p:cNvPr>
          <p:cNvSpPr>
            <a:spLocks noGrp="1"/>
          </p:cNvSpPr>
          <p:nvPr>
            <p:ph type="sldNum" sz="quarter" idx="12"/>
          </p:nvPr>
        </p:nvSpPr>
        <p:spPr/>
        <p:txBody>
          <a:bodyPr/>
          <a:lstStyle/>
          <a:p>
            <a:fld id="{4FAB73BC-B049-4115-A692-8D63A059BFB8}" type="slidenum">
              <a:rPr lang="en-US" smtClean="0"/>
              <a:pPr/>
              <a:t>38</a:t>
            </a:fld>
            <a:endParaRPr lang="en-US" dirty="0"/>
          </a:p>
        </p:txBody>
      </p:sp>
    </p:spTree>
    <p:extLst>
      <p:ext uri="{BB962C8B-B14F-4D97-AF65-F5344CB8AC3E}">
        <p14:creationId xmlns:p14="http://schemas.microsoft.com/office/powerpoint/2010/main" val="22215335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down)">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xit" presetSubtype="4" fill="hold" grpId="1" nodeType="clickEffect">
                                  <p:stCondLst>
                                    <p:cond delay="0"/>
                                  </p:stCondLst>
                                  <p:childTnLst>
                                    <p:anim calcmode="lin" valueType="num">
                                      <p:cBhvr additive="base">
                                        <p:cTn id="14" dur="500"/>
                                        <p:tgtEl>
                                          <p:spTgt spid="24"/>
                                        </p:tgtEl>
                                        <p:attrNameLst>
                                          <p:attrName>ppt_x</p:attrName>
                                        </p:attrNameLst>
                                      </p:cBhvr>
                                      <p:tavLst>
                                        <p:tav tm="0">
                                          <p:val>
                                            <p:strVal val="ppt_x"/>
                                          </p:val>
                                        </p:tav>
                                        <p:tav tm="100000">
                                          <p:val>
                                            <p:strVal val="ppt_x"/>
                                          </p:val>
                                        </p:tav>
                                      </p:tavLst>
                                    </p:anim>
                                    <p:anim calcmode="lin" valueType="num">
                                      <p:cBhvr additive="base">
                                        <p:cTn id="15" dur="500"/>
                                        <p:tgtEl>
                                          <p:spTgt spid="24"/>
                                        </p:tgtEl>
                                        <p:attrNameLst>
                                          <p:attrName>ppt_y</p:attrName>
                                        </p:attrNameLst>
                                      </p:cBhvr>
                                      <p:tavLst>
                                        <p:tav tm="0">
                                          <p:val>
                                            <p:strVal val="ppt_y"/>
                                          </p:val>
                                        </p:tav>
                                        <p:tav tm="100000">
                                          <p:val>
                                            <p:strVal val="1+ppt_h/2"/>
                                          </p:val>
                                        </p:tav>
                                      </p:tavLst>
                                    </p:anim>
                                    <p:set>
                                      <p:cBhvr>
                                        <p:cTn id="16" dur="1" fill="hold">
                                          <p:stCondLst>
                                            <p:cond delay="499"/>
                                          </p:stCondLst>
                                        </p:cTn>
                                        <p:tgtEl>
                                          <p:spTgt spid="2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down)">
                                      <p:cBhvr>
                                        <p:cTn id="21" dur="500"/>
                                        <p:tgtEl>
                                          <p:spTgt spid="23"/>
                                        </p:tgtEl>
                                      </p:cBhvr>
                                    </p:animEffect>
                                  </p:childTnLst>
                                </p:cTn>
                              </p:par>
                              <p:par>
                                <p:cTn id="22" presetID="22" presetClass="entr" presetSubtype="4" fill="hold" nodeType="withEffect">
                                  <p:stCondLst>
                                    <p:cond delay="0"/>
                                  </p:stCondLst>
                                  <p:childTnLst>
                                    <p:set>
                                      <p:cBhvr>
                                        <p:cTn id="23" dur="1" fill="hold">
                                          <p:stCondLst>
                                            <p:cond delay="0"/>
                                          </p:stCondLst>
                                        </p:cTn>
                                        <p:tgtEl>
                                          <p:spTgt spid="1037"/>
                                        </p:tgtEl>
                                        <p:attrNameLst>
                                          <p:attrName>style.visibility</p:attrName>
                                        </p:attrNameLst>
                                      </p:cBhvr>
                                      <p:to>
                                        <p:strVal val="visible"/>
                                      </p:to>
                                    </p:set>
                                    <p:animEffect transition="in" filter="wipe(down)">
                                      <p:cBhvr>
                                        <p:cTn id="24" dur="500"/>
                                        <p:tgtEl>
                                          <p:spTgt spid="103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1"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down)">
                                      <p:cBhvr>
                                        <p:cTn id="29" dur="500"/>
                                        <p:tgtEl>
                                          <p:spTgt spid="27"/>
                                        </p:tgtEl>
                                      </p:cBhvr>
                                    </p:animEffect>
                                  </p:childTnLst>
                                </p:cTn>
                              </p:par>
                              <p:par>
                                <p:cTn id="30" presetID="2" presetClass="entr" presetSubtype="4" fill="hold" nodeType="withEffect">
                                  <p:stCondLst>
                                    <p:cond delay="0"/>
                                  </p:stCondLst>
                                  <p:childTnLst>
                                    <p:set>
                                      <p:cBhvr>
                                        <p:cTn id="31" dur="1" fill="hold">
                                          <p:stCondLst>
                                            <p:cond delay="0"/>
                                          </p:stCondLst>
                                        </p:cTn>
                                        <p:tgtEl>
                                          <p:spTgt spid="1036"/>
                                        </p:tgtEl>
                                        <p:attrNameLst>
                                          <p:attrName>style.visibility</p:attrName>
                                        </p:attrNameLst>
                                      </p:cBhvr>
                                      <p:to>
                                        <p:strVal val="visible"/>
                                      </p:to>
                                    </p:set>
                                    <p:anim calcmode="lin" valueType="num">
                                      <p:cBhvr additive="base">
                                        <p:cTn id="32" dur="500" fill="hold"/>
                                        <p:tgtEl>
                                          <p:spTgt spid="1036"/>
                                        </p:tgtEl>
                                        <p:attrNameLst>
                                          <p:attrName>ppt_x</p:attrName>
                                        </p:attrNameLst>
                                      </p:cBhvr>
                                      <p:tavLst>
                                        <p:tav tm="0">
                                          <p:val>
                                            <p:strVal val="#ppt_x"/>
                                          </p:val>
                                        </p:tav>
                                        <p:tav tm="100000">
                                          <p:val>
                                            <p:strVal val="#ppt_x"/>
                                          </p:val>
                                        </p:tav>
                                      </p:tavLst>
                                    </p:anim>
                                    <p:anim calcmode="lin" valueType="num">
                                      <p:cBhvr additive="base">
                                        <p:cTn id="33" dur="500" fill="hold"/>
                                        <p:tgtEl>
                                          <p:spTgt spid="10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p:bldP spid="24" grpId="1"/>
      <p:bldP spid="27"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330338" y="1822268"/>
            <a:ext cx="6446519" cy="4656909"/>
          </a:xfrm>
        </p:spPr>
        <p:txBody>
          <a:bodyPr>
            <a:normAutofit/>
          </a:bodyPr>
          <a:lstStyle/>
          <a:p>
            <a:pPr>
              <a:buFont typeface="Wingdings" pitchFamily="2" charset="2"/>
              <a:buChar char="v"/>
            </a:pPr>
            <a:r>
              <a:rPr lang="en-US" sz="3400" dirty="0"/>
              <a:t>Supervised Learning</a:t>
            </a:r>
          </a:p>
          <a:p>
            <a:pPr lvl="1">
              <a:buFont typeface="Wingdings" pitchFamily="2" charset="2"/>
              <a:buChar char="v"/>
            </a:pPr>
            <a:r>
              <a:rPr lang="en-US" sz="2800" dirty="0"/>
              <a:t>Classification</a:t>
            </a:r>
          </a:p>
          <a:p>
            <a:pPr marL="1485900" lvl="2" indent="-571500">
              <a:buFont typeface="+mj-lt"/>
              <a:buAutoNum type="romanUcPeriod"/>
            </a:pPr>
            <a:r>
              <a:rPr lang="en-US" sz="2800" dirty="0"/>
              <a:t>Decision Tree</a:t>
            </a:r>
          </a:p>
          <a:p>
            <a:pPr marL="1485900" lvl="2" indent="-571500">
              <a:buFont typeface="+mj-lt"/>
              <a:buAutoNum type="romanUcPeriod"/>
            </a:pPr>
            <a:r>
              <a:rPr lang="en-US" sz="2800" dirty="0"/>
              <a:t>K-Nearest </a:t>
            </a:r>
            <a:r>
              <a:rPr lang="en-US" sz="2800" dirty="0" err="1"/>
              <a:t>Neighbours</a:t>
            </a:r>
            <a:endParaRPr lang="en-US" sz="2800" dirty="0"/>
          </a:p>
          <a:p>
            <a:pPr marL="1485900" lvl="2" indent="-571500">
              <a:buFont typeface="+mj-lt"/>
              <a:buAutoNum type="romanUcPeriod"/>
            </a:pPr>
            <a:r>
              <a:rPr lang="en-US" sz="2800" dirty="0"/>
              <a:t>Naïve </a:t>
            </a:r>
            <a:r>
              <a:rPr lang="en-US" sz="2800" dirty="0" err="1"/>
              <a:t>Bayes</a:t>
            </a:r>
            <a:r>
              <a:rPr lang="en-US" sz="2800" dirty="0"/>
              <a:t> Classifier</a:t>
            </a:r>
          </a:p>
          <a:p>
            <a:pPr marL="1485900" lvl="2" indent="-571500">
              <a:buFont typeface="+mj-lt"/>
              <a:buAutoNum type="romanUcPeriod"/>
            </a:pPr>
            <a:r>
              <a:rPr lang="en-US" sz="2800" dirty="0"/>
              <a:t>Support Vector Machine</a:t>
            </a:r>
          </a:p>
          <a:p>
            <a:pPr lvl="1">
              <a:buFont typeface="Wingdings" pitchFamily="2" charset="2"/>
              <a:buChar char="v"/>
            </a:pPr>
            <a:r>
              <a:rPr lang="en-US" sz="2800" dirty="0"/>
              <a:t>Regression</a:t>
            </a:r>
          </a:p>
          <a:p>
            <a:pPr marL="1425575" lvl="2" indent="-511175">
              <a:buFont typeface="+mj-lt"/>
              <a:buAutoNum type="romanUcPeriod"/>
            </a:pPr>
            <a:r>
              <a:rPr lang="en-US" sz="2800" dirty="0"/>
              <a:t>Linear Regression</a:t>
            </a:r>
          </a:p>
          <a:p>
            <a:pPr>
              <a:buFont typeface="Wingdings" pitchFamily="2" charset="2"/>
              <a:buChar char="v"/>
            </a:pPr>
            <a:r>
              <a:rPr lang="en-US" sz="3400" dirty="0"/>
              <a:t>Unsupervised Learning</a:t>
            </a:r>
            <a:endParaRPr lang="en-US" sz="2800" dirty="0"/>
          </a:p>
        </p:txBody>
      </p:sp>
      <p:sp>
        <p:nvSpPr>
          <p:cNvPr id="6" name="Text Placeholder 5"/>
          <p:cNvSpPr>
            <a:spLocks noGrp="1"/>
          </p:cNvSpPr>
          <p:nvPr>
            <p:ph type="body" sz="half" idx="2"/>
          </p:nvPr>
        </p:nvSpPr>
        <p:spPr>
          <a:xfrm>
            <a:off x="0" y="1894113"/>
            <a:ext cx="4075610" cy="3814355"/>
          </a:xfrm>
        </p:spPr>
        <p:txBody>
          <a:bodyPr>
            <a:noAutofit/>
          </a:bodyPr>
          <a:lstStyle/>
          <a:p>
            <a:pPr algn="ctr"/>
            <a:r>
              <a:rPr lang="en-US" sz="4000" dirty="0">
                <a:solidFill>
                  <a:schemeClr val="bg1"/>
                </a:solidFill>
              </a:rPr>
              <a:t>“A Breakthrough in machine leaning would be Worth Ten </a:t>
            </a:r>
            <a:r>
              <a:rPr lang="en-US" sz="4000" dirty="0" err="1">
                <a:solidFill>
                  <a:schemeClr val="bg1"/>
                </a:solidFill>
              </a:rPr>
              <a:t>Microsofts</a:t>
            </a:r>
            <a:r>
              <a:rPr lang="en-US" sz="4000" dirty="0">
                <a:solidFill>
                  <a:schemeClr val="bg1"/>
                </a:solidFill>
              </a:rPr>
              <a:t>”</a:t>
            </a:r>
          </a:p>
          <a:p>
            <a:pPr algn="ctr"/>
            <a:r>
              <a:rPr lang="en-US" sz="4000" dirty="0">
                <a:solidFill>
                  <a:schemeClr val="bg1"/>
                </a:solidFill>
              </a:rPr>
              <a:t>                 -</a:t>
            </a:r>
            <a:r>
              <a:rPr lang="en-US" sz="3200" dirty="0">
                <a:solidFill>
                  <a:schemeClr val="bg1"/>
                </a:solidFill>
              </a:rPr>
              <a:t>Bill Gates</a:t>
            </a:r>
          </a:p>
        </p:txBody>
      </p:sp>
      <p:sp>
        <p:nvSpPr>
          <p:cNvPr id="4" name="Title 3"/>
          <p:cNvSpPr>
            <a:spLocks noGrp="1"/>
          </p:cNvSpPr>
          <p:nvPr>
            <p:ph type="title"/>
          </p:nvPr>
        </p:nvSpPr>
        <p:spPr>
          <a:xfrm>
            <a:off x="4140924" y="0"/>
            <a:ext cx="8051075" cy="1593669"/>
          </a:xfrm>
        </p:spPr>
        <p:txBody>
          <a:bodyPr>
            <a:normAutofit/>
          </a:bodyPr>
          <a:lstStyle/>
          <a:p>
            <a:r>
              <a:rPr lang="en-US" sz="5400" b="1" dirty="0">
                <a:solidFill>
                  <a:schemeClr val="tx1"/>
                </a:solidFill>
              </a:rPr>
              <a:t>Machine Learning Outline</a:t>
            </a:r>
          </a:p>
        </p:txBody>
      </p:sp>
      <p:sp>
        <p:nvSpPr>
          <p:cNvPr id="8" name="Notched Right Arrow 7"/>
          <p:cNvSpPr/>
          <p:nvPr/>
        </p:nvSpPr>
        <p:spPr>
          <a:xfrm rot="10800000">
            <a:off x="7961599" y="2827191"/>
            <a:ext cx="1440874" cy="457200"/>
          </a:xfrm>
          <a:prstGeom prst="notch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4618BA20-AE97-4E42-870B-697A3FEE471E}"/>
              </a:ext>
            </a:extLst>
          </p:cNvPr>
          <p:cNvSpPr>
            <a:spLocks noGrp="1"/>
          </p:cNvSpPr>
          <p:nvPr>
            <p:ph type="dt" sz="half" idx="10"/>
          </p:nvPr>
        </p:nvSpPr>
        <p:spPr/>
        <p:txBody>
          <a:bodyPr/>
          <a:lstStyle/>
          <a:p>
            <a:fld id="{F45CB780-5508-45CE-9BDC-B19392BD09E9}" type="datetime2">
              <a:rPr lang="en-US" smtClean="0"/>
              <a:t>Tuesday, January 16, 2018</a:t>
            </a:fld>
            <a:endParaRPr lang="en-US" dirty="0"/>
          </a:p>
        </p:txBody>
      </p:sp>
      <p:sp>
        <p:nvSpPr>
          <p:cNvPr id="3" name="Footer Placeholder 2">
            <a:extLst>
              <a:ext uri="{FF2B5EF4-FFF2-40B4-BE49-F238E27FC236}">
                <a16:creationId xmlns:a16="http://schemas.microsoft.com/office/drawing/2014/main" id="{84E83BEE-601E-4321-BD22-04044BC1536A}"/>
              </a:ext>
            </a:extLst>
          </p:cNvPr>
          <p:cNvSpPr>
            <a:spLocks noGrp="1"/>
          </p:cNvSpPr>
          <p:nvPr>
            <p:ph type="ftr" sz="quarter" idx="11"/>
          </p:nvPr>
        </p:nvSpPr>
        <p:spPr/>
        <p:txBody>
          <a:bodyPr/>
          <a:lstStyle/>
          <a:p>
            <a:r>
              <a:rPr lang="en-US"/>
              <a:t>JAYA GUPTA</a:t>
            </a:r>
            <a:endParaRPr lang="en-US" dirty="0"/>
          </a:p>
        </p:txBody>
      </p:sp>
      <p:sp>
        <p:nvSpPr>
          <p:cNvPr id="7" name="Slide Number Placeholder 6">
            <a:extLst>
              <a:ext uri="{FF2B5EF4-FFF2-40B4-BE49-F238E27FC236}">
                <a16:creationId xmlns:a16="http://schemas.microsoft.com/office/drawing/2014/main" id="{74AF1698-2563-4148-BBAA-C287A1F28961}"/>
              </a:ext>
            </a:extLst>
          </p:cNvPr>
          <p:cNvSpPr>
            <a:spLocks noGrp="1"/>
          </p:cNvSpPr>
          <p:nvPr>
            <p:ph type="sldNum" sz="quarter" idx="12"/>
          </p:nvPr>
        </p:nvSpPr>
        <p:spPr/>
        <p:txBody>
          <a:bodyPr/>
          <a:lstStyle/>
          <a:p>
            <a:fld id="{4FAB73BC-B049-4115-A692-8D63A059BFB8}" type="slidenum">
              <a:rPr lang="en-US" smtClean="0"/>
              <a:pPr/>
              <a:t>39</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ata-Science-vs.-Big-Data-vs.jpg"/>
          <p:cNvPicPr>
            <a:picLocks noChangeAspect="1"/>
          </p:cNvPicPr>
          <p:nvPr/>
        </p:nvPicPr>
        <p:blipFill>
          <a:blip r:embed="rId2"/>
          <a:stretch>
            <a:fillRect/>
          </a:stretch>
        </p:blipFill>
        <p:spPr>
          <a:xfrm>
            <a:off x="0" y="0"/>
            <a:ext cx="12192000" cy="6858000"/>
          </a:xfrm>
          <a:prstGeom prst="rect">
            <a:avLst/>
          </a:prstGeom>
        </p:spPr>
      </p:pic>
      <p:pic>
        <p:nvPicPr>
          <p:cNvPr id="2050" name="Picture 2"/>
          <p:cNvPicPr>
            <a:picLocks noChangeAspect="1" noChangeArrowheads="1"/>
          </p:cNvPicPr>
          <p:nvPr/>
        </p:nvPicPr>
        <p:blipFill>
          <a:blip r:embed="rId3"/>
          <a:srcRect l="12195" t="4044" r="19697" b="11765"/>
          <a:stretch>
            <a:fillRect/>
          </a:stretch>
        </p:blipFill>
        <p:spPr bwMode="auto">
          <a:xfrm>
            <a:off x="1063084" y="198782"/>
            <a:ext cx="9870142" cy="6467061"/>
          </a:xfrm>
          <a:prstGeom prst="rect">
            <a:avLst/>
          </a:prstGeom>
          <a:noFill/>
          <a:ln w="9525">
            <a:noFill/>
            <a:miter lim="800000"/>
            <a:headEnd/>
            <a:tailEnd/>
          </a:ln>
          <a:effectLst/>
        </p:spPr>
      </p:pic>
      <p:sp>
        <p:nvSpPr>
          <p:cNvPr id="2" name="Date Placeholder 1">
            <a:extLst>
              <a:ext uri="{FF2B5EF4-FFF2-40B4-BE49-F238E27FC236}">
                <a16:creationId xmlns:a16="http://schemas.microsoft.com/office/drawing/2014/main" id="{D0E3F399-0DDE-4816-84AD-1F7BC3527D63}"/>
              </a:ext>
            </a:extLst>
          </p:cNvPr>
          <p:cNvSpPr>
            <a:spLocks noGrp="1"/>
          </p:cNvSpPr>
          <p:nvPr>
            <p:ph type="dt" sz="half" idx="10"/>
          </p:nvPr>
        </p:nvSpPr>
        <p:spPr/>
        <p:txBody>
          <a:bodyPr/>
          <a:lstStyle/>
          <a:p>
            <a:fld id="{0E6722E6-6DE5-4163-A2CA-109E698589F4}" type="datetime2">
              <a:rPr lang="en-US" smtClean="0"/>
              <a:t>Tuesday, January 16, 2018</a:t>
            </a:fld>
            <a:endParaRPr lang="en-US" dirty="0"/>
          </a:p>
        </p:txBody>
      </p:sp>
      <p:sp>
        <p:nvSpPr>
          <p:cNvPr id="4" name="Footer Placeholder 3">
            <a:extLst>
              <a:ext uri="{FF2B5EF4-FFF2-40B4-BE49-F238E27FC236}">
                <a16:creationId xmlns:a16="http://schemas.microsoft.com/office/drawing/2014/main" id="{8E8E6409-AB96-49A1-82E3-267EA0F4A142}"/>
              </a:ext>
            </a:extLst>
          </p:cNvPr>
          <p:cNvSpPr>
            <a:spLocks noGrp="1"/>
          </p:cNvSpPr>
          <p:nvPr>
            <p:ph type="ftr" sz="quarter" idx="11"/>
          </p:nvPr>
        </p:nvSpPr>
        <p:spPr/>
        <p:txBody>
          <a:bodyPr/>
          <a:lstStyle/>
          <a:p>
            <a:r>
              <a:rPr lang="en-US"/>
              <a:t>JAYA GUPTA</a:t>
            </a:r>
            <a:endParaRPr lang="en-US" dirty="0"/>
          </a:p>
        </p:txBody>
      </p:sp>
      <p:sp>
        <p:nvSpPr>
          <p:cNvPr id="5" name="Slide Number Placeholder 4">
            <a:extLst>
              <a:ext uri="{FF2B5EF4-FFF2-40B4-BE49-F238E27FC236}">
                <a16:creationId xmlns:a16="http://schemas.microsoft.com/office/drawing/2014/main" id="{E8273776-07E3-46DB-8CA4-D127D0DB0F28}"/>
              </a:ext>
            </a:extLst>
          </p:cNvPr>
          <p:cNvSpPr>
            <a:spLocks noGrp="1"/>
          </p:cNvSpPr>
          <p:nvPr>
            <p:ph type="sldNum" sz="quarter" idx="12"/>
          </p:nvPr>
        </p:nvSpPr>
        <p:spPr/>
        <p:txBody>
          <a:bodyPr/>
          <a:lstStyle/>
          <a:p>
            <a:fld id="{4FAB73BC-B049-4115-A692-8D63A059BFB8}" type="slidenum">
              <a:rPr lang="en-US" smtClean="0"/>
              <a:pPr/>
              <a:t>4</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1404851" y="4524892"/>
            <a:ext cx="10058400" cy="1143000"/>
          </a:xfrm>
        </p:spPr>
        <p:txBody>
          <a:bodyPr>
            <a:noAutofit/>
          </a:bodyPr>
          <a:lstStyle/>
          <a:p>
            <a:pPr>
              <a:buFont typeface="Wingdings" pitchFamily="2" charset="2"/>
              <a:buChar char="v"/>
            </a:pPr>
            <a:r>
              <a:rPr lang="en-US" sz="3200" b="1" dirty="0">
                <a:solidFill>
                  <a:schemeClr val="accent4"/>
                </a:solidFill>
              </a:rPr>
              <a:t>Tools Required : python(3.6)/Anaconda3</a:t>
            </a:r>
          </a:p>
          <a:p>
            <a:pPr>
              <a:buFont typeface="Wingdings" pitchFamily="2" charset="2"/>
              <a:buChar char="v"/>
            </a:pPr>
            <a:r>
              <a:rPr lang="en-US" sz="3200" b="1" dirty="0">
                <a:solidFill>
                  <a:schemeClr val="accent4"/>
                </a:solidFill>
              </a:rPr>
              <a:t>Libraries Required: </a:t>
            </a:r>
            <a:r>
              <a:rPr lang="en-US" sz="3200" b="1" dirty="0" err="1">
                <a:solidFill>
                  <a:schemeClr val="accent4"/>
                </a:solidFill>
              </a:rPr>
              <a:t>Sklearn</a:t>
            </a:r>
            <a:r>
              <a:rPr lang="en-US" sz="3200" b="1" dirty="0">
                <a:solidFill>
                  <a:schemeClr val="accent4"/>
                </a:solidFill>
              </a:rPr>
              <a:t> python library</a:t>
            </a:r>
          </a:p>
        </p:txBody>
      </p:sp>
      <p:sp>
        <p:nvSpPr>
          <p:cNvPr id="9" name="Title 1"/>
          <p:cNvSpPr txBox="1">
            <a:spLocks/>
          </p:cNvSpPr>
          <p:nvPr/>
        </p:nvSpPr>
        <p:spPr>
          <a:xfrm>
            <a:off x="1097280" y="286603"/>
            <a:ext cx="10058400" cy="1450757"/>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sz="8000" b="1" i="0" u="none" strike="noStrike" kern="1200" cap="none" spc="-50" normalizeH="0" baseline="0" noProof="0" dirty="0">
                <a:ln>
                  <a:noFill/>
                </a:ln>
                <a:solidFill>
                  <a:schemeClr val="accent2">
                    <a:lumMod val="75000"/>
                  </a:schemeClr>
                </a:solidFill>
                <a:effectLst/>
                <a:uLnTx/>
                <a:uFillTx/>
                <a:latin typeface="+mj-lt"/>
                <a:ea typeface="+mj-ea"/>
                <a:cs typeface="+mj-cs"/>
              </a:rPr>
              <a:t>Task -1</a:t>
            </a:r>
          </a:p>
        </p:txBody>
      </p:sp>
      <p:sp>
        <p:nvSpPr>
          <p:cNvPr id="10" name="Title 4"/>
          <p:cNvSpPr txBox="1">
            <a:spLocks/>
          </p:cNvSpPr>
          <p:nvPr/>
        </p:nvSpPr>
        <p:spPr>
          <a:xfrm>
            <a:off x="1180407" y="2161309"/>
            <a:ext cx="10058400" cy="1720456"/>
          </a:xfrm>
          <a:prstGeom prst="rect">
            <a:avLst/>
          </a:prstGeom>
        </p:spPr>
        <p:txBody>
          <a:bodyPr vert="horz" lIns="91440" tIns="45720" rIns="91440" bIns="45720" rtlCol="0" anchor="b">
            <a:noAutofit/>
          </a:bodyPr>
          <a:lstStyle/>
          <a:p>
            <a:pPr defTabSz="914400">
              <a:lnSpc>
                <a:spcPct val="85000"/>
              </a:lnSpc>
              <a:spcBef>
                <a:spcPct val="0"/>
              </a:spcBef>
            </a:pPr>
            <a:br>
              <a:rPr lang="en-US" sz="4400" dirty="0"/>
            </a:br>
            <a:br>
              <a:rPr lang="en-US" sz="4400" dirty="0"/>
            </a:br>
            <a:r>
              <a:rPr lang="en-US" sz="4400" dirty="0"/>
              <a:t>Take simple data and perform classification of data by using Decision Tree Classifier</a:t>
            </a:r>
            <a:endParaRPr kumimoji="0" lang="en-US" sz="4400" b="0" i="0" u="none" strike="noStrike" kern="1200" cap="none" spc="-50" normalizeH="0" baseline="0" noProof="0" dirty="0">
              <a:ln>
                <a:noFill/>
              </a:ln>
              <a:solidFill>
                <a:schemeClr val="tx1">
                  <a:lumMod val="85000"/>
                  <a:lumOff val="15000"/>
                </a:schemeClr>
              </a:solidFill>
              <a:effectLst/>
              <a:uLnTx/>
              <a:uFillTx/>
              <a:latin typeface="+mj-lt"/>
              <a:ea typeface="+mj-ea"/>
              <a:cs typeface="+mj-cs"/>
            </a:endParaRPr>
          </a:p>
        </p:txBody>
      </p:sp>
      <p:sp>
        <p:nvSpPr>
          <p:cNvPr id="2" name="Date Placeholder 1">
            <a:extLst>
              <a:ext uri="{FF2B5EF4-FFF2-40B4-BE49-F238E27FC236}">
                <a16:creationId xmlns:a16="http://schemas.microsoft.com/office/drawing/2014/main" id="{7A4174DC-66DE-409F-842E-BA2C69A4DC8A}"/>
              </a:ext>
            </a:extLst>
          </p:cNvPr>
          <p:cNvSpPr>
            <a:spLocks noGrp="1"/>
          </p:cNvSpPr>
          <p:nvPr>
            <p:ph type="dt" sz="half" idx="10"/>
          </p:nvPr>
        </p:nvSpPr>
        <p:spPr/>
        <p:txBody>
          <a:bodyPr/>
          <a:lstStyle/>
          <a:p>
            <a:fld id="{E5BDBE5B-A182-4882-B804-95D65E8573FB}" type="datetime2">
              <a:rPr lang="en-US" smtClean="0"/>
              <a:t>Tuesday, January 16, 2018</a:t>
            </a:fld>
            <a:endParaRPr lang="en-US" dirty="0"/>
          </a:p>
        </p:txBody>
      </p:sp>
      <p:sp>
        <p:nvSpPr>
          <p:cNvPr id="3" name="Footer Placeholder 2">
            <a:extLst>
              <a:ext uri="{FF2B5EF4-FFF2-40B4-BE49-F238E27FC236}">
                <a16:creationId xmlns:a16="http://schemas.microsoft.com/office/drawing/2014/main" id="{422AF3EE-4967-4D57-AE7A-B8EFCE8C6B01}"/>
              </a:ext>
            </a:extLst>
          </p:cNvPr>
          <p:cNvSpPr>
            <a:spLocks noGrp="1"/>
          </p:cNvSpPr>
          <p:nvPr>
            <p:ph type="ftr" sz="quarter" idx="11"/>
          </p:nvPr>
        </p:nvSpPr>
        <p:spPr/>
        <p:txBody>
          <a:bodyPr/>
          <a:lstStyle/>
          <a:p>
            <a:r>
              <a:rPr lang="en-US"/>
              <a:t>JAYA GUPTA</a:t>
            </a:r>
            <a:endParaRPr lang="en-US" dirty="0"/>
          </a:p>
        </p:txBody>
      </p:sp>
      <p:sp>
        <p:nvSpPr>
          <p:cNvPr id="4" name="Slide Number Placeholder 3">
            <a:extLst>
              <a:ext uri="{FF2B5EF4-FFF2-40B4-BE49-F238E27FC236}">
                <a16:creationId xmlns:a16="http://schemas.microsoft.com/office/drawing/2014/main" id="{CE805BA5-FEA0-43DF-9180-C79BCF7B052B}"/>
              </a:ext>
            </a:extLst>
          </p:cNvPr>
          <p:cNvSpPr>
            <a:spLocks noGrp="1"/>
          </p:cNvSpPr>
          <p:nvPr>
            <p:ph type="sldNum" sz="quarter" idx="12"/>
          </p:nvPr>
        </p:nvSpPr>
        <p:spPr/>
        <p:txBody>
          <a:bodyPr/>
          <a:lstStyle/>
          <a:p>
            <a:fld id="{4FAB73BC-B049-4115-A692-8D63A059BFB8}" type="slidenum">
              <a:rPr lang="en-US" smtClean="0"/>
              <a:pPr/>
              <a:t>40</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595746" y="0"/>
            <a:ext cx="10972800" cy="1066800"/>
          </a:xfrm>
        </p:spPr>
        <p:txBody>
          <a:bodyPr/>
          <a:lstStyle/>
          <a:p>
            <a:pPr eaLnBrk="1" hangingPunct="1"/>
            <a:r>
              <a:rPr lang="sv-SE" dirty="0"/>
              <a:t>Play Tennis ?</a:t>
            </a:r>
            <a:endParaRPr lang="en-US" dirty="0"/>
          </a:p>
        </p:txBody>
      </p:sp>
      <p:sp>
        <p:nvSpPr>
          <p:cNvPr id="118" name="Content Placeholder 117"/>
          <p:cNvSpPr>
            <a:spLocks noGrp="1"/>
          </p:cNvSpPr>
          <p:nvPr>
            <p:ph idx="1"/>
          </p:nvPr>
        </p:nvSpPr>
        <p:spPr/>
        <p:txBody>
          <a:bodyPr/>
          <a:lstStyle/>
          <a:p>
            <a:endParaRPr lang="en-US"/>
          </a:p>
        </p:txBody>
      </p:sp>
      <p:sp>
        <p:nvSpPr>
          <p:cNvPr id="22530" name="Slide Number Placeholder 4"/>
          <p:cNvSpPr>
            <a:spLocks noGrp="1"/>
          </p:cNvSpPr>
          <p:nvPr>
            <p:ph type="sldNum" sz="quarter" idx="12"/>
          </p:nvPr>
        </p:nvSpPr>
        <p:spPr>
          <a:noFill/>
        </p:spPr>
        <p:txBody>
          <a:bodyPr/>
          <a:lstStyle/>
          <a:p>
            <a:fld id="{06E11433-8770-4223-9ECD-762643794C56}" type="slidenum">
              <a:rPr lang="he-IL"/>
              <a:pPr/>
              <a:t>41</a:t>
            </a:fld>
            <a:endParaRPr lang="en-US"/>
          </a:p>
        </p:txBody>
      </p:sp>
      <p:grpSp>
        <p:nvGrpSpPr>
          <p:cNvPr id="2" name="Group 3"/>
          <p:cNvGrpSpPr>
            <a:grpSpLocks/>
          </p:cNvGrpSpPr>
          <p:nvPr/>
        </p:nvGrpSpPr>
        <p:grpSpPr bwMode="auto">
          <a:xfrm>
            <a:off x="775855" y="1212275"/>
            <a:ext cx="10681854" cy="5045075"/>
            <a:chOff x="432" y="960"/>
            <a:chExt cx="5232" cy="3178"/>
          </a:xfrm>
        </p:grpSpPr>
        <p:sp>
          <p:nvSpPr>
            <p:cNvPr id="22533" name="Rectangle 4"/>
            <p:cNvSpPr>
              <a:spLocks noChangeArrowheads="1"/>
            </p:cNvSpPr>
            <p:nvPr/>
          </p:nvSpPr>
          <p:spPr bwMode="auto">
            <a:xfrm>
              <a:off x="4560" y="3927"/>
              <a:ext cx="1104"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No</a:t>
              </a:r>
              <a:endParaRPr lang="en-US" sz="1800">
                <a:solidFill>
                  <a:sysClr val="windowText" lastClr="000000"/>
                </a:solidFill>
              </a:endParaRPr>
            </a:p>
          </p:txBody>
        </p:sp>
        <p:sp>
          <p:nvSpPr>
            <p:cNvPr id="22534" name="Rectangle 5"/>
            <p:cNvSpPr>
              <a:spLocks noChangeArrowheads="1"/>
            </p:cNvSpPr>
            <p:nvPr/>
          </p:nvSpPr>
          <p:spPr bwMode="auto">
            <a:xfrm>
              <a:off x="3840" y="3927"/>
              <a:ext cx="720"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Strong</a:t>
              </a:r>
              <a:endParaRPr lang="en-US" sz="1800">
                <a:solidFill>
                  <a:sysClr val="windowText" lastClr="000000"/>
                </a:solidFill>
              </a:endParaRPr>
            </a:p>
          </p:txBody>
        </p:sp>
        <p:sp>
          <p:nvSpPr>
            <p:cNvPr id="22535" name="Rectangle 6"/>
            <p:cNvSpPr>
              <a:spLocks noChangeArrowheads="1"/>
            </p:cNvSpPr>
            <p:nvPr/>
          </p:nvSpPr>
          <p:spPr bwMode="auto">
            <a:xfrm>
              <a:off x="3072" y="3927"/>
              <a:ext cx="768"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High</a:t>
              </a:r>
              <a:endParaRPr lang="en-US" sz="1800">
                <a:solidFill>
                  <a:sysClr val="windowText" lastClr="000000"/>
                </a:solidFill>
              </a:endParaRPr>
            </a:p>
          </p:txBody>
        </p:sp>
        <p:sp>
          <p:nvSpPr>
            <p:cNvPr id="22536" name="Rectangle 7"/>
            <p:cNvSpPr>
              <a:spLocks noChangeArrowheads="1"/>
            </p:cNvSpPr>
            <p:nvPr/>
          </p:nvSpPr>
          <p:spPr bwMode="auto">
            <a:xfrm>
              <a:off x="2336" y="3927"/>
              <a:ext cx="736"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Mild</a:t>
              </a:r>
              <a:endParaRPr lang="en-US" sz="1800">
                <a:solidFill>
                  <a:sysClr val="windowText" lastClr="000000"/>
                </a:solidFill>
              </a:endParaRPr>
            </a:p>
          </p:txBody>
        </p:sp>
        <p:sp>
          <p:nvSpPr>
            <p:cNvPr id="22537" name="Rectangle 8"/>
            <p:cNvSpPr>
              <a:spLocks noChangeArrowheads="1"/>
            </p:cNvSpPr>
            <p:nvPr/>
          </p:nvSpPr>
          <p:spPr bwMode="auto">
            <a:xfrm>
              <a:off x="912" y="3927"/>
              <a:ext cx="1424"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Rain</a:t>
              </a:r>
              <a:endParaRPr lang="en-US" sz="1800">
                <a:solidFill>
                  <a:sysClr val="windowText" lastClr="000000"/>
                </a:solidFill>
              </a:endParaRPr>
            </a:p>
          </p:txBody>
        </p:sp>
        <p:sp>
          <p:nvSpPr>
            <p:cNvPr id="22538" name="Rectangle 9"/>
            <p:cNvSpPr>
              <a:spLocks noChangeArrowheads="1"/>
            </p:cNvSpPr>
            <p:nvPr/>
          </p:nvSpPr>
          <p:spPr bwMode="auto">
            <a:xfrm>
              <a:off x="432" y="3927"/>
              <a:ext cx="480"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D14</a:t>
              </a:r>
              <a:endParaRPr lang="en-US" sz="1800">
                <a:solidFill>
                  <a:sysClr val="windowText" lastClr="000000"/>
                </a:solidFill>
              </a:endParaRPr>
            </a:p>
          </p:txBody>
        </p:sp>
        <p:sp>
          <p:nvSpPr>
            <p:cNvPr id="22539" name="Rectangle 10"/>
            <p:cNvSpPr>
              <a:spLocks noChangeArrowheads="1"/>
            </p:cNvSpPr>
            <p:nvPr/>
          </p:nvSpPr>
          <p:spPr bwMode="auto">
            <a:xfrm>
              <a:off x="4560" y="3716"/>
              <a:ext cx="1104"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Yes</a:t>
              </a:r>
              <a:endParaRPr lang="en-US" sz="1800">
                <a:solidFill>
                  <a:sysClr val="windowText" lastClr="000000"/>
                </a:solidFill>
              </a:endParaRPr>
            </a:p>
          </p:txBody>
        </p:sp>
        <p:sp>
          <p:nvSpPr>
            <p:cNvPr id="22540" name="Rectangle 11"/>
            <p:cNvSpPr>
              <a:spLocks noChangeArrowheads="1"/>
            </p:cNvSpPr>
            <p:nvPr/>
          </p:nvSpPr>
          <p:spPr bwMode="auto">
            <a:xfrm>
              <a:off x="3840" y="3716"/>
              <a:ext cx="720"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Weak</a:t>
              </a:r>
              <a:endParaRPr lang="en-US" sz="1800">
                <a:solidFill>
                  <a:sysClr val="windowText" lastClr="000000"/>
                </a:solidFill>
              </a:endParaRPr>
            </a:p>
          </p:txBody>
        </p:sp>
        <p:sp>
          <p:nvSpPr>
            <p:cNvPr id="22541" name="Rectangle 12"/>
            <p:cNvSpPr>
              <a:spLocks noChangeArrowheads="1"/>
            </p:cNvSpPr>
            <p:nvPr/>
          </p:nvSpPr>
          <p:spPr bwMode="auto">
            <a:xfrm>
              <a:off x="3072" y="3716"/>
              <a:ext cx="768"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Normal</a:t>
              </a:r>
              <a:endParaRPr lang="en-US" sz="1800">
                <a:solidFill>
                  <a:sysClr val="windowText" lastClr="000000"/>
                </a:solidFill>
              </a:endParaRPr>
            </a:p>
          </p:txBody>
        </p:sp>
        <p:sp>
          <p:nvSpPr>
            <p:cNvPr id="22542" name="Rectangle 13"/>
            <p:cNvSpPr>
              <a:spLocks noChangeArrowheads="1"/>
            </p:cNvSpPr>
            <p:nvPr/>
          </p:nvSpPr>
          <p:spPr bwMode="auto">
            <a:xfrm>
              <a:off x="2336" y="3716"/>
              <a:ext cx="736"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Hot</a:t>
              </a:r>
              <a:endParaRPr lang="en-US" sz="1800">
                <a:solidFill>
                  <a:sysClr val="windowText" lastClr="000000"/>
                </a:solidFill>
              </a:endParaRPr>
            </a:p>
          </p:txBody>
        </p:sp>
        <p:sp>
          <p:nvSpPr>
            <p:cNvPr id="22543" name="Rectangle 14"/>
            <p:cNvSpPr>
              <a:spLocks noChangeArrowheads="1"/>
            </p:cNvSpPr>
            <p:nvPr/>
          </p:nvSpPr>
          <p:spPr bwMode="auto">
            <a:xfrm>
              <a:off x="912" y="3716"/>
              <a:ext cx="1424"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Overcast</a:t>
              </a:r>
              <a:endParaRPr lang="en-US" sz="1800">
                <a:solidFill>
                  <a:sysClr val="windowText" lastClr="000000"/>
                </a:solidFill>
              </a:endParaRPr>
            </a:p>
          </p:txBody>
        </p:sp>
        <p:sp>
          <p:nvSpPr>
            <p:cNvPr id="22544" name="Rectangle 15"/>
            <p:cNvSpPr>
              <a:spLocks noChangeArrowheads="1"/>
            </p:cNvSpPr>
            <p:nvPr/>
          </p:nvSpPr>
          <p:spPr bwMode="auto">
            <a:xfrm>
              <a:off x="432" y="3716"/>
              <a:ext cx="480"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D13</a:t>
              </a:r>
              <a:endParaRPr lang="en-US" sz="1800">
                <a:solidFill>
                  <a:sysClr val="windowText" lastClr="000000"/>
                </a:solidFill>
              </a:endParaRPr>
            </a:p>
          </p:txBody>
        </p:sp>
        <p:sp>
          <p:nvSpPr>
            <p:cNvPr id="22545" name="Rectangle 16"/>
            <p:cNvSpPr>
              <a:spLocks noChangeArrowheads="1"/>
            </p:cNvSpPr>
            <p:nvPr/>
          </p:nvSpPr>
          <p:spPr bwMode="auto">
            <a:xfrm>
              <a:off x="4560" y="3505"/>
              <a:ext cx="1104"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Yes</a:t>
              </a:r>
              <a:endParaRPr lang="en-US" sz="1800">
                <a:solidFill>
                  <a:sysClr val="windowText" lastClr="000000"/>
                </a:solidFill>
              </a:endParaRPr>
            </a:p>
          </p:txBody>
        </p:sp>
        <p:sp>
          <p:nvSpPr>
            <p:cNvPr id="22546" name="Rectangle 17"/>
            <p:cNvSpPr>
              <a:spLocks noChangeArrowheads="1"/>
            </p:cNvSpPr>
            <p:nvPr/>
          </p:nvSpPr>
          <p:spPr bwMode="auto">
            <a:xfrm>
              <a:off x="3840" y="3505"/>
              <a:ext cx="720"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Strong</a:t>
              </a:r>
              <a:endParaRPr lang="en-US" sz="1800">
                <a:solidFill>
                  <a:sysClr val="windowText" lastClr="000000"/>
                </a:solidFill>
              </a:endParaRPr>
            </a:p>
          </p:txBody>
        </p:sp>
        <p:sp>
          <p:nvSpPr>
            <p:cNvPr id="22547" name="Rectangle 18"/>
            <p:cNvSpPr>
              <a:spLocks noChangeArrowheads="1"/>
            </p:cNvSpPr>
            <p:nvPr/>
          </p:nvSpPr>
          <p:spPr bwMode="auto">
            <a:xfrm>
              <a:off x="3072" y="3505"/>
              <a:ext cx="768"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High</a:t>
              </a:r>
              <a:endParaRPr lang="en-US" sz="1800">
                <a:solidFill>
                  <a:sysClr val="windowText" lastClr="000000"/>
                </a:solidFill>
              </a:endParaRPr>
            </a:p>
          </p:txBody>
        </p:sp>
        <p:sp>
          <p:nvSpPr>
            <p:cNvPr id="22548" name="Rectangle 19"/>
            <p:cNvSpPr>
              <a:spLocks noChangeArrowheads="1"/>
            </p:cNvSpPr>
            <p:nvPr/>
          </p:nvSpPr>
          <p:spPr bwMode="auto">
            <a:xfrm>
              <a:off x="2336" y="3505"/>
              <a:ext cx="736"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Mild</a:t>
              </a:r>
              <a:endParaRPr lang="en-US" sz="1800">
                <a:solidFill>
                  <a:sysClr val="windowText" lastClr="000000"/>
                </a:solidFill>
              </a:endParaRPr>
            </a:p>
          </p:txBody>
        </p:sp>
        <p:sp>
          <p:nvSpPr>
            <p:cNvPr id="22549" name="Rectangle 20"/>
            <p:cNvSpPr>
              <a:spLocks noChangeArrowheads="1"/>
            </p:cNvSpPr>
            <p:nvPr/>
          </p:nvSpPr>
          <p:spPr bwMode="auto">
            <a:xfrm>
              <a:off x="912" y="3505"/>
              <a:ext cx="1424"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Overcast</a:t>
              </a:r>
              <a:endParaRPr lang="en-US" sz="1800">
                <a:solidFill>
                  <a:sysClr val="windowText" lastClr="000000"/>
                </a:solidFill>
              </a:endParaRPr>
            </a:p>
          </p:txBody>
        </p:sp>
        <p:sp>
          <p:nvSpPr>
            <p:cNvPr id="22550" name="Rectangle 21"/>
            <p:cNvSpPr>
              <a:spLocks noChangeArrowheads="1"/>
            </p:cNvSpPr>
            <p:nvPr/>
          </p:nvSpPr>
          <p:spPr bwMode="auto">
            <a:xfrm>
              <a:off x="432" y="3505"/>
              <a:ext cx="480"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D12</a:t>
              </a:r>
              <a:endParaRPr lang="en-US" sz="1800">
                <a:solidFill>
                  <a:sysClr val="windowText" lastClr="000000"/>
                </a:solidFill>
              </a:endParaRPr>
            </a:p>
          </p:txBody>
        </p:sp>
        <p:sp>
          <p:nvSpPr>
            <p:cNvPr id="22551" name="Rectangle 22"/>
            <p:cNvSpPr>
              <a:spLocks noChangeArrowheads="1"/>
            </p:cNvSpPr>
            <p:nvPr/>
          </p:nvSpPr>
          <p:spPr bwMode="auto">
            <a:xfrm>
              <a:off x="4560" y="3294"/>
              <a:ext cx="1104"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Yes</a:t>
              </a:r>
              <a:endParaRPr lang="en-US" sz="1800">
                <a:solidFill>
                  <a:sysClr val="windowText" lastClr="000000"/>
                </a:solidFill>
              </a:endParaRPr>
            </a:p>
          </p:txBody>
        </p:sp>
        <p:sp>
          <p:nvSpPr>
            <p:cNvPr id="22552" name="Rectangle 23"/>
            <p:cNvSpPr>
              <a:spLocks noChangeArrowheads="1"/>
            </p:cNvSpPr>
            <p:nvPr/>
          </p:nvSpPr>
          <p:spPr bwMode="auto">
            <a:xfrm>
              <a:off x="3840" y="3294"/>
              <a:ext cx="720"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Strong</a:t>
              </a:r>
              <a:endParaRPr lang="en-US" sz="1800">
                <a:solidFill>
                  <a:sysClr val="windowText" lastClr="000000"/>
                </a:solidFill>
              </a:endParaRPr>
            </a:p>
          </p:txBody>
        </p:sp>
        <p:sp>
          <p:nvSpPr>
            <p:cNvPr id="22553" name="Rectangle 24"/>
            <p:cNvSpPr>
              <a:spLocks noChangeArrowheads="1"/>
            </p:cNvSpPr>
            <p:nvPr/>
          </p:nvSpPr>
          <p:spPr bwMode="auto">
            <a:xfrm>
              <a:off x="3072" y="3294"/>
              <a:ext cx="768"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Normal</a:t>
              </a:r>
              <a:endParaRPr lang="en-US" sz="1800">
                <a:solidFill>
                  <a:sysClr val="windowText" lastClr="000000"/>
                </a:solidFill>
              </a:endParaRPr>
            </a:p>
          </p:txBody>
        </p:sp>
        <p:sp>
          <p:nvSpPr>
            <p:cNvPr id="22554" name="Rectangle 25"/>
            <p:cNvSpPr>
              <a:spLocks noChangeArrowheads="1"/>
            </p:cNvSpPr>
            <p:nvPr/>
          </p:nvSpPr>
          <p:spPr bwMode="auto">
            <a:xfrm>
              <a:off x="2336" y="3294"/>
              <a:ext cx="736"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Mild</a:t>
              </a:r>
              <a:endParaRPr lang="en-US" sz="1800">
                <a:solidFill>
                  <a:sysClr val="windowText" lastClr="000000"/>
                </a:solidFill>
              </a:endParaRPr>
            </a:p>
          </p:txBody>
        </p:sp>
        <p:sp>
          <p:nvSpPr>
            <p:cNvPr id="22555" name="Rectangle 26"/>
            <p:cNvSpPr>
              <a:spLocks noChangeArrowheads="1"/>
            </p:cNvSpPr>
            <p:nvPr/>
          </p:nvSpPr>
          <p:spPr bwMode="auto">
            <a:xfrm>
              <a:off x="912" y="3294"/>
              <a:ext cx="1424"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Sunny</a:t>
              </a:r>
              <a:endParaRPr lang="en-US" sz="1800">
                <a:solidFill>
                  <a:sysClr val="windowText" lastClr="000000"/>
                </a:solidFill>
              </a:endParaRPr>
            </a:p>
          </p:txBody>
        </p:sp>
        <p:sp>
          <p:nvSpPr>
            <p:cNvPr id="22556" name="Rectangle 27"/>
            <p:cNvSpPr>
              <a:spLocks noChangeArrowheads="1"/>
            </p:cNvSpPr>
            <p:nvPr/>
          </p:nvSpPr>
          <p:spPr bwMode="auto">
            <a:xfrm>
              <a:off x="432" y="3294"/>
              <a:ext cx="480"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D11</a:t>
              </a:r>
              <a:endParaRPr lang="en-US" sz="1800">
                <a:solidFill>
                  <a:sysClr val="windowText" lastClr="000000"/>
                </a:solidFill>
              </a:endParaRPr>
            </a:p>
          </p:txBody>
        </p:sp>
        <p:sp>
          <p:nvSpPr>
            <p:cNvPr id="22557" name="Rectangle 28"/>
            <p:cNvSpPr>
              <a:spLocks noChangeArrowheads="1"/>
            </p:cNvSpPr>
            <p:nvPr/>
          </p:nvSpPr>
          <p:spPr bwMode="auto">
            <a:xfrm>
              <a:off x="4560" y="3083"/>
              <a:ext cx="1104"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Yes</a:t>
              </a:r>
              <a:endParaRPr lang="en-US" sz="1800">
                <a:solidFill>
                  <a:sysClr val="windowText" lastClr="000000"/>
                </a:solidFill>
              </a:endParaRPr>
            </a:p>
          </p:txBody>
        </p:sp>
        <p:sp>
          <p:nvSpPr>
            <p:cNvPr id="22558" name="Rectangle 29"/>
            <p:cNvSpPr>
              <a:spLocks noChangeArrowheads="1"/>
            </p:cNvSpPr>
            <p:nvPr/>
          </p:nvSpPr>
          <p:spPr bwMode="auto">
            <a:xfrm>
              <a:off x="3840" y="3083"/>
              <a:ext cx="720"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Strong</a:t>
              </a:r>
              <a:endParaRPr lang="en-US" sz="1800">
                <a:solidFill>
                  <a:sysClr val="windowText" lastClr="000000"/>
                </a:solidFill>
              </a:endParaRPr>
            </a:p>
          </p:txBody>
        </p:sp>
        <p:sp>
          <p:nvSpPr>
            <p:cNvPr id="22559" name="Rectangle 30"/>
            <p:cNvSpPr>
              <a:spLocks noChangeArrowheads="1"/>
            </p:cNvSpPr>
            <p:nvPr/>
          </p:nvSpPr>
          <p:spPr bwMode="auto">
            <a:xfrm>
              <a:off x="3072" y="3083"/>
              <a:ext cx="768"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Normal</a:t>
              </a:r>
              <a:endParaRPr lang="en-US" sz="1800">
                <a:solidFill>
                  <a:sysClr val="windowText" lastClr="000000"/>
                </a:solidFill>
              </a:endParaRPr>
            </a:p>
          </p:txBody>
        </p:sp>
        <p:sp>
          <p:nvSpPr>
            <p:cNvPr id="22560" name="Rectangle 31"/>
            <p:cNvSpPr>
              <a:spLocks noChangeArrowheads="1"/>
            </p:cNvSpPr>
            <p:nvPr/>
          </p:nvSpPr>
          <p:spPr bwMode="auto">
            <a:xfrm>
              <a:off x="2336" y="3083"/>
              <a:ext cx="736"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Mild</a:t>
              </a:r>
              <a:endParaRPr lang="en-US" sz="1800">
                <a:solidFill>
                  <a:sysClr val="windowText" lastClr="000000"/>
                </a:solidFill>
              </a:endParaRPr>
            </a:p>
          </p:txBody>
        </p:sp>
        <p:sp>
          <p:nvSpPr>
            <p:cNvPr id="22561" name="Rectangle 32"/>
            <p:cNvSpPr>
              <a:spLocks noChangeArrowheads="1"/>
            </p:cNvSpPr>
            <p:nvPr/>
          </p:nvSpPr>
          <p:spPr bwMode="auto">
            <a:xfrm>
              <a:off x="912" y="3083"/>
              <a:ext cx="1424"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Rain</a:t>
              </a:r>
              <a:endParaRPr lang="en-US" sz="1800">
                <a:solidFill>
                  <a:sysClr val="windowText" lastClr="000000"/>
                </a:solidFill>
              </a:endParaRPr>
            </a:p>
          </p:txBody>
        </p:sp>
        <p:sp>
          <p:nvSpPr>
            <p:cNvPr id="22562" name="Rectangle 33"/>
            <p:cNvSpPr>
              <a:spLocks noChangeArrowheads="1"/>
            </p:cNvSpPr>
            <p:nvPr/>
          </p:nvSpPr>
          <p:spPr bwMode="auto">
            <a:xfrm>
              <a:off x="432" y="3083"/>
              <a:ext cx="480"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D10</a:t>
              </a:r>
              <a:endParaRPr lang="en-US" sz="1800">
                <a:solidFill>
                  <a:sysClr val="windowText" lastClr="000000"/>
                </a:solidFill>
              </a:endParaRPr>
            </a:p>
          </p:txBody>
        </p:sp>
        <p:sp>
          <p:nvSpPr>
            <p:cNvPr id="22563" name="Rectangle 34"/>
            <p:cNvSpPr>
              <a:spLocks noChangeArrowheads="1"/>
            </p:cNvSpPr>
            <p:nvPr/>
          </p:nvSpPr>
          <p:spPr bwMode="auto">
            <a:xfrm>
              <a:off x="4560" y="2872"/>
              <a:ext cx="1104"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Yes</a:t>
              </a:r>
              <a:endParaRPr lang="en-US" sz="1800">
                <a:solidFill>
                  <a:sysClr val="windowText" lastClr="000000"/>
                </a:solidFill>
              </a:endParaRPr>
            </a:p>
          </p:txBody>
        </p:sp>
        <p:sp>
          <p:nvSpPr>
            <p:cNvPr id="22564" name="Rectangle 35"/>
            <p:cNvSpPr>
              <a:spLocks noChangeArrowheads="1"/>
            </p:cNvSpPr>
            <p:nvPr/>
          </p:nvSpPr>
          <p:spPr bwMode="auto">
            <a:xfrm>
              <a:off x="3840" y="2872"/>
              <a:ext cx="720"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Weak</a:t>
              </a:r>
              <a:endParaRPr lang="en-US" sz="1800">
                <a:solidFill>
                  <a:sysClr val="windowText" lastClr="000000"/>
                </a:solidFill>
              </a:endParaRPr>
            </a:p>
          </p:txBody>
        </p:sp>
        <p:sp>
          <p:nvSpPr>
            <p:cNvPr id="22565" name="Rectangle 36"/>
            <p:cNvSpPr>
              <a:spLocks noChangeArrowheads="1"/>
            </p:cNvSpPr>
            <p:nvPr/>
          </p:nvSpPr>
          <p:spPr bwMode="auto">
            <a:xfrm>
              <a:off x="3072" y="2872"/>
              <a:ext cx="768"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Normal</a:t>
              </a:r>
              <a:endParaRPr lang="en-US" sz="1800">
                <a:solidFill>
                  <a:sysClr val="windowText" lastClr="000000"/>
                </a:solidFill>
              </a:endParaRPr>
            </a:p>
          </p:txBody>
        </p:sp>
        <p:sp>
          <p:nvSpPr>
            <p:cNvPr id="22566" name="Rectangle 37"/>
            <p:cNvSpPr>
              <a:spLocks noChangeArrowheads="1"/>
            </p:cNvSpPr>
            <p:nvPr/>
          </p:nvSpPr>
          <p:spPr bwMode="auto">
            <a:xfrm>
              <a:off x="2336" y="2872"/>
              <a:ext cx="736"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Cold</a:t>
              </a:r>
              <a:endParaRPr lang="en-US" sz="1800">
                <a:solidFill>
                  <a:sysClr val="windowText" lastClr="000000"/>
                </a:solidFill>
              </a:endParaRPr>
            </a:p>
          </p:txBody>
        </p:sp>
        <p:sp>
          <p:nvSpPr>
            <p:cNvPr id="22567" name="Rectangle 38"/>
            <p:cNvSpPr>
              <a:spLocks noChangeArrowheads="1"/>
            </p:cNvSpPr>
            <p:nvPr/>
          </p:nvSpPr>
          <p:spPr bwMode="auto">
            <a:xfrm>
              <a:off x="912" y="2872"/>
              <a:ext cx="1424"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Sunny</a:t>
              </a:r>
              <a:endParaRPr lang="en-US" sz="1800">
                <a:solidFill>
                  <a:sysClr val="windowText" lastClr="000000"/>
                </a:solidFill>
              </a:endParaRPr>
            </a:p>
          </p:txBody>
        </p:sp>
        <p:sp>
          <p:nvSpPr>
            <p:cNvPr id="22568" name="Rectangle 39"/>
            <p:cNvSpPr>
              <a:spLocks noChangeArrowheads="1"/>
            </p:cNvSpPr>
            <p:nvPr/>
          </p:nvSpPr>
          <p:spPr bwMode="auto">
            <a:xfrm>
              <a:off x="432" y="2872"/>
              <a:ext cx="480"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D9</a:t>
              </a:r>
              <a:endParaRPr lang="en-US" sz="1800">
                <a:solidFill>
                  <a:sysClr val="windowText" lastClr="000000"/>
                </a:solidFill>
              </a:endParaRPr>
            </a:p>
          </p:txBody>
        </p:sp>
        <p:sp>
          <p:nvSpPr>
            <p:cNvPr id="22569" name="Rectangle 40"/>
            <p:cNvSpPr>
              <a:spLocks noChangeArrowheads="1"/>
            </p:cNvSpPr>
            <p:nvPr/>
          </p:nvSpPr>
          <p:spPr bwMode="auto">
            <a:xfrm>
              <a:off x="4560" y="2661"/>
              <a:ext cx="1104"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No</a:t>
              </a:r>
              <a:endParaRPr lang="en-US" sz="1800">
                <a:solidFill>
                  <a:sysClr val="windowText" lastClr="000000"/>
                </a:solidFill>
              </a:endParaRPr>
            </a:p>
          </p:txBody>
        </p:sp>
        <p:sp>
          <p:nvSpPr>
            <p:cNvPr id="22570" name="Rectangle 41"/>
            <p:cNvSpPr>
              <a:spLocks noChangeArrowheads="1"/>
            </p:cNvSpPr>
            <p:nvPr/>
          </p:nvSpPr>
          <p:spPr bwMode="auto">
            <a:xfrm>
              <a:off x="3840" y="2661"/>
              <a:ext cx="720"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Weak</a:t>
              </a:r>
              <a:endParaRPr lang="en-US" sz="1800">
                <a:solidFill>
                  <a:sysClr val="windowText" lastClr="000000"/>
                </a:solidFill>
              </a:endParaRPr>
            </a:p>
          </p:txBody>
        </p:sp>
        <p:sp>
          <p:nvSpPr>
            <p:cNvPr id="22571" name="Rectangle 42"/>
            <p:cNvSpPr>
              <a:spLocks noChangeArrowheads="1"/>
            </p:cNvSpPr>
            <p:nvPr/>
          </p:nvSpPr>
          <p:spPr bwMode="auto">
            <a:xfrm>
              <a:off x="3072" y="2661"/>
              <a:ext cx="768"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High</a:t>
              </a:r>
              <a:endParaRPr lang="en-US" sz="1800">
                <a:solidFill>
                  <a:sysClr val="windowText" lastClr="000000"/>
                </a:solidFill>
              </a:endParaRPr>
            </a:p>
          </p:txBody>
        </p:sp>
        <p:sp>
          <p:nvSpPr>
            <p:cNvPr id="22572" name="Rectangle 43"/>
            <p:cNvSpPr>
              <a:spLocks noChangeArrowheads="1"/>
            </p:cNvSpPr>
            <p:nvPr/>
          </p:nvSpPr>
          <p:spPr bwMode="auto">
            <a:xfrm>
              <a:off x="2336" y="2661"/>
              <a:ext cx="736"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Mild</a:t>
              </a:r>
              <a:endParaRPr lang="en-US" sz="1800">
                <a:solidFill>
                  <a:sysClr val="windowText" lastClr="000000"/>
                </a:solidFill>
              </a:endParaRPr>
            </a:p>
          </p:txBody>
        </p:sp>
        <p:sp>
          <p:nvSpPr>
            <p:cNvPr id="22573" name="Rectangle 44"/>
            <p:cNvSpPr>
              <a:spLocks noChangeArrowheads="1"/>
            </p:cNvSpPr>
            <p:nvPr/>
          </p:nvSpPr>
          <p:spPr bwMode="auto">
            <a:xfrm>
              <a:off x="912" y="2661"/>
              <a:ext cx="1424"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Sunny</a:t>
              </a:r>
              <a:endParaRPr lang="en-US" sz="1800">
                <a:solidFill>
                  <a:sysClr val="windowText" lastClr="000000"/>
                </a:solidFill>
              </a:endParaRPr>
            </a:p>
          </p:txBody>
        </p:sp>
        <p:sp>
          <p:nvSpPr>
            <p:cNvPr id="22574" name="Rectangle 45"/>
            <p:cNvSpPr>
              <a:spLocks noChangeArrowheads="1"/>
            </p:cNvSpPr>
            <p:nvPr/>
          </p:nvSpPr>
          <p:spPr bwMode="auto">
            <a:xfrm>
              <a:off x="432" y="2661"/>
              <a:ext cx="480"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D8</a:t>
              </a:r>
              <a:endParaRPr lang="en-US" sz="1800">
                <a:solidFill>
                  <a:sysClr val="windowText" lastClr="000000"/>
                </a:solidFill>
              </a:endParaRPr>
            </a:p>
          </p:txBody>
        </p:sp>
        <p:sp>
          <p:nvSpPr>
            <p:cNvPr id="22575" name="Rectangle 46"/>
            <p:cNvSpPr>
              <a:spLocks noChangeArrowheads="1"/>
            </p:cNvSpPr>
            <p:nvPr/>
          </p:nvSpPr>
          <p:spPr bwMode="auto">
            <a:xfrm>
              <a:off x="4560" y="2450"/>
              <a:ext cx="1104"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Yes</a:t>
              </a:r>
              <a:endParaRPr lang="en-US" sz="1800">
                <a:solidFill>
                  <a:sysClr val="windowText" lastClr="000000"/>
                </a:solidFill>
              </a:endParaRPr>
            </a:p>
          </p:txBody>
        </p:sp>
        <p:sp>
          <p:nvSpPr>
            <p:cNvPr id="22576" name="Rectangle 47"/>
            <p:cNvSpPr>
              <a:spLocks noChangeArrowheads="1"/>
            </p:cNvSpPr>
            <p:nvPr/>
          </p:nvSpPr>
          <p:spPr bwMode="auto">
            <a:xfrm>
              <a:off x="3840" y="2450"/>
              <a:ext cx="720"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Weak</a:t>
              </a:r>
              <a:endParaRPr lang="en-US" sz="1800">
                <a:solidFill>
                  <a:sysClr val="windowText" lastClr="000000"/>
                </a:solidFill>
              </a:endParaRPr>
            </a:p>
          </p:txBody>
        </p:sp>
        <p:sp>
          <p:nvSpPr>
            <p:cNvPr id="22577" name="Rectangle 48"/>
            <p:cNvSpPr>
              <a:spLocks noChangeArrowheads="1"/>
            </p:cNvSpPr>
            <p:nvPr/>
          </p:nvSpPr>
          <p:spPr bwMode="auto">
            <a:xfrm>
              <a:off x="3072" y="2450"/>
              <a:ext cx="768"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Normal</a:t>
              </a:r>
              <a:endParaRPr lang="en-US" sz="1800">
                <a:solidFill>
                  <a:sysClr val="windowText" lastClr="000000"/>
                </a:solidFill>
              </a:endParaRPr>
            </a:p>
          </p:txBody>
        </p:sp>
        <p:sp>
          <p:nvSpPr>
            <p:cNvPr id="22578" name="Rectangle 49"/>
            <p:cNvSpPr>
              <a:spLocks noChangeArrowheads="1"/>
            </p:cNvSpPr>
            <p:nvPr/>
          </p:nvSpPr>
          <p:spPr bwMode="auto">
            <a:xfrm>
              <a:off x="2336" y="2450"/>
              <a:ext cx="736"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Cool</a:t>
              </a:r>
              <a:endParaRPr lang="en-US" sz="1800">
                <a:solidFill>
                  <a:sysClr val="windowText" lastClr="000000"/>
                </a:solidFill>
              </a:endParaRPr>
            </a:p>
          </p:txBody>
        </p:sp>
        <p:sp>
          <p:nvSpPr>
            <p:cNvPr id="22579" name="Rectangle 50"/>
            <p:cNvSpPr>
              <a:spLocks noChangeArrowheads="1"/>
            </p:cNvSpPr>
            <p:nvPr/>
          </p:nvSpPr>
          <p:spPr bwMode="auto">
            <a:xfrm>
              <a:off x="912" y="2450"/>
              <a:ext cx="1424"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Overcast</a:t>
              </a:r>
              <a:endParaRPr lang="en-US" sz="1800">
                <a:solidFill>
                  <a:sysClr val="windowText" lastClr="000000"/>
                </a:solidFill>
              </a:endParaRPr>
            </a:p>
          </p:txBody>
        </p:sp>
        <p:sp>
          <p:nvSpPr>
            <p:cNvPr id="22580" name="Rectangle 51"/>
            <p:cNvSpPr>
              <a:spLocks noChangeArrowheads="1"/>
            </p:cNvSpPr>
            <p:nvPr/>
          </p:nvSpPr>
          <p:spPr bwMode="auto">
            <a:xfrm>
              <a:off x="432" y="2450"/>
              <a:ext cx="480"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D7</a:t>
              </a:r>
              <a:endParaRPr lang="en-US" sz="1800">
                <a:solidFill>
                  <a:sysClr val="windowText" lastClr="000000"/>
                </a:solidFill>
              </a:endParaRPr>
            </a:p>
          </p:txBody>
        </p:sp>
        <p:sp>
          <p:nvSpPr>
            <p:cNvPr id="22581" name="Rectangle 52"/>
            <p:cNvSpPr>
              <a:spLocks noChangeArrowheads="1"/>
            </p:cNvSpPr>
            <p:nvPr/>
          </p:nvSpPr>
          <p:spPr bwMode="auto">
            <a:xfrm>
              <a:off x="4560" y="2239"/>
              <a:ext cx="1104"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No</a:t>
              </a:r>
              <a:endParaRPr lang="en-US" sz="1800">
                <a:solidFill>
                  <a:sysClr val="windowText" lastClr="000000"/>
                </a:solidFill>
              </a:endParaRPr>
            </a:p>
          </p:txBody>
        </p:sp>
        <p:sp>
          <p:nvSpPr>
            <p:cNvPr id="22582" name="Rectangle 53"/>
            <p:cNvSpPr>
              <a:spLocks noChangeArrowheads="1"/>
            </p:cNvSpPr>
            <p:nvPr/>
          </p:nvSpPr>
          <p:spPr bwMode="auto">
            <a:xfrm>
              <a:off x="3840" y="2239"/>
              <a:ext cx="720"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Strong</a:t>
              </a:r>
              <a:endParaRPr lang="en-US" sz="1800">
                <a:solidFill>
                  <a:sysClr val="windowText" lastClr="000000"/>
                </a:solidFill>
              </a:endParaRPr>
            </a:p>
          </p:txBody>
        </p:sp>
        <p:sp>
          <p:nvSpPr>
            <p:cNvPr id="22583" name="Rectangle 54"/>
            <p:cNvSpPr>
              <a:spLocks noChangeArrowheads="1"/>
            </p:cNvSpPr>
            <p:nvPr/>
          </p:nvSpPr>
          <p:spPr bwMode="auto">
            <a:xfrm>
              <a:off x="3072" y="2239"/>
              <a:ext cx="768"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Normal</a:t>
              </a:r>
              <a:endParaRPr lang="en-US" sz="1800">
                <a:solidFill>
                  <a:sysClr val="windowText" lastClr="000000"/>
                </a:solidFill>
              </a:endParaRPr>
            </a:p>
          </p:txBody>
        </p:sp>
        <p:sp>
          <p:nvSpPr>
            <p:cNvPr id="22584" name="Rectangle 55"/>
            <p:cNvSpPr>
              <a:spLocks noChangeArrowheads="1"/>
            </p:cNvSpPr>
            <p:nvPr/>
          </p:nvSpPr>
          <p:spPr bwMode="auto">
            <a:xfrm>
              <a:off x="2336" y="2239"/>
              <a:ext cx="736"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Cool</a:t>
              </a:r>
              <a:endParaRPr lang="en-US" sz="1800">
                <a:solidFill>
                  <a:sysClr val="windowText" lastClr="000000"/>
                </a:solidFill>
              </a:endParaRPr>
            </a:p>
          </p:txBody>
        </p:sp>
        <p:sp>
          <p:nvSpPr>
            <p:cNvPr id="22585" name="Rectangle 56"/>
            <p:cNvSpPr>
              <a:spLocks noChangeArrowheads="1"/>
            </p:cNvSpPr>
            <p:nvPr/>
          </p:nvSpPr>
          <p:spPr bwMode="auto">
            <a:xfrm>
              <a:off x="912" y="2239"/>
              <a:ext cx="1424"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Rain</a:t>
              </a:r>
              <a:endParaRPr lang="en-US" sz="1800">
                <a:solidFill>
                  <a:sysClr val="windowText" lastClr="000000"/>
                </a:solidFill>
              </a:endParaRPr>
            </a:p>
          </p:txBody>
        </p:sp>
        <p:sp>
          <p:nvSpPr>
            <p:cNvPr id="22586" name="Rectangle 57"/>
            <p:cNvSpPr>
              <a:spLocks noChangeArrowheads="1"/>
            </p:cNvSpPr>
            <p:nvPr/>
          </p:nvSpPr>
          <p:spPr bwMode="auto">
            <a:xfrm>
              <a:off x="432" y="2239"/>
              <a:ext cx="480"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D6</a:t>
              </a:r>
              <a:endParaRPr lang="en-US" sz="1800">
                <a:solidFill>
                  <a:sysClr val="windowText" lastClr="000000"/>
                </a:solidFill>
              </a:endParaRPr>
            </a:p>
          </p:txBody>
        </p:sp>
        <p:sp>
          <p:nvSpPr>
            <p:cNvPr id="22587" name="Rectangle 58"/>
            <p:cNvSpPr>
              <a:spLocks noChangeArrowheads="1"/>
            </p:cNvSpPr>
            <p:nvPr/>
          </p:nvSpPr>
          <p:spPr bwMode="auto">
            <a:xfrm>
              <a:off x="4560" y="2028"/>
              <a:ext cx="1104"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Yes</a:t>
              </a:r>
              <a:endParaRPr lang="en-US" sz="1800">
                <a:solidFill>
                  <a:sysClr val="windowText" lastClr="000000"/>
                </a:solidFill>
              </a:endParaRPr>
            </a:p>
          </p:txBody>
        </p:sp>
        <p:sp>
          <p:nvSpPr>
            <p:cNvPr id="22588" name="Rectangle 59"/>
            <p:cNvSpPr>
              <a:spLocks noChangeArrowheads="1"/>
            </p:cNvSpPr>
            <p:nvPr/>
          </p:nvSpPr>
          <p:spPr bwMode="auto">
            <a:xfrm>
              <a:off x="3840" y="2028"/>
              <a:ext cx="720"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Weak</a:t>
              </a:r>
              <a:endParaRPr lang="en-US" sz="1800">
                <a:solidFill>
                  <a:sysClr val="windowText" lastClr="000000"/>
                </a:solidFill>
              </a:endParaRPr>
            </a:p>
          </p:txBody>
        </p:sp>
        <p:sp>
          <p:nvSpPr>
            <p:cNvPr id="22589" name="Rectangle 60"/>
            <p:cNvSpPr>
              <a:spLocks noChangeArrowheads="1"/>
            </p:cNvSpPr>
            <p:nvPr/>
          </p:nvSpPr>
          <p:spPr bwMode="auto">
            <a:xfrm>
              <a:off x="3072" y="2028"/>
              <a:ext cx="768"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dirty="0">
                  <a:solidFill>
                    <a:sysClr val="windowText" lastClr="000000"/>
                  </a:solidFill>
                </a:rPr>
                <a:t>Normal</a:t>
              </a:r>
              <a:endParaRPr lang="en-US" sz="1800" dirty="0">
                <a:solidFill>
                  <a:sysClr val="windowText" lastClr="000000"/>
                </a:solidFill>
              </a:endParaRPr>
            </a:p>
          </p:txBody>
        </p:sp>
        <p:sp>
          <p:nvSpPr>
            <p:cNvPr id="22590" name="Rectangle 61"/>
            <p:cNvSpPr>
              <a:spLocks noChangeArrowheads="1"/>
            </p:cNvSpPr>
            <p:nvPr/>
          </p:nvSpPr>
          <p:spPr bwMode="auto">
            <a:xfrm>
              <a:off x="2336" y="2028"/>
              <a:ext cx="736"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Cool</a:t>
              </a:r>
              <a:endParaRPr lang="en-US" sz="1800">
                <a:solidFill>
                  <a:sysClr val="windowText" lastClr="000000"/>
                </a:solidFill>
              </a:endParaRPr>
            </a:p>
          </p:txBody>
        </p:sp>
        <p:sp>
          <p:nvSpPr>
            <p:cNvPr id="22591" name="Rectangle 62"/>
            <p:cNvSpPr>
              <a:spLocks noChangeArrowheads="1"/>
            </p:cNvSpPr>
            <p:nvPr/>
          </p:nvSpPr>
          <p:spPr bwMode="auto">
            <a:xfrm>
              <a:off x="912" y="2028"/>
              <a:ext cx="1424"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Rain</a:t>
              </a:r>
              <a:endParaRPr lang="en-US" sz="1800">
                <a:solidFill>
                  <a:sysClr val="windowText" lastClr="000000"/>
                </a:solidFill>
              </a:endParaRPr>
            </a:p>
          </p:txBody>
        </p:sp>
        <p:sp>
          <p:nvSpPr>
            <p:cNvPr id="22592" name="Rectangle 63"/>
            <p:cNvSpPr>
              <a:spLocks noChangeArrowheads="1"/>
            </p:cNvSpPr>
            <p:nvPr/>
          </p:nvSpPr>
          <p:spPr bwMode="auto">
            <a:xfrm>
              <a:off x="432" y="2028"/>
              <a:ext cx="480"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D5</a:t>
              </a:r>
              <a:endParaRPr lang="en-US" sz="1800">
                <a:solidFill>
                  <a:sysClr val="windowText" lastClr="000000"/>
                </a:solidFill>
              </a:endParaRPr>
            </a:p>
          </p:txBody>
        </p:sp>
        <p:sp>
          <p:nvSpPr>
            <p:cNvPr id="22593" name="Rectangle 64"/>
            <p:cNvSpPr>
              <a:spLocks noChangeArrowheads="1"/>
            </p:cNvSpPr>
            <p:nvPr/>
          </p:nvSpPr>
          <p:spPr bwMode="auto">
            <a:xfrm>
              <a:off x="4560" y="1817"/>
              <a:ext cx="1104"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Yes</a:t>
              </a:r>
              <a:endParaRPr lang="en-US" sz="1800">
                <a:solidFill>
                  <a:sysClr val="windowText" lastClr="000000"/>
                </a:solidFill>
              </a:endParaRPr>
            </a:p>
          </p:txBody>
        </p:sp>
        <p:sp>
          <p:nvSpPr>
            <p:cNvPr id="22594" name="Rectangle 65"/>
            <p:cNvSpPr>
              <a:spLocks noChangeArrowheads="1"/>
            </p:cNvSpPr>
            <p:nvPr/>
          </p:nvSpPr>
          <p:spPr bwMode="auto">
            <a:xfrm>
              <a:off x="3840" y="1817"/>
              <a:ext cx="720"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Weak</a:t>
              </a:r>
              <a:endParaRPr lang="en-US" sz="1800">
                <a:solidFill>
                  <a:sysClr val="windowText" lastClr="000000"/>
                </a:solidFill>
              </a:endParaRPr>
            </a:p>
          </p:txBody>
        </p:sp>
        <p:sp>
          <p:nvSpPr>
            <p:cNvPr id="22595" name="Rectangle 66"/>
            <p:cNvSpPr>
              <a:spLocks noChangeArrowheads="1"/>
            </p:cNvSpPr>
            <p:nvPr/>
          </p:nvSpPr>
          <p:spPr bwMode="auto">
            <a:xfrm>
              <a:off x="3072" y="1817"/>
              <a:ext cx="768"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High</a:t>
              </a:r>
              <a:endParaRPr lang="en-US" sz="1800">
                <a:solidFill>
                  <a:sysClr val="windowText" lastClr="000000"/>
                </a:solidFill>
              </a:endParaRPr>
            </a:p>
          </p:txBody>
        </p:sp>
        <p:sp>
          <p:nvSpPr>
            <p:cNvPr id="22596" name="Rectangle 67"/>
            <p:cNvSpPr>
              <a:spLocks noChangeArrowheads="1"/>
            </p:cNvSpPr>
            <p:nvPr/>
          </p:nvSpPr>
          <p:spPr bwMode="auto">
            <a:xfrm>
              <a:off x="2336" y="1817"/>
              <a:ext cx="736"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Mild</a:t>
              </a:r>
              <a:endParaRPr lang="en-US" sz="1800">
                <a:solidFill>
                  <a:sysClr val="windowText" lastClr="000000"/>
                </a:solidFill>
              </a:endParaRPr>
            </a:p>
          </p:txBody>
        </p:sp>
        <p:sp>
          <p:nvSpPr>
            <p:cNvPr id="22597" name="Rectangle 68"/>
            <p:cNvSpPr>
              <a:spLocks noChangeArrowheads="1"/>
            </p:cNvSpPr>
            <p:nvPr/>
          </p:nvSpPr>
          <p:spPr bwMode="auto">
            <a:xfrm>
              <a:off x="912" y="1817"/>
              <a:ext cx="1424"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Rain </a:t>
              </a:r>
              <a:endParaRPr lang="en-US" sz="1800">
                <a:solidFill>
                  <a:sysClr val="windowText" lastClr="000000"/>
                </a:solidFill>
              </a:endParaRPr>
            </a:p>
          </p:txBody>
        </p:sp>
        <p:sp>
          <p:nvSpPr>
            <p:cNvPr id="22598" name="Rectangle 69"/>
            <p:cNvSpPr>
              <a:spLocks noChangeArrowheads="1"/>
            </p:cNvSpPr>
            <p:nvPr/>
          </p:nvSpPr>
          <p:spPr bwMode="auto">
            <a:xfrm>
              <a:off x="432" y="1817"/>
              <a:ext cx="480"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D4 </a:t>
              </a:r>
              <a:endParaRPr lang="en-US" sz="1800">
                <a:solidFill>
                  <a:sysClr val="windowText" lastClr="000000"/>
                </a:solidFill>
              </a:endParaRPr>
            </a:p>
          </p:txBody>
        </p:sp>
        <p:sp>
          <p:nvSpPr>
            <p:cNvPr id="22599" name="Rectangle 70"/>
            <p:cNvSpPr>
              <a:spLocks noChangeArrowheads="1"/>
            </p:cNvSpPr>
            <p:nvPr/>
          </p:nvSpPr>
          <p:spPr bwMode="auto">
            <a:xfrm>
              <a:off x="4560" y="1606"/>
              <a:ext cx="1104"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Yes</a:t>
              </a:r>
              <a:endParaRPr lang="en-US" sz="1800">
                <a:solidFill>
                  <a:sysClr val="windowText" lastClr="000000"/>
                </a:solidFill>
              </a:endParaRPr>
            </a:p>
          </p:txBody>
        </p:sp>
        <p:sp>
          <p:nvSpPr>
            <p:cNvPr id="22600" name="Rectangle 71"/>
            <p:cNvSpPr>
              <a:spLocks noChangeArrowheads="1"/>
            </p:cNvSpPr>
            <p:nvPr/>
          </p:nvSpPr>
          <p:spPr bwMode="auto">
            <a:xfrm>
              <a:off x="3840" y="1606"/>
              <a:ext cx="720"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Weak</a:t>
              </a:r>
              <a:endParaRPr lang="en-US" sz="1800">
                <a:solidFill>
                  <a:sysClr val="windowText" lastClr="000000"/>
                </a:solidFill>
              </a:endParaRPr>
            </a:p>
          </p:txBody>
        </p:sp>
        <p:sp>
          <p:nvSpPr>
            <p:cNvPr id="22601" name="Rectangle 72"/>
            <p:cNvSpPr>
              <a:spLocks noChangeArrowheads="1"/>
            </p:cNvSpPr>
            <p:nvPr/>
          </p:nvSpPr>
          <p:spPr bwMode="auto">
            <a:xfrm>
              <a:off x="3072" y="1606"/>
              <a:ext cx="768"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High</a:t>
              </a:r>
              <a:endParaRPr lang="en-US" sz="1800">
                <a:solidFill>
                  <a:sysClr val="windowText" lastClr="000000"/>
                </a:solidFill>
              </a:endParaRPr>
            </a:p>
          </p:txBody>
        </p:sp>
        <p:sp>
          <p:nvSpPr>
            <p:cNvPr id="22602" name="Rectangle 73"/>
            <p:cNvSpPr>
              <a:spLocks noChangeArrowheads="1"/>
            </p:cNvSpPr>
            <p:nvPr/>
          </p:nvSpPr>
          <p:spPr bwMode="auto">
            <a:xfrm>
              <a:off x="2336" y="1606"/>
              <a:ext cx="736"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Hot</a:t>
              </a:r>
              <a:endParaRPr lang="en-US" sz="1800">
                <a:solidFill>
                  <a:sysClr val="windowText" lastClr="000000"/>
                </a:solidFill>
              </a:endParaRPr>
            </a:p>
          </p:txBody>
        </p:sp>
        <p:sp>
          <p:nvSpPr>
            <p:cNvPr id="22603" name="Rectangle 74"/>
            <p:cNvSpPr>
              <a:spLocks noChangeArrowheads="1"/>
            </p:cNvSpPr>
            <p:nvPr/>
          </p:nvSpPr>
          <p:spPr bwMode="auto">
            <a:xfrm>
              <a:off x="912" y="1606"/>
              <a:ext cx="1424"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Overcast</a:t>
              </a:r>
              <a:endParaRPr lang="en-US" sz="1800">
                <a:solidFill>
                  <a:sysClr val="windowText" lastClr="000000"/>
                </a:solidFill>
              </a:endParaRPr>
            </a:p>
          </p:txBody>
        </p:sp>
        <p:sp>
          <p:nvSpPr>
            <p:cNvPr id="22604" name="Rectangle 75"/>
            <p:cNvSpPr>
              <a:spLocks noChangeArrowheads="1"/>
            </p:cNvSpPr>
            <p:nvPr/>
          </p:nvSpPr>
          <p:spPr bwMode="auto">
            <a:xfrm>
              <a:off x="432" y="1606"/>
              <a:ext cx="480"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D3</a:t>
              </a:r>
              <a:endParaRPr lang="en-US" sz="1800">
                <a:solidFill>
                  <a:sysClr val="windowText" lastClr="000000"/>
                </a:solidFill>
              </a:endParaRPr>
            </a:p>
          </p:txBody>
        </p:sp>
        <p:sp>
          <p:nvSpPr>
            <p:cNvPr id="22605" name="Rectangle 76"/>
            <p:cNvSpPr>
              <a:spLocks noChangeArrowheads="1"/>
            </p:cNvSpPr>
            <p:nvPr/>
          </p:nvSpPr>
          <p:spPr bwMode="auto">
            <a:xfrm>
              <a:off x="4560" y="1395"/>
              <a:ext cx="1104"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No</a:t>
              </a:r>
              <a:endParaRPr lang="en-US" sz="1800">
                <a:solidFill>
                  <a:sysClr val="windowText" lastClr="000000"/>
                </a:solidFill>
              </a:endParaRPr>
            </a:p>
          </p:txBody>
        </p:sp>
        <p:sp>
          <p:nvSpPr>
            <p:cNvPr id="22606" name="Rectangle 77"/>
            <p:cNvSpPr>
              <a:spLocks noChangeArrowheads="1"/>
            </p:cNvSpPr>
            <p:nvPr/>
          </p:nvSpPr>
          <p:spPr bwMode="auto">
            <a:xfrm>
              <a:off x="3840" y="1395"/>
              <a:ext cx="720"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Strong</a:t>
              </a:r>
              <a:endParaRPr lang="en-US" sz="1800">
                <a:solidFill>
                  <a:sysClr val="windowText" lastClr="000000"/>
                </a:solidFill>
              </a:endParaRPr>
            </a:p>
          </p:txBody>
        </p:sp>
        <p:sp>
          <p:nvSpPr>
            <p:cNvPr id="22607" name="Rectangle 78"/>
            <p:cNvSpPr>
              <a:spLocks noChangeArrowheads="1"/>
            </p:cNvSpPr>
            <p:nvPr/>
          </p:nvSpPr>
          <p:spPr bwMode="auto">
            <a:xfrm>
              <a:off x="3072" y="1395"/>
              <a:ext cx="768"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High</a:t>
              </a:r>
              <a:endParaRPr lang="en-US" sz="1800">
                <a:solidFill>
                  <a:sysClr val="windowText" lastClr="000000"/>
                </a:solidFill>
              </a:endParaRPr>
            </a:p>
          </p:txBody>
        </p:sp>
        <p:sp>
          <p:nvSpPr>
            <p:cNvPr id="22608" name="Rectangle 79"/>
            <p:cNvSpPr>
              <a:spLocks noChangeArrowheads="1"/>
            </p:cNvSpPr>
            <p:nvPr/>
          </p:nvSpPr>
          <p:spPr bwMode="auto">
            <a:xfrm>
              <a:off x="2336" y="1395"/>
              <a:ext cx="736"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Hot</a:t>
              </a:r>
              <a:endParaRPr lang="en-US" sz="1800">
                <a:solidFill>
                  <a:sysClr val="windowText" lastClr="000000"/>
                </a:solidFill>
              </a:endParaRPr>
            </a:p>
          </p:txBody>
        </p:sp>
        <p:sp>
          <p:nvSpPr>
            <p:cNvPr id="22609" name="Rectangle 80"/>
            <p:cNvSpPr>
              <a:spLocks noChangeArrowheads="1"/>
            </p:cNvSpPr>
            <p:nvPr/>
          </p:nvSpPr>
          <p:spPr bwMode="auto">
            <a:xfrm>
              <a:off x="912" y="1395"/>
              <a:ext cx="1424"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dirty="0">
                  <a:solidFill>
                    <a:sysClr val="windowText" lastClr="000000"/>
                  </a:solidFill>
                </a:rPr>
                <a:t>Sunny</a:t>
              </a:r>
              <a:endParaRPr lang="en-US" sz="1800" dirty="0">
                <a:solidFill>
                  <a:sysClr val="windowText" lastClr="000000"/>
                </a:solidFill>
              </a:endParaRPr>
            </a:p>
          </p:txBody>
        </p:sp>
        <p:sp>
          <p:nvSpPr>
            <p:cNvPr id="22610" name="Rectangle 81"/>
            <p:cNvSpPr>
              <a:spLocks noChangeArrowheads="1"/>
            </p:cNvSpPr>
            <p:nvPr/>
          </p:nvSpPr>
          <p:spPr bwMode="auto">
            <a:xfrm>
              <a:off x="432" y="1395"/>
              <a:ext cx="480"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D2</a:t>
              </a:r>
              <a:endParaRPr lang="en-US" sz="1800">
                <a:solidFill>
                  <a:sysClr val="windowText" lastClr="000000"/>
                </a:solidFill>
              </a:endParaRPr>
            </a:p>
          </p:txBody>
        </p:sp>
        <p:sp>
          <p:nvSpPr>
            <p:cNvPr id="22611" name="Rectangle 82"/>
            <p:cNvSpPr>
              <a:spLocks noChangeArrowheads="1"/>
            </p:cNvSpPr>
            <p:nvPr/>
          </p:nvSpPr>
          <p:spPr bwMode="auto">
            <a:xfrm>
              <a:off x="4560" y="1184"/>
              <a:ext cx="1104"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No</a:t>
              </a:r>
              <a:endParaRPr lang="en-US" sz="1800">
                <a:solidFill>
                  <a:sysClr val="windowText" lastClr="000000"/>
                </a:solidFill>
              </a:endParaRPr>
            </a:p>
          </p:txBody>
        </p:sp>
        <p:sp>
          <p:nvSpPr>
            <p:cNvPr id="22612" name="Rectangle 83"/>
            <p:cNvSpPr>
              <a:spLocks noChangeArrowheads="1"/>
            </p:cNvSpPr>
            <p:nvPr/>
          </p:nvSpPr>
          <p:spPr bwMode="auto">
            <a:xfrm>
              <a:off x="3840" y="1184"/>
              <a:ext cx="720"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Weak</a:t>
              </a:r>
              <a:endParaRPr lang="en-US" sz="1800">
                <a:solidFill>
                  <a:sysClr val="windowText" lastClr="000000"/>
                </a:solidFill>
              </a:endParaRPr>
            </a:p>
          </p:txBody>
        </p:sp>
        <p:sp>
          <p:nvSpPr>
            <p:cNvPr id="22613" name="Rectangle 84"/>
            <p:cNvSpPr>
              <a:spLocks noChangeArrowheads="1"/>
            </p:cNvSpPr>
            <p:nvPr/>
          </p:nvSpPr>
          <p:spPr bwMode="auto">
            <a:xfrm>
              <a:off x="3072" y="1184"/>
              <a:ext cx="768"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High</a:t>
              </a:r>
              <a:endParaRPr lang="en-US" sz="1800">
                <a:solidFill>
                  <a:sysClr val="windowText" lastClr="000000"/>
                </a:solidFill>
              </a:endParaRPr>
            </a:p>
          </p:txBody>
        </p:sp>
        <p:sp>
          <p:nvSpPr>
            <p:cNvPr id="22614" name="Rectangle 85"/>
            <p:cNvSpPr>
              <a:spLocks noChangeArrowheads="1"/>
            </p:cNvSpPr>
            <p:nvPr/>
          </p:nvSpPr>
          <p:spPr bwMode="auto">
            <a:xfrm>
              <a:off x="2336" y="1184"/>
              <a:ext cx="736"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Hot</a:t>
              </a:r>
              <a:endParaRPr lang="en-US" sz="1800">
                <a:solidFill>
                  <a:sysClr val="windowText" lastClr="000000"/>
                </a:solidFill>
              </a:endParaRPr>
            </a:p>
          </p:txBody>
        </p:sp>
        <p:sp>
          <p:nvSpPr>
            <p:cNvPr id="22615" name="Rectangle 86"/>
            <p:cNvSpPr>
              <a:spLocks noChangeArrowheads="1"/>
            </p:cNvSpPr>
            <p:nvPr/>
          </p:nvSpPr>
          <p:spPr bwMode="auto">
            <a:xfrm>
              <a:off x="912" y="1184"/>
              <a:ext cx="1424"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dirty="0">
                  <a:solidFill>
                    <a:sysClr val="windowText" lastClr="000000"/>
                  </a:solidFill>
                </a:rPr>
                <a:t>Sunny</a:t>
              </a:r>
              <a:endParaRPr lang="en-US" sz="1800" dirty="0">
                <a:solidFill>
                  <a:sysClr val="windowText" lastClr="000000"/>
                </a:solidFill>
              </a:endParaRPr>
            </a:p>
          </p:txBody>
        </p:sp>
        <p:sp>
          <p:nvSpPr>
            <p:cNvPr id="22616" name="Rectangle 87"/>
            <p:cNvSpPr>
              <a:spLocks noChangeArrowheads="1"/>
            </p:cNvSpPr>
            <p:nvPr/>
          </p:nvSpPr>
          <p:spPr bwMode="auto">
            <a:xfrm>
              <a:off x="432" y="1184"/>
              <a:ext cx="480" cy="211"/>
            </a:xfrm>
            <a:prstGeom prst="rect">
              <a:avLst/>
            </a:prstGeom>
            <a:solidFill>
              <a:srgbClr val="66CCFF"/>
            </a:solidFill>
            <a:ln w="9525">
              <a:noFill/>
              <a:miter lim="800000"/>
              <a:headEnd/>
              <a:tailEnd/>
            </a:ln>
          </p:spPr>
          <p:txBody>
            <a:bodyPr/>
            <a:lstStyle/>
            <a:p>
              <a:pPr algn="ctr">
                <a:lnSpc>
                  <a:spcPct val="80000"/>
                </a:lnSpc>
                <a:spcBef>
                  <a:spcPct val="20000"/>
                </a:spcBef>
                <a:buClr>
                  <a:schemeClr val="folHlink"/>
                </a:buClr>
                <a:buSzPct val="60000"/>
                <a:buFont typeface="Wingdings" pitchFamily="2" charset="2"/>
                <a:buNone/>
              </a:pPr>
              <a:r>
                <a:rPr lang="sv-SE" sz="1800">
                  <a:solidFill>
                    <a:sysClr val="windowText" lastClr="000000"/>
                  </a:solidFill>
                </a:rPr>
                <a:t>D1</a:t>
              </a:r>
              <a:endParaRPr lang="en-US" sz="1800">
                <a:solidFill>
                  <a:sysClr val="windowText" lastClr="000000"/>
                </a:solidFill>
              </a:endParaRPr>
            </a:p>
          </p:txBody>
        </p:sp>
        <p:sp>
          <p:nvSpPr>
            <p:cNvPr id="22617" name="Rectangle 88"/>
            <p:cNvSpPr>
              <a:spLocks noChangeArrowheads="1"/>
            </p:cNvSpPr>
            <p:nvPr/>
          </p:nvSpPr>
          <p:spPr bwMode="auto">
            <a:xfrm>
              <a:off x="4560" y="960"/>
              <a:ext cx="1104" cy="224"/>
            </a:xfrm>
            <a:prstGeom prst="rect">
              <a:avLst/>
            </a:prstGeom>
            <a:solidFill>
              <a:srgbClr val="B2B2B2"/>
            </a:solidFill>
            <a:ln w="9525">
              <a:noFill/>
              <a:miter lim="800000"/>
              <a:headEnd/>
              <a:tailEnd/>
            </a:ln>
          </p:spPr>
          <p:txBody>
            <a:bodyPr/>
            <a:lstStyle/>
            <a:p>
              <a:pPr>
                <a:lnSpc>
                  <a:spcPct val="80000"/>
                </a:lnSpc>
                <a:spcBef>
                  <a:spcPct val="20000"/>
                </a:spcBef>
                <a:buClr>
                  <a:schemeClr val="folHlink"/>
                </a:buClr>
                <a:buSzPct val="60000"/>
                <a:buFont typeface="Wingdings" pitchFamily="2" charset="2"/>
                <a:buNone/>
              </a:pPr>
              <a:r>
                <a:rPr lang="sv-SE" sz="1800">
                  <a:solidFill>
                    <a:sysClr val="windowText" lastClr="000000"/>
                  </a:solidFill>
                </a:rPr>
                <a:t>Play Tennis</a:t>
              </a:r>
              <a:endParaRPr lang="en-US" sz="1800">
                <a:solidFill>
                  <a:sysClr val="windowText" lastClr="000000"/>
                </a:solidFill>
              </a:endParaRPr>
            </a:p>
          </p:txBody>
        </p:sp>
        <p:sp>
          <p:nvSpPr>
            <p:cNvPr id="22618" name="Rectangle 89"/>
            <p:cNvSpPr>
              <a:spLocks noChangeArrowheads="1"/>
            </p:cNvSpPr>
            <p:nvPr/>
          </p:nvSpPr>
          <p:spPr bwMode="auto">
            <a:xfrm>
              <a:off x="3840" y="960"/>
              <a:ext cx="720" cy="224"/>
            </a:xfrm>
            <a:prstGeom prst="rect">
              <a:avLst/>
            </a:prstGeom>
            <a:solidFill>
              <a:srgbClr val="B2B2B2"/>
            </a:solidFill>
            <a:ln w="9525">
              <a:noFill/>
              <a:miter lim="800000"/>
              <a:headEnd/>
              <a:tailEnd/>
            </a:ln>
          </p:spPr>
          <p:txBody>
            <a:bodyPr/>
            <a:lstStyle/>
            <a:p>
              <a:pPr>
                <a:lnSpc>
                  <a:spcPct val="80000"/>
                </a:lnSpc>
                <a:spcBef>
                  <a:spcPct val="20000"/>
                </a:spcBef>
                <a:buClr>
                  <a:schemeClr val="folHlink"/>
                </a:buClr>
                <a:buSzPct val="60000"/>
                <a:buFont typeface="Wingdings" pitchFamily="2" charset="2"/>
                <a:buNone/>
              </a:pPr>
              <a:r>
                <a:rPr lang="sv-SE" sz="1800">
                  <a:solidFill>
                    <a:sysClr val="windowText" lastClr="000000"/>
                  </a:solidFill>
                </a:rPr>
                <a:t>Wind</a:t>
              </a:r>
              <a:endParaRPr lang="en-US" sz="1800">
                <a:solidFill>
                  <a:sysClr val="windowText" lastClr="000000"/>
                </a:solidFill>
              </a:endParaRPr>
            </a:p>
          </p:txBody>
        </p:sp>
        <p:sp>
          <p:nvSpPr>
            <p:cNvPr id="22619" name="Rectangle 90"/>
            <p:cNvSpPr>
              <a:spLocks noChangeArrowheads="1"/>
            </p:cNvSpPr>
            <p:nvPr/>
          </p:nvSpPr>
          <p:spPr bwMode="auto">
            <a:xfrm>
              <a:off x="3072" y="960"/>
              <a:ext cx="768" cy="224"/>
            </a:xfrm>
            <a:prstGeom prst="rect">
              <a:avLst/>
            </a:prstGeom>
            <a:solidFill>
              <a:srgbClr val="B2B2B2"/>
            </a:solidFill>
            <a:ln w="9525">
              <a:noFill/>
              <a:miter lim="800000"/>
              <a:headEnd/>
              <a:tailEnd/>
            </a:ln>
          </p:spPr>
          <p:txBody>
            <a:bodyPr/>
            <a:lstStyle/>
            <a:p>
              <a:pPr>
                <a:lnSpc>
                  <a:spcPct val="80000"/>
                </a:lnSpc>
                <a:spcBef>
                  <a:spcPct val="20000"/>
                </a:spcBef>
                <a:buClr>
                  <a:schemeClr val="folHlink"/>
                </a:buClr>
                <a:buSzPct val="60000"/>
                <a:buFont typeface="Wingdings" pitchFamily="2" charset="2"/>
                <a:buNone/>
              </a:pPr>
              <a:r>
                <a:rPr lang="sv-SE" sz="1800">
                  <a:solidFill>
                    <a:sysClr val="windowText" lastClr="000000"/>
                  </a:solidFill>
                </a:rPr>
                <a:t>Humidity</a:t>
              </a:r>
              <a:endParaRPr lang="en-US" sz="1800">
                <a:solidFill>
                  <a:sysClr val="windowText" lastClr="000000"/>
                </a:solidFill>
              </a:endParaRPr>
            </a:p>
          </p:txBody>
        </p:sp>
        <p:sp>
          <p:nvSpPr>
            <p:cNvPr id="22620" name="Rectangle 91"/>
            <p:cNvSpPr>
              <a:spLocks noChangeArrowheads="1"/>
            </p:cNvSpPr>
            <p:nvPr/>
          </p:nvSpPr>
          <p:spPr bwMode="auto">
            <a:xfrm>
              <a:off x="2336" y="960"/>
              <a:ext cx="736" cy="224"/>
            </a:xfrm>
            <a:prstGeom prst="rect">
              <a:avLst/>
            </a:prstGeom>
            <a:solidFill>
              <a:srgbClr val="B2B2B2"/>
            </a:solidFill>
            <a:ln w="9525">
              <a:noFill/>
              <a:miter lim="800000"/>
              <a:headEnd/>
              <a:tailEnd/>
            </a:ln>
          </p:spPr>
          <p:txBody>
            <a:bodyPr/>
            <a:lstStyle/>
            <a:p>
              <a:pPr>
                <a:lnSpc>
                  <a:spcPct val="80000"/>
                </a:lnSpc>
                <a:spcBef>
                  <a:spcPct val="20000"/>
                </a:spcBef>
                <a:buClr>
                  <a:schemeClr val="folHlink"/>
                </a:buClr>
                <a:buSzPct val="60000"/>
                <a:buFont typeface="Wingdings" pitchFamily="2" charset="2"/>
                <a:buNone/>
              </a:pPr>
              <a:r>
                <a:rPr lang="sv-SE" sz="1800" dirty="0">
                  <a:solidFill>
                    <a:sysClr val="windowText" lastClr="000000"/>
                  </a:solidFill>
                </a:rPr>
                <a:t>Temp.</a:t>
              </a:r>
              <a:endParaRPr lang="en-US" sz="1800" dirty="0">
                <a:solidFill>
                  <a:sysClr val="windowText" lastClr="000000"/>
                </a:solidFill>
              </a:endParaRPr>
            </a:p>
          </p:txBody>
        </p:sp>
        <p:sp>
          <p:nvSpPr>
            <p:cNvPr id="22621" name="Rectangle 92"/>
            <p:cNvSpPr>
              <a:spLocks noChangeArrowheads="1"/>
            </p:cNvSpPr>
            <p:nvPr/>
          </p:nvSpPr>
          <p:spPr bwMode="auto">
            <a:xfrm>
              <a:off x="912" y="960"/>
              <a:ext cx="1424" cy="224"/>
            </a:xfrm>
            <a:prstGeom prst="rect">
              <a:avLst/>
            </a:prstGeom>
            <a:solidFill>
              <a:srgbClr val="B2B2B2"/>
            </a:solidFill>
            <a:ln w="9525">
              <a:noFill/>
              <a:miter lim="800000"/>
              <a:headEnd/>
              <a:tailEnd/>
            </a:ln>
          </p:spPr>
          <p:txBody>
            <a:bodyPr/>
            <a:lstStyle/>
            <a:p>
              <a:pPr>
                <a:lnSpc>
                  <a:spcPct val="80000"/>
                </a:lnSpc>
                <a:spcBef>
                  <a:spcPct val="20000"/>
                </a:spcBef>
                <a:buClr>
                  <a:schemeClr val="folHlink"/>
                </a:buClr>
                <a:buSzPct val="60000"/>
                <a:buFont typeface="Wingdings" pitchFamily="2" charset="2"/>
                <a:buNone/>
              </a:pPr>
              <a:r>
                <a:rPr lang="sv-SE" sz="1800" dirty="0">
                  <a:solidFill>
                    <a:sysClr val="windowText" lastClr="000000"/>
                  </a:solidFill>
                </a:rPr>
                <a:t>Outlook</a:t>
              </a:r>
              <a:endParaRPr lang="en-US" sz="1800" dirty="0">
                <a:solidFill>
                  <a:sysClr val="windowText" lastClr="000000"/>
                </a:solidFill>
              </a:endParaRPr>
            </a:p>
          </p:txBody>
        </p:sp>
        <p:sp>
          <p:nvSpPr>
            <p:cNvPr id="22622" name="Rectangle 93"/>
            <p:cNvSpPr>
              <a:spLocks noChangeArrowheads="1"/>
            </p:cNvSpPr>
            <p:nvPr/>
          </p:nvSpPr>
          <p:spPr bwMode="auto">
            <a:xfrm>
              <a:off x="432" y="960"/>
              <a:ext cx="480" cy="224"/>
            </a:xfrm>
            <a:prstGeom prst="rect">
              <a:avLst/>
            </a:prstGeom>
            <a:solidFill>
              <a:srgbClr val="B2B2B2"/>
            </a:solidFill>
            <a:ln w="9525">
              <a:noFill/>
              <a:miter lim="800000"/>
              <a:headEnd/>
              <a:tailEnd/>
            </a:ln>
          </p:spPr>
          <p:txBody>
            <a:bodyPr/>
            <a:lstStyle/>
            <a:p>
              <a:pPr>
                <a:lnSpc>
                  <a:spcPct val="80000"/>
                </a:lnSpc>
                <a:spcBef>
                  <a:spcPct val="20000"/>
                </a:spcBef>
                <a:buClr>
                  <a:schemeClr val="folHlink"/>
                </a:buClr>
                <a:buSzPct val="60000"/>
                <a:buFont typeface="Wingdings" pitchFamily="2" charset="2"/>
                <a:buNone/>
              </a:pPr>
              <a:r>
                <a:rPr lang="sv-SE" sz="1800" dirty="0">
                  <a:solidFill>
                    <a:sysClr val="windowText" lastClr="000000"/>
                  </a:solidFill>
                </a:rPr>
                <a:t>Day</a:t>
              </a:r>
              <a:endParaRPr lang="en-US" sz="1800" dirty="0">
                <a:solidFill>
                  <a:sysClr val="windowText" lastClr="000000"/>
                </a:solidFill>
              </a:endParaRPr>
            </a:p>
          </p:txBody>
        </p:sp>
        <p:sp>
          <p:nvSpPr>
            <p:cNvPr id="22623" name="Line 94"/>
            <p:cNvSpPr>
              <a:spLocks noChangeShapeType="1"/>
            </p:cNvSpPr>
            <p:nvPr/>
          </p:nvSpPr>
          <p:spPr bwMode="auto">
            <a:xfrm>
              <a:off x="432" y="960"/>
              <a:ext cx="5232" cy="0"/>
            </a:xfrm>
            <a:prstGeom prst="line">
              <a:avLst/>
            </a:prstGeom>
            <a:noFill/>
            <a:ln w="28575" cap="sq">
              <a:solidFill>
                <a:schemeClr val="tx1"/>
              </a:solidFill>
              <a:miter lim="800000"/>
              <a:headEnd/>
              <a:tailEnd/>
            </a:ln>
          </p:spPr>
          <p:txBody>
            <a:bodyPr wrap="none"/>
            <a:lstStyle/>
            <a:p>
              <a:endParaRPr lang="en-US" dirty="0">
                <a:solidFill>
                  <a:sysClr val="windowText" lastClr="000000"/>
                </a:solidFill>
              </a:endParaRPr>
            </a:p>
          </p:txBody>
        </p:sp>
        <p:sp>
          <p:nvSpPr>
            <p:cNvPr id="22624" name="Line 95"/>
            <p:cNvSpPr>
              <a:spLocks noChangeShapeType="1"/>
            </p:cNvSpPr>
            <p:nvPr/>
          </p:nvSpPr>
          <p:spPr bwMode="auto">
            <a:xfrm>
              <a:off x="432" y="1184"/>
              <a:ext cx="5232" cy="0"/>
            </a:xfrm>
            <a:prstGeom prst="line">
              <a:avLst/>
            </a:prstGeom>
            <a:noFill/>
            <a:ln w="12700">
              <a:solidFill>
                <a:schemeClr val="tx1"/>
              </a:solidFill>
              <a:miter lim="800000"/>
              <a:headEnd/>
              <a:tailEnd/>
            </a:ln>
          </p:spPr>
          <p:txBody>
            <a:bodyPr wrap="none"/>
            <a:lstStyle/>
            <a:p>
              <a:endParaRPr lang="en-US">
                <a:solidFill>
                  <a:sysClr val="windowText" lastClr="000000"/>
                </a:solidFill>
              </a:endParaRPr>
            </a:p>
          </p:txBody>
        </p:sp>
        <p:sp>
          <p:nvSpPr>
            <p:cNvPr id="22625" name="Line 96"/>
            <p:cNvSpPr>
              <a:spLocks noChangeShapeType="1"/>
            </p:cNvSpPr>
            <p:nvPr/>
          </p:nvSpPr>
          <p:spPr bwMode="auto">
            <a:xfrm>
              <a:off x="432" y="1395"/>
              <a:ext cx="5232" cy="0"/>
            </a:xfrm>
            <a:prstGeom prst="line">
              <a:avLst/>
            </a:prstGeom>
            <a:noFill/>
            <a:ln w="12700">
              <a:solidFill>
                <a:schemeClr val="tx1"/>
              </a:solidFill>
              <a:miter lim="800000"/>
              <a:headEnd/>
              <a:tailEnd/>
            </a:ln>
          </p:spPr>
          <p:txBody>
            <a:bodyPr wrap="none"/>
            <a:lstStyle/>
            <a:p>
              <a:endParaRPr lang="en-US">
                <a:solidFill>
                  <a:sysClr val="windowText" lastClr="000000"/>
                </a:solidFill>
              </a:endParaRPr>
            </a:p>
          </p:txBody>
        </p:sp>
        <p:sp>
          <p:nvSpPr>
            <p:cNvPr id="22626" name="Line 97"/>
            <p:cNvSpPr>
              <a:spLocks noChangeShapeType="1"/>
            </p:cNvSpPr>
            <p:nvPr/>
          </p:nvSpPr>
          <p:spPr bwMode="auto">
            <a:xfrm>
              <a:off x="432" y="1606"/>
              <a:ext cx="5232" cy="0"/>
            </a:xfrm>
            <a:prstGeom prst="line">
              <a:avLst/>
            </a:prstGeom>
            <a:noFill/>
            <a:ln w="12700">
              <a:solidFill>
                <a:schemeClr val="tx1"/>
              </a:solidFill>
              <a:miter lim="800000"/>
              <a:headEnd/>
              <a:tailEnd/>
            </a:ln>
          </p:spPr>
          <p:txBody>
            <a:bodyPr wrap="none"/>
            <a:lstStyle/>
            <a:p>
              <a:endParaRPr lang="en-US">
                <a:solidFill>
                  <a:sysClr val="windowText" lastClr="000000"/>
                </a:solidFill>
              </a:endParaRPr>
            </a:p>
          </p:txBody>
        </p:sp>
        <p:sp>
          <p:nvSpPr>
            <p:cNvPr id="22627" name="Line 98"/>
            <p:cNvSpPr>
              <a:spLocks noChangeShapeType="1"/>
            </p:cNvSpPr>
            <p:nvPr/>
          </p:nvSpPr>
          <p:spPr bwMode="auto">
            <a:xfrm>
              <a:off x="432" y="1817"/>
              <a:ext cx="5232" cy="0"/>
            </a:xfrm>
            <a:prstGeom prst="line">
              <a:avLst/>
            </a:prstGeom>
            <a:noFill/>
            <a:ln w="12700">
              <a:solidFill>
                <a:schemeClr val="tx1"/>
              </a:solidFill>
              <a:miter lim="800000"/>
              <a:headEnd/>
              <a:tailEnd/>
            </a:ln>
          </p:spPr>
          <p:txBody>
            <a:bodyPr wrap="none"/>
            <a:lstStyle/>
            <a:p>
              <a:endParaRPr lang="en-US">
                <a:solidFill>
                  <a:sysClr val="windowText" lastClr="000000"/>
                </a:solidFill>
              </a:endParaRPr>
            </a:p>
          </p:txBody>
        </p:sp>
        <p:sp>
          <p:nvSpPr>
            <p:cNvPr id="22628" name="Line 99"/>
            <p:cNvSpPr>
              <a:spLocks noChangeShapeType="1"/>
            </p:cNvSpPr>
            <p:nvPr/>
          </p:nvSpPr>
          <p:spPr bwMode="auto">
            <a:xfrm>
              <a:off x="432" y="2028"/>
              <a:ext cx="5232" cy="0"/>
            </a:xfrm>
            <a:prstGeom prst="line">
              <a:avLst/>
            </a:prstGeom>
            <a:noFill/>
            <a:ln w="12700">
              <a:solidFill>
                <a:schemeClr val="tx1"/>
              </a:solidFill>
              <a:miter lim="800000"/>
              <a:headEnd/>
              <a:tailEnd/>
            </a:ln>
          </p:spPr>
          <p:txBody>
            <a:bodyPr wrap="none"/>
            <a:lstStyle/>
            <a:p>
              <a:endParaRPr lang="en-US">
                <a:solidFill>
                  <a:sysClr val="windowText" lastClr="000000"/>
                </a:solidFill>
              </a:endParaRPr>
            </a:p>
          </p:txBody>
        </p:sp>
        <p:sp>
          <p:nvSpPr>
            <p:cNvPr id="22629" name="Line 100"/>
            <p:cNvSpPr>
              <a:spLocks noChangeShapeType="1"/>
            </p:cNvSpPr>
            <p:nvPr/>
          </p:nvSpPr>
          <p:spPr bwMode="auto">
            <a:xfrm>
              <a:off x="432" y="2239"/>
              <a:ext cx="5232" cy="0"/>
            </a:xfrm>
            <a:prstGeom prst="line">
              <a:avLst/>
            </a:prstGeom>
            <a:noFill/>
            <a:ln w="12700">
              <a:solidFill>
                <a:schemeClr val="tx1"/>
              </a:solidFill>
              <a:miter lim="800000"/>
              <a:headEnd/>
              <a:tailEnd/>
            </a:ln>
          </p:spPr>
          <p:txBody>
            <a:bodyPr wrap="none"/>
            <a:lstStyle/>
            <a:p>
              <a:endParaRPr lang="en-US">
                <a:solidFill>
                  <a:sysClr val="windowText" lastClr="000000"/>
                </a:solidFill>
              </a:endParaRPr>
            </a:p>
          </p:txBody>
        </p:sp>
        <p:sp>
          <p:nvSpPr>
            <p:cNvPr id="22630" name="Line 101"/>
            <p:cNvSpPr>
              <a:spLocks noChangeShapeType="1"/>
            </p:cNvSpPr>
            <p:nvPr/>
          </p:nvSpPr>
          <p:spPr bwMode="auto">
            <a:xfrm>
              <a:off x="432" y="2450"/>
              <a:ext cx="5232" cy="0"/>
            </a:xfrm>
            <a:prstGeom prst="line">
              <a:avLst/>
            </a:prstGeom>
            <a:noFill/>
            <a:ln w="12700">
              <a:solidFill>
                <a:schemeClr val="tx1"/>
              </a:solidFill>
              <a:miter lim="800000"/>
              <a:headEnd/>
              <a:tailEnd/>
            </a:ln>
          </p:spPr>
          <p:txBody>
            <a:bodyPr wrap="none"/>
            <a:lstStyle/>
            <a:p>
              <a:endParaRPr lang="en-US">
                <a:solidFill>
                  <a:sysClr val="windowText" lastClr="000000"/>
                </a:solidFill>
              </a:endParaRPr>
            </a:p>
          </p:txBody>
        </p:sp>
        <p:sp>
          <p:nvSpPr>
            <p:cNvPr id="22631" name="Line 102"/>
            <p:cNvSpPr>
              <a:spLocks noChangeShapeType="1"/>
            </p:cNvSpPr>
            <p:nvPr/>
          </p:nvSpPr>
          <p:spPr bwMode="auto">
            <a:xfrm>
              <a:off x="432" y="2661"/>
              <a:ext cx="5232" cy="0"/>
            </a:xfrm>
            <a:prstGeom prst="line">
              <a:avLst/>
            </a:prstGeom>
            <a:noFill/>
            <a:ln w="12700">
              <a:solidFill>
                <a:schemeClr val="tx1"/>
              </a:solidFill>
              <a:miter lim="800000"/>
              <a:headEnd/>
              <a:tailEnd/>
            </a:ln>
          </p:spPr>
          <p:txBody>
            <a:bodyPr wrap="none"/>
            <a:lstStyle/>
            <a:p>
              <a:endParaRPr lang="en-US">
                <a:solidFill>
                  <a:sysClr val="windowText" lastClr="000000"/>
                </a:solidFill>
              </a:endParaRPr>
            </a:p>
          </p:txBody>
        </p:sp>
        <p:sp>
          <p:nvSpPr>
            <p:cNvPr id="22632" name="Line 103"/>
            <p:cNvSpPr>
              <a:spLocks noChangeShapeType="1"/>
            </p:cNvSpPr>
            <p:nvPr/>
          </p:nvSpPr>
          <p:spPr bwMode="auto">
            <a:xfrm>
              <a:off x="432" y="2872"/>
              <a:ext cx="5232" cy="0"/>
            </a:xfrm>
            <a:prstGeom prst="line">
              <a:avLst/>
            </a:prstGeom>
            <a:noFill/>
            <a:ln w="12700">
              <a:solidFill>
                <a:schemeClr val="tx1"/>
              </a:solidFill>
              <a:miter lim="800000"/>
              <a:headEnd/>
              <a:tailEnd/>
            </a:ln>
          </p:spPr>
          <p:txBody>
            <a:bodyPr wrap="none"/>
            <a:lstStyle/>
            <a:p>
              <a:endParaRPr lang="en-US">
                <a:solidFill>
                  <a:sysClr val="windowText" lastClr="000000"/>
                </a:solidFill>
              </a:endParaRPr>
            </a:p>
          </p:txBody>
        </p:sp>
        <p:sp>
          <p:nvSpPr>
            <p:cNvPr id="22633" name="Line 104"/>
            <p:cNvSpPr>
              <a:spLocks noChangeShapeType="1"/>
            </p:cNvSpPr>
            <p:nvPr/>
          </p:nvSpPr>
          <p:spPr bwMode="auto">
            <a:xfrm>
              <a:off x="432" y="3083"/>
              <a:ext cx="5232" cy="0"/>
            </a:xfrm>
            <a:prstGeom prst="line">
              <a:avLst/>
            </a:prstGeom>
            <a:noFill/>
            <a:ln w="12700">
              <a:solidFill>
                <a:schemeClr val="tx1"/>
              </a:solidFill>
              <a:miter lim="800000"/>
              <a:headEnd/>
              <a:tailEnd/>
            </a:ln>
          </p:spPr>
          <p:txBody>
            <a:bodyPr wrap="none"/>
            <a:lstStyle/>
            <a:p>
              <a:endParaRPr lang="en-US">
                <a:solidFill>
                  <a:sysClr val="windowText" lastClr="000000"/>
                </a:solidFill>
              </a:endParaRPr>
            </a:p>
          </p:txBody>
        </p:sp>
        <p:sp>
          <p:nvSpPr>
            <p:cNvPr id="22634" name="Line 105"/>
            <p:cNvSpPr>
              <a:spLocks noChangeShapeType="1"/>
            </p:cNvSpPr>
            <p:nvPr/>
          </p:nvSpPr>
          <p:spPr bwMode="auto">
            <a:xfrm>
              <a:off x="432" y="3294"/>
              <a:ext cx="5232" cy="0"/>
            </a:xfrm>
            <a:prstGeom prst="line">
              <a:avLst/>
            </a:prstGeom>
            <a:noFill/>
            <a:ln w="12700">
              <a:solidFill>
                <a:schemeClr val="tx1"/>
              </a:solidFill>
              <a:miter lim="800000"/>
              <a:headEnd/>
              <a:tailEnd/>
            </a:ln>
          </p:spPr>
          <p:txBody>
            <a:bodyPr wrap="none"/>
            <a:lstStyle/>
            <a:p>
              <a:endParaRPr lang="en-US">
                <a:solidFill>
                  <a:sysClr val="windowText" lastClr="000000"/>
                </a:solidFill>
              </a:endParaRPr>
            </a:p>
          </p:txBody>
        </p:sp>
        <p:sp>
          <p:nvSpPr>
            <p:cNvPr id="22635" name="Line 106"/>
            <p:cNvSpPr>
              <a:spLocks noChangeShapeType="1"/>
            </p:cNvSpPr>
            <p:nvPr/>
          </p:nvSpPr>
          <p:spPr bwMode="auto">
            <a:xfrm>
              <a:off x="432" y="3505"/>
              <a:ext cx="5232" cy="0"/>
            </a:xfrm>
            <a:prstGeom prst="line">
              <a:avLst/>
            </a:prstGeom>
            <a:noFill/>
            <a:ln w="12700">
              <a:solidFill>
                <a:schemeClr val="tx1"/>
              </a:solidFill>
              <a:miter lim="800000"/>
              <a:headEnd/>
              <a:tailEnd/>
            </a:ln>
          </p:spPr>
          <p:txBody>
            <a:bodyPr wrap="none"/>
            <a:lstStyle/>
            <a:p>
              <a:endParaRPr lang="en-US">
                <a:solidFill>
                  <a:sysClr val="windowText" lastClr="000000"/>
                </a:solidFill>
              </a:endParaRPr>
            </a:p>
          </p:txBody>
        </p:sp>
        <p:sp>
          <p:nvSpPr>
            <p:cNvPr id="22636" name="Line 107"/>
            <p:cNvSpPr>
              <a:spLocks noChangeShapeType="1"/>
            </p:cNvSpPr>
            <p:nvPr/>
          </p:nvSpPr>
          <p:spPr bwMode="auto">
            <a:xfrm>
              <a:off x="432" y="3716"/>
              <a:ext cx="5232" cy="0"/>
            </a:xfrm>
            <a:prstGeom prst="line">
              <a:avLst/>
            </a:prstGeom>
            <a:noFill/>
            <a:ln w="12700">
              <a:solidFill>
                <a:schemeClr val="tx1"/>
              </a:solidFill>
              <a:miter lim="800000"/>
              <a:headEnd/>
              <a:tailEnd/>
            </a:ln>
          </p:spPr>
          <p:txBody>
            <a:bodyPr wrap="none"/>
            <a:lstStyle/>
            <a:p>
              <a:endParaRPr lang="en-US">
                <a:solidFill>
                  <a:sysClr val="windowText" lastClr="000000"/>
                </a:solidFill>
              </a:endParaRPr>
            </a:p>
          </p:txBody>
        </p:sp>
        <p:sp>
          <p:nvSpPr>
            <p:cNvPr id="22637" name="Line 108"/>
            <p:cNvSpPr>
              <a:spLocks noChangeShapeType="1"/>
            </p:cNvSpPr>
            <p:nvPr/>
          </p:nvSpPr>
          <p:spPr bwMode="auto">
            <a:xfrm>
              <a:off x="432" y="3927"/>
              <a:ext cx="5232" cy="0"/>
            </a:xfrm>
            <a:prstGeom prst="line">
              <a:avLst/>
            </a:prstGeom>
            <a:noFill/>
            <a:ln w="12700">
              <a:solidFill>
                <a:schemeClr val="tx1"/>
              </a:solidFill>
              <a:miter lim="800000"/>
              <a:headEnd/>
              <a:tailEnd/>
            </a:ln>
          </p:spPr>
          <p:txBody>
            <a:bodyPr wrap="none"/>
            <a:lstStyle/>
            <a:p>
              <a:endParaRPr lang="en-US">
                <a:solidFill>
                  <a:sysClr val="windowText" lastClr="000000"/>
                </a:solidFill>
              </a:endParaRPr>
            </a:p>
          </p:txBody>
        </p:sp>
        <p:sp>
          <p:nvSpPr>
            <p:cNvPr id="22638" name="Line 109"/>
            <p:cNvSpPr>
              <a:spLocks noChangeShapeType="1"/>
            </p:cNvSpPr>
            <p:nvPr/>
          </p:nvSpPr>
          <p:spPr bwMode="auto">
            <a:xfrm>
              <a:off x="432" y="4138"/>
              <a:ext cx="5232" cy="0"/>
            </a:xfrm>
            <a:prstGeom prst="line">
              <a:avLst/>
            </a:prstGeom>
            <a:noFill/>
            <a:ln w="28575" cap="sq">
              <a:solidFill>
                <a:schemeClr val="tx1"/>
              </a:solidFill>
              <a:miter lim="800000"/>
              <a:headEnd/>
              <a:tailEnd/>
            </a:ln>
          </p:spPr>
          <p:txBody>
            <a:bodyPr wrap="none"/>
            <a:lstStyle/>
            <a:p>
              <a:endParaRPr lang="en-US">
                <a:solidFill>
                  <a:sysClr val="windowText" lastClr="000000"/>
                </a:solidFill>
              </a:endParaRPr>
            </a:p>
          </p:txBody>
        </p:sp>
        <p:sp>
          <p:nvSpPr>
            <p:cNvPr id="22639" name="Line 110"/>
            <p:cNvSpPr>
              <a:spLocks noChangeShapeType="1"/>
            </p:cNvSpPr>
            <p:nvPr/>
          </p:nvSpPr>
          <p:spPr bwMode="auto">
            <a:xfrm>
              <a:off x="432" y="960"/>
              <a:ext cx="0" cy="3178"/>
            </a:xfrm>
            <a:prstGeom prst="line">
              <a:avLst/>
            </a:prstGeom>
            <a:noFill/>
            <a:ln w="28575" cap="sq">
              <a:solidFill>
                <a:schemeClr val="tx1"/>
              </a:solidFill>
              <a:miter lim="800000"/>
              <a:headEnd/>
              <a:tailEnd/>
            </a:ln>
          </p:spPr>
          <p:txBody>
            <a:bodyPr wrap="none"/>
            <a:lstStyle/>
            <a:p>
              <a:endParaRPr lang="en-US">
                <a:solidFill>
                  <a:sysClr val="windowText" lastClr="000000"/>
                </a:solidFill>
              </a:endParaRPr>
            </a:p>
          </p:txBody>
        </p:sp>
        <p:sp>
          <p:nvSpPr>
            <p:cNvPr id="22640" name="Line 111"/>
            <p:cNvSpPr>
              <a:spLocks noChangeShapeType="1"/>
            </p:cNvSpPr>
            <p:nvPr/>
          </p:nvSpPr>
          <p:spPr bwMode="auto">
            <a:xfrm>
              <a:off x="912" y="960"/>
              <a:ext cx="0" cy="3178"/>
            </a:xfrm>
            <a:prstGeom prst="line">
              <a:avLst/>
            </a:prstGeom>
            <a:noFill/>
            <a:ln w="12700">
              <a:solidFill>
                <a:schemeClr val="tx1"/>
              </a:solidFill>
              <a:miter lim="800000"/>
              <a:headEnd/>
              <a:tailEnd/>
            </a:ln>
          </p:spPr>
          <p:txBody>
            <a:bodyPr wrap="none"/>
            <a:lstStyle/>
            <a:p>
              <a:endParaRPr lang="en-US">
                <a:solidFill>
                  <a:sysClr val="windowText" lastClr="000000"/>
                </a:solidFill>
              </a:endParaRPr>
            </a:p>
          </p:txBody>
        </p:sp>
        <p:sp>
          <p:nvSpPr>
            <p:cNvPr id="22641" name="Line 112"/>
            <p:cNvSpPr>
              <a:spLocks noChangeShapeType="1"/>
            </p:cNvSpPr>
            <p:nvPr/>
          </p:nvSpPr>
          <p:spPr bwMode="auto">
            <a:xfrm>
              <a:off x="2336" y="960"/>
              <a:ext cx="0" cy="3178"/>
            </a:xfrm>
            <a:prstGeom prst="line">
              <a:avLst/>
            </a:prstGeom>
            <a:noFill/>
            <a:ln w="12700">
              <a:solidFill>
                <a:schemeClr val="tx1"/>
              </a:solidFill>
              <a:miter lim="800000"/>
              <a:headEnd/>
              <a:tailEnd/>
            </a:ln>
          </p:spPr>
          <p:txBody>
            <a:bodyPr wrap="none"/>
            <a:lstStyle/>
            <a:p>
              <a:endParaRPr lang="en-US">
                <a:solidFill>
                  <a:sysClr val="windowText" lastClr="000000"/>
                </a:solidFill>
              </a:endParaRPr>
            </a:p>
          </p:txBody>
        </p:sp>
        <p:sp>
          <p:nvSpPr>
            <p:cNvPr id="22642" name="Line 113"/>
            <p:cNvSpPr>
              <a:spLocks noChangeShapeType="1"/>
            </p:cNvSpPr>
            <p:nvPr/>
          </p:nvSpPr>
          <p:spPr bwMode="auto">
            <a:xfrm>
              <a:off x="3072" y="960"/>
              <a:ext cx="0" cy="3178"/>
            </a:xfrm>
            <a:prstGeom prst="line">
              <a:avLst/>
            </a:prstGeom>
            <a:noFill/>
            <a:ln w="12700">
              <a:solidFill>
                <a:schemeClr val="tx1"/>
              </a:solidFill>
              <a:miter lim="800000"/>
              <a:headEnd/>
              <a:tailEnd/>
            </a:ln>
          </p:spPr>
          <p:txBody>
            <a:bodyPr wrap="none"/>
            <a:lstStyle/>
            <a:p>
              <a:endParaRPr lang="en-US">
                <a:solidFill>
                  <a:sysClr val="windowText" lastClr="000000"/>
                </a:solidFill>
              </a:endParaRPr>
            </a:p>
          </p:txBody>
        </p:sp>
        <p:sp>
          <p:nvSpPr>
            <p:cNvPr id="22643" name="Line 114"/>
            <p:cNvSpPr>
              <a:spLocks noChangeShapeType="1"/>
            </p:cNvSpPr>
            <p:nvPr/>
          </p:nvSpPr>
          <p:spPr bwMode="auto">
            <a:xfrm>
              <a:off x="3840" y="960"/>
              <a:ext cx="0" cy="3178"/>
            </a:xfrm>
            <a:prstGeom prst="line">
              <a:avLst/>
            </a:prstGeom>
            <a:noFill/>
            <a:ln w="12700">
              <a:solidFill>
                <a:schemeClr val="tx1"/>
              </a:solidFill>
              <a:miter lim="800000"/>
              <a:headEnd/>
              <a:tailEnd/>
            </a:ln>
          </p:spPr>
          <p:txBody>
            <a:bodyPr wrap="none"/>
            <a:lstStyle/>
            <a:p>
              <a:endParaRPr lang="en-US">
                <a:solidFill>
                  <a:sysClr val="windowText" lastClr="000000"/>
                </a:solidFill>
              </a:endParaRPr>
            </a:p>
          </p:txBody>
        </p:sp>
        <p:sp>
          <p:nvSpPr>
            <p:cNvPr id="22644" name="Line 115"/>
            <p:cNvSpPr>
              <a:spLocks noChangeShapeType="1"/>
            </p:cNvSpPr>
            <p:nvPr/>
          </p:nvSpPr>
          <p:spPr bwMode="auto">
            <a:xfrm>
              <a:off x="4560" y="960"/>
              <a:ext cx="0" cy="3178"/>
            </a:xfrm>
            <a:prstGeom prst="line">
              <a:avLst/>
            </a:prstGeom>
            <a:noFill/>
            <a:ln w="12700">
              <a:solidFill>
                <a:schemeClr val="tx1"/>
              </a:solidFill>
              <a:miter lim="800000"/>
              <a:headEnd/>
              <a:tailEnd/>
            </a:ln>
          </p:spPr>
          <p:txBody>
            <a:bodyPr wrap="none"/>
            <a:lstStyle/>
            <a:p>
              <a:endParaRPr lang="en-US">
                <a:solidFill>
                  <a:sysClr val="windowText" lastClr="000000"/>
                </a:solidFill>
              </a:endParaRPr>
            </a:p>
          </p:txBody>
        </p:sp>
        <p:sp>
          <p:nvSpPr>
            <p:cNvPr id="22645" name="Line 116"/>
            <p:cNvSpPr>
              <a:spLocks noChangeShapeType="1"/>
            </p:cNvSpPr>
            <p:nvPr/>
          </p:nvSpPr>
          <p:spPr bwMode="auto">
            <a:xfrm>
              <a:off x="5664" y="960"/>
              <a:ext cx="0" cy="3178"/>
            </a:xfrm>
            <a:prstGeom prst="line">
              <a:avLst/>
            </a:prstGeom>
            <a:noFill/>
            <a:ln w="28575" cap="sq">
              <a:solidFill>
                <a:schemeClr val="tx1"/>
              </a:solidFill>
              <a:miter lim="800000"/>
              <a:headEnd/>
              <a:tailEnd/>
            </a:ln>
          </p:spPr>
          <p:txBody>
            <a:bodyPr wrap="none"/>
            <a:lstStyle/>
            <a:p>
              <a:endParaRPr lang="en-US">
                <a:solidFill>
                  <a:sysClr val="windowText" lastClr="000000"/>
                </a:solidFill>
              </a:endParaRPr>
            </a:p>
          </p:txBody>
        </p:sp>
      </p:grpSp>
      <p:sp>
        <p:nvSpPr>
          <p:cNvPr id="3" name="Date Placeholder 2">
            <a:extLst>
              <a:ext uri="{FF2B5EF4-FFF2-40B4-BE49-F238E27FC236}">
                <a16:creationId xmlns:a16="http://schemas.microsoft.com/office/drawing/2014/main" id="{A632AA1D-23E7-4C32-A30B-F4124CA3BD98}"/>
              </a:ext>
            </a:extLst>
          </p:cNvPr>
          <p:cNvSpPr>
            <a:spLocks noGrp="1"/>
          </p:cNvSpPr>
          <p:nvPr>
            <p:ph type="dt" sz="half" idx="10"/>
          </p:nvPr>
        </p:nvSpPr>
        <p:spPr/>
        <p:txBody>
          <a:bodyPr/>
          <a:lstStyle/>
          <a:p>
            <a:fld id="{F9D5E238-4603-49A5-A1D6-B17AF0579C3A}" type="datetime2">
              <a:rPr lang="en-US" smtClean="0"/>
              <a:t>Tuesday, January 16, 2018</a:t>
            </a:fld>
            <a:endParaRPr lang="en-US" dirty="0"/>
          </a:p>
        </p:txBody>
      </p:sp>
      <p:sp>
        <p:nvSpPr>
          <p:cNvPr id="4" name="Footer Placeholder 3">
            <a:extLst>
              <a:ext uri="{FF2B5EF4-FFF2-40B4-BE49-F238E27FC236}">
                <a16:creationId xmlns:a16="http://schemas.microsoft.com/office/drawing/2014/main" id="{218CA724-47BB-4122-98AA-867E28CAA172}"/>
              </a:ext>
            </a:extLst>
          </p:cNvPr>
          <p:cNvSpPr>
            <a:spLocks noGrp="1"/>
          </p:cNvSpPr>
          <p:nvPr>
            <p:ph type="ftr" sz="quarter" idx="11"/>
          </p:nvPr>
        </p:nvSpPr>
        <p:spPr/>
        <p:txBody>
          <a:bodyPr/>
          <a:lstStyle/>
          <a:p>
            <a:r>
              <a:rPr lang="en-US"/>
              <a:t>JAYA GUPTA</a:t>
            </a:r>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How Decision Tree Classify</a:t>
            </a:r>
          </a:p>
        </p:txBody>
      </p:sp>
      <p:pic>
        <p:nvPicPr>
          <p:cNvPr id="7" name="Content Placeholder 6" descr="Decision_rules.png"/>
          <p:cNvPicPr>
            <a:picLocks noGrp="1" noChangeAspect="1"/>
          </p:cNvPicPr>
          <p:nvPr>
            <p:ph idx="1"/>
          </p:nvPr>
        </p:nvPicPr>
        <p:blipFill>
          <a:blip r:embed="rId2"/>
          <a:srcRect r="55444"/>
          <a:stretch>
            <a:fillRect/>
          </a:stretch>
        </p:blipFill>
        <p:spPr>
          <a:xfrm>
            <a:off x="956874" y="2036618"/>
            <a:ext cx="3033236" cy="3753630"/>
          </a:xfrm>
        </p:spPr>
      </p:pic>
      <p:pic>
        <p:nvPicPr>
          <p:cNvPr id="5" name="Picture 4" descr="Decision-Trees-modified-16.jpg"/>
          <p:cNvPicPr>
            <a:picLocks noChangeAspect="1"/>
          </p:cNvPicPr>
          <p:nvPr/>
        </p:nvPicPr>
        <p:blipFill>
          <a:blip r:embed="rId3" cstate="print"/>
          <a:stretch>
            <a:fillRect/>
          </a:stretch>
        </p:blipFill>
        <p:spPr>
          <a:xfrm>
            <a:off x="3893127" y="2105889"/>
            <a:ext cx="7148946" cy="3560620"/>
          </a:xfrm>
          <a:prstGeom prst="rect">
            <a:avLst/>
          </a:prstGeom>
        </p:spPr>
      </p:pic>
      <p:cxnSp>
        <p:nvCxnSpPr>
          <p:cNvPr id="13" name="Straight Arrow Connector 12"/>
          <p:cNvCxnSpPr/>
          <p:nvPr/>
        </p:nvCxnSpPr>
        <p:spPr>
          <a:xfrm>
            <a:off x="4821382" y="5264727"/>
            <a:ext cx="4350327" cy="762000"/>
          </a:xfrm>
          <a:prstGeom prst="straightConnector1">
            <a:avLst/>
          </a:prstGeom>
          <a:ln w="28575">
            <a:prstDash val="dash"/>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16200000" flipH="1">
            <a:off x="8631382" y="5375563"/>
            <a:ext cx="678873" cy="401782"/>
          </a:xfrm>
          <a:prstGeom prst="straightConnector1">
            <a:avLst/>
          </a:prstGeom>
          <a:ln w="28575">
            <a:prstDash val="dash"/>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5400000">
            <a:off x="6061363" y="4412673"/>
            <a:ext cx="1593277" cy="1357747"/>
          </a:xfrm>
          <a:prstGeom prst="straightConnector1">
            <a:avLst/>
          </a:prstGeom>
          <a:ln w="28575">
            <a:prstDash val="dash"/>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5400000">
            <a:off x="5791201" y="5555673"/>
            <a:ext cx="540327" cy="41563"/>
          </a:xfrm>
          <a:prstGeom prst="straightConnector1">
            <a:avLst/>
          </a:prstGeom>
          <a:ln w="28575">
            <a:prstDash val="dash"/>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10800000" flipV="1">
            <a:off x="6192983" y="5112327"/>
            <a:ext cx="3629891" cy="914400"/>
          </a:xfrm>
          <a:prstGeom prst="straightConnector1">
            <a:avLst/>
          </a:prstGeom>
          <a:ln w="28575">
            <a:prstDash val="dash"/>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96146" y="5874327"/>
            <a:ext cx="2314031" cy="369332"/>
          </a:xfrm>
          <a:prstGeom prst="rect">
            <a:avLst/>
          </a:prstGeom>
          <a:noFill/>
        </p:spPr>
        <p:txBody>
          <a:bodyPr wrap="none" rtlCol="0">
            <a:spAutoFit/>
          </a:bodyPr>
          <a:lstStyle/>
          <a:p>
            <a:r>
              <a:rPr lang="en-US" b="1" dirty="0"/>
              <a:t>Class: 1(Positive Class)</a:t>
            </a:r>
          </a:p>
        </p:txBody>
      </p:sp>
      <p:sp>
        <p:nvSpPr>
          <p:cNvPr id="24" name="TextBox 23"/>
          <p:cNvSpPr txBox="1"/>
          <p:nvPr/>
        </p:nvSpPr>
        <p:spPr>
          <a:xfrm>
            <a:off x="9296401" y="5874327"/>
            <a:ext cx="2407839" cy="369332"/>
          </a:xfrm>
          <a:prstGeom prst="rect">
            <a:avLst/>
          </a:prstGeom>
          <a:noFill/>
        </p:spPr>
        <p:txBody>
          <a:bodyPr wrap="none" rtlCol="0">
            <a:spAutoFit/>
          </a:bodyPr>
          <a:lstStyle/>
          <a:p>
            <a:r>
              <a:rPr lang="en-US" b="1" dirty="0"/>
              <a:t>Class: 2(Negative Class)</a:t>
            </a:r>
          </a:p>
        </p:txBody>
      </p:sp>
      <p:sp>
        <p:nvSpPr>
          <p:cNvPr id="2" name="Date Placeholder 1">
            <a:extLst>
              <a:ext uri="{FF2B5EF4-FFF2-40B4-BE49-F238E27FC236}">
                <a16:creationId xmlns:a16="http://schemas.microsoft.com/office/drawing/2014/main" id="{241D82C7-2644-49CE-BE48-34A36CF6E85D}"/>
              </a:ext>
            </a:extLst>
          </p:cNvPr>
          <p:cNvSpPr>
            <a:spLocks noGrp="1"/>
          </p:cNvSpPr>
          <p:nvPr>
            <p:ph type="dt" sz="half" idx="10"/>
          </p:nvPr>
        </p:nvSpPr>
        <p:spPr/>
        <p:txBody>
          <a:bodyPr/>
          <a:lstStyle/>
          <a:p>
            <a:fld id="{6765356E-2A1C-446F-9BE8-C4446A0CB597}" type="datetime2">
              <a:rPr lang="en-US" smtClean="0"/>
              <a:t>Tuesday, January 16, 2018</a:t>
            </a:fld>
            <a:endParaRPr lang="en-US" dirty="0"/>
          </a:p>
        </p:txBody>
      </p:sp>
      <p:sp>
        <p:nvSpPr>
          <p:cNvPr id="3" name="Footer Placeholder 2">
            <a:extLst>
              <a:ext uri="{FF2B5EF4-FFF2-40B4-BE49-F238E27FC236}">
                <a16:creationId xmlns:a16="http://schemas.microsoft.com/office/drawing/2014/main" id="{53AEEDE8-4708-43F1-BA22-FA05BB6CA60C}"/>
              </a:ext>
            </a:extLst>
          </p:cNvPr>
          <p:cNvSpPr>
            <a:spLocks noGrp="1"/>
          </p:cNvSpPr>
          <p:nvPr>
            <p:ph type="ftr" sz="quarter" idx="11"/>
          </p:nvPr>
        </p:nvSpPr>
        <p:spPr/>
        <p:txBody>
          <a:bodyPr/>
          <a:lstStyle/>
          <a:p>
            <a:r>
              <a:rPr lang="en-US"/>
              <a:t>JAYA GUPTA</a:t>
            </a:r>
            <a:endParaRPr lang="en-US" dirty="0"/>
          </a:p>
        </p:txBody>
      </p:sp>
      <p:sp>
        <p:nvSpPr>
          <p:cNvPr id="4" name="Slide Number Placeholder 3">
            <a:extLst>
              <a:ext uri="{FF2B5EF4-FFF2-40B4-BE49-F238E27FC236}">
                <a16:creationId xmlns:a16="http://schemas.microsoft.com/office/drawing/2014/main" id="{E2D62138-5127-4930-BBDC-6372169706C9}"/>
              </a:ext>
            </a:extLst>
          </p:cNvPr>
          <p:cNvSpPr>
            <a:spLocks noGrp="1"/>
          </p:cNvSpPr>
          <p:nvPr>
            <p:ph type="sldNum" sz="quarter" idx="12"/>
          </p:nvPr>
        </p:nvSpPr>
        <p:spPr/>
        <p:txBody>
          <a:bodyPr/>
          <a:lstStyle/>
          <a:p>
            <a:fld id="{6113E31D-E2AB-40D1-8B51-AFA5AFEF393A}" type="slidenum">
              <a:rPr lang="en-US" smtClean="0"/>
              <a:pPr/>
              <a:t>42</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par>
                                <p:cTn id="11" presetID="22" presetClass="entr" presetSubtype="4"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down)">
                                      <p:cBhvr>
                                        <p:cTn id="13" dur="500"/>
                                        <p:tgtEl>
                                          <p:spTgt spid="22"/>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down)">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xit" presetSubtype="4" fill="hold" nodeType="clickEffect">
                                  <p:stCondLst>
                                    <p:cond delay="0"/>
                                  </p:stCondLst>
                                  <p:childTnLst>
                                    <p:animEffect transition="out" filter="wipe(down)">
                                      <p:cBhvr>
                                        <p:cTn id="20" dur="500"/>
                                        <p:tgtEl>
                                          <p:spTgt spid="17"/>
                                        </p:tgtEl>
                                      </p:cBhvr>
                                    </p:animEffect>
                                    <p:set>
                                      <p:cBhvr>
                                        <p:cTn id="21" dur="1" fill="hold">
                                          <p:stCondLst>
                                            <p:cond delay="499"/>
                                          </p:stCondLst>
                                        </p:cTn>
                                        <p:tgtEl>
                                          <p:spTgt spid="17"/>
                                        </p:tgtEl>
                                        <p:attrNameLst>
                                          <p:attrName>style.visibility</p:attrName>
                                        </p:attrNameLst>
                                      </p:cBhvr>
                                      <p:to>
                                        <p:strVal val="hidden"/>
                                      </p:to>
                                    </p:set>
                                  </p:childTnLst>
                                </p:cTn>
                              </p:par>
                              <p:par>
                                <p:cTn id="22" presetID="22" presetClass="exit" presetSubtype="4" fill="hold" nodeType="withEffect">
                                  <p:stCondLst>
                                    <p:cond delay="0"/>
                                  </p:stCondLst>
                                  <p:childTnLst>
                                    <p:animEffect transition="out" filter="wipe(down)">
                                      <p:cBhvr>
                                        <p:cTn id="23" dur="500"/>
                                        <p:tgtEl>
                                          <p:spTgt spid="20"/>
                                        </p:tgtEl>
                                      </p:cBhvr>
                                    </p:animEffect>
                                    <p:set>
                                      <p:cBhvr>
                                        <p:cTn id="24" dur="1" fill="hold">
                                          <p:stCondLst>
                                            <p:cond delay="499"/>
                                          </p:stCondLst>
                                        </p:cTn>
                                        <p:tgtEl>
                                          <p:spTgt spid="20"/>
                                        </p:tgtEl>
                                        <p:attrNameLst>
                                          <p:attrName>style.visibility</p:attrName>
                                        </p:attrNameLst>
                                      </p:cBhvr>
                                      <p:to>
                                        <p:strVal val="hidden"/>
                                      </p:to>
                                    </p:set>
                                  </p:childTnLst>
                                </p:cTn>
                              </p:par>
                              <p:par>
                                <p:cTn id="25" presetID="22" presetClass="exit" presetSubtype="4" fill="hold" nodeType="withEffect">
                                  <p:stCondLst>
                                    <p:cond delay="0"/>
                                  </p:stCondLst>
                                  <p:childTnLst>
                                    <p:animEffect transition="out" filter="wipe(down)">
                                      <p:cBhvr>
                                        <p:cTn id="26" dur="500"/>
                                        <p:tgtEl>
                                          <p:spTgt spid="22"/>
                                        </p:tgtEl>
                                      </p:cBhvr>
                                    </p:animEffect>
                                    <p:set>
                                      <p:cBhvr>
                                        <p:cTn id="27" dur="1" fill="hold">
                                          <p:stCondLst>
                                            <p:cond delay="499"/>
                                          </p:stCondLst>
                                        </p:cTn>
                                        <p:tgtEl>
                                          <p:spTgt spid="22"/>
                                        </p:tgtEl>
                                        <p:attrNameLst>
                                          <p:attrName>style.visibility</p:attrName>
                                        </p:attrNameLst>
                                      </p:cBhvr>
                                      <p:to>
                                        <p:strVal val="hidden"/>
                                      </p:to>
                                    </p:set>
                                  </p:childTnLst>
                                </p:cTn>
                              </p:par>
                              <p:par>
                                <p:cTn id="28" presetID="22" presetClass="exit" presetSubtype="4" fill="hold" grpId="1" nodeType="withEffect">
                                  <p:stCondLst>
                                    <p:cond delay="0"/>
                                  </p:stCondLst>
                                  <p:childTnLst>
                                    <p:animEffect transition="out" filter="wipe(down)">
                                      <p:cBhvr>
                                        <p:cTn id="29" dur="500"/>
                                        <p:tgtEl>
                                          <p:spTgt spid="23"/>
                                        </p:tgtEl>
                                      </p:cBhvr>
                                    </p:animEffect>
                                    <p:set>
                                      <p:cBhvr>
                                        <p:cTn id="30" dur="1" fill="hold">
                                          <p:stCondLst>
                                            <p:cond delay="499"/>
                                          </p:stCondLst>
                                        </p:cTn>
                                        <p:tgtEl>
                                          <p:spTgt spid="2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par>
                                <p:cTn id="36" presetID="22" presetClass="entr" presetSubtype="4"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down)">
                                      <p:cBhvr>
                                        <p:cTn id="38" dur="500"/>
                                        <p:tgtEl>
                                          <p:spTgt spid="15"/>
                                        </p:tgtEl>
                                      </p:cBhvr>
                                    </p:animEffect>
                                  </p:childTnLst>
                                </p:cTn>
                              </p:par>
                              <p:par>
                                <p:cTn id="39" presetID="22" presetClass="entr" presetSubtype="4" fill="hold" grpId="2"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ipe(down)">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xit" presetSubtype="4" fill="hold" nodeType="clickEffect">
                                  <p:stCondLst>
                                    <p:cond delay="0"/>
                                  </p:stCondLst>
                                  <p:childTnLst>
                                    <p:animEffect transition="out" filter="wipe(down)">
                                      <p:cBhvr>
                                        <p:cTn id="45" dur="500"/>
                                        <p:tgtEl>
                                          <p:spTgt spid="13"/>
                                        </p:tgtEl>
                                      </p:cBhvr>
                                    </p:animEffect>
                                    <p:set>
                                      <p:cBhvr>
                                        <p:cTn id="46" dur="1" fill="hold">
                                          <p:stCondLst>
                                            <p:cond delay="499"/>
                                          </p:stCondLst>
                                        </p:cTn>
                                        <p:tgtEl>
                                          <p:spTgt spid="13"/>
                                        </p:tgtEl>
                                        <p:attrNameLst>
                                          <p:attrName>style.visibility</p:attrName>
                                        </p:attrNameLst>
                                      </p:cBhvr>
                                      <p:to>
                                        <p:strVal val="hidden"/>
                                      </p:to>
                                    </p:set>
                                  </p:childTnLst>
                                </p:cTn>
                              </p:par>
                              <p:par>
                                <p:cTn id="47" presetID="22" presetClass="exit" presetSubtype="4" fill="hold" nodeType="withEffect">
                                  <p:stCondLst>
                                    <p:cond delay="0"/>
                                  </p:stCondLst>
                                  <p:childTnLst>
                                    <p:animEffect transition="out" filter="wipe(down)">
                                      <p:cBhvr>
                                        <p:cTn id="48" dur="500"/>
                                        <p:tgtEl>
                                          <p:spTgt spid="15"/>
                                        </p:tgtEl>
                                      </p:cBhvr>
                                    </p:animEffect>
                                    <p:set>
                                      <p:cBhvr>
                                        <p:cTn id="49" dur="1" fill="hold">
                                          <p:stCondLst>
                                            <p:cond delay="499"/>
                                          </p:stCondLst>
                                        </p:cTn>
                                        <p:tgtEl>
                                          <p:spTgt spid="15"/>
                                        </p:tgtEl>
                                        <p:attrNameLst>
                                          <p:attrName>style.visibility</p:attrName>
                                        </p:attrNameLst>
                                      </p:cBhvr>
                                      <p:to>
                                        <p:strVal val="hidden"/>
                                      </p:to>
                                    </p:set>
                                  </p:childTnLst>
                                </p:cTn>
                              </p:par>
                              <p:par>
                                <p:cTn id="50" presetID="22" presetClass="exit" presetSubtype="4" fill="hold" grpId="1" nodeType="withEffect">
                                  <p:stCondLst>
                                    <p:cond delay="0"/>
                                  </p:stCondLst>
                                  <p:childTnLst>
                                    <p:animEffect transition="out" filter="wipe(down)">
                                      <p:cBhvr>
                                        <p:cTn id="51" dur="500"/>
                                        <p:tgtEl>
                                          <p:spTgt spid="24"/>
                                        </p:tgtEl>
                                      </p:cBhvr>
                                    </p:animEffect>
                                    <p:set>
                                      <p:cBhvr>
                                        <p:cTn id="52" dur="1" fill="hold">
                                          <p:stCondLst>
                                            <p:cond delay="499"/>
                                          </p:stCondLst>
                                        </p:cTn>
                                        <p:tgtEl>
                                          <p:spTgt spid="2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wipe(down)">
                                      <p:cBhvr>
                                        <p:cTn id="5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4" grpId="1"/>
      <p:bldP spid="24" grpId="2"/>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Conceptual Approach</a:t>
            </a:r>
          </a:p>
        </p:txBody>
      </p:sp>
      <p:sp>
        <p:nvSpPr>
          <p:cNvPr id="3" name="Content Placeholder 2"/>
          <p:cNvSpPr>
            <a:spLocks noGrp="1"/>
          </p:cNvSpPr>
          <p:nvPr>
            <p:ph idx="1"/>
          </p:nvPr>
        </p:nvSpPr>
        <p:spPr>
          <a:xfrm>
            <a:off x="1097280" y="1845733"/>
            <a:ext cx="10058400" cy="4624339"/>
          </a:xfrm>
        </p:spPr>
        <p:txBody>
          <a:bodyPr>
            <a:normAutofit/>
          </a:bodyPr>
          <a:lstStyle/>
          <a:p>
            <a:r>
              <a:rPr lang="en-US" dirty="0"/>
              <a:t>Now we’ll go ahead and grow the decision tree. The initial step is to calculate H(S), the Entropy of the current state. In the above example, we can see in total there are 5 No’s and 9 Yes’s.</a:t>
            </a:r>
          </a:p>
          <a:p>
            <a:endParaRPr lang="en-US" dirty="0"/>
          </a:p>
          <a:p>
            <a:endParaRPr lang="en-US" dirty="0"/>
          </a:p>
          <a:p>
            <a:endParaRPr lang="en-US" dirty="0"/>
          </a:p>
          <a:p>
            <a:endParaRPr lang="en-US" dirty="0"/>
          </a:p>
          <a:p>
            <a:endParaRPr lang="en-US" dirty="0"/>
          </a:p>
          <a:p>
            <a:endParaRPr lang="en-US" dirty="0"/>
          </a:p>
          <a:p>
            <a:endParaRPr lang="en-US" b="1" dirty="0"/>
          </a:p>
          <a:p>
            <a:r>
              <a:rPr lang="en-US" b="1" dirty="0"/>
              <a:t>next step is to choose the attribute that gives us highest possible Information Gain</a:t>
            </a:r>
            <a:r>
              <a:rPr lang="en-US" dirty="0"/>
              <a:t> which we’ll choose as the root node.</a:t>
            </a:r>
          </a:p>
          <a:p>
            <a:endParaRPr lang="en-US" dirty="0"/>
          </a:p>
          <a:p>
            <a:endParaRPr lang="en-US" dirty="0"/>
          </a:p>
          <a:p>
            <a:endParaRPr lang="en-US" dirty="0"/>
          </a:p>
        </p:txBody>
      </p:sp>
      <p:graphicFrame>
        <p:nvGraphicFramePr>
          <p:cNvPr id="4" name="Table 3"/>
          <p:cNvGraphicFramePr>
            <a:graphicFrameLocks noGrp="1"/>
          </p:cNvGraphicFramePr>
          <p:nvPr/>
        </p:nvGraphicFramePr>
        <p:xfrm>
          <a:off x="2964874" y="2666999"/>
          <a:ext cx="6349998" cy="1115291"/>
        </p:xfrm>
        <a:graphic>
          <a:graphicData uri="http://schemas.openxmlformats.org/drawingml/2006/table">
            <a:tbl>
              <a:tblPr firstRow="1" bandRow="1">
                <a:tableStyleId>{93296810-A885-4BE3-A3E7-6D5BEEA58F35}</a:tableStyleId>
              </a:tblPr>
              <a:tblGrid>
                <a:gridCol w="2116666">
                  <a:extLst>
                    <a:ext uri="{9D8B030D-6E8A-4147-A177-3AD203B41FA5}">
                      <a16:colId xmlns:a16="http://schemas.microsoft.com/office/drawing/2014/main" val="20000"/>
                    </a:ext>
                  </a:extLst>
                </a:gridCol>
                <a:gridCol w="2116666">
                  <a:extLst>
                    <a:ext uri="{9D8B030D-6E8A-4147-A177-3AD203B41FA5}">
                      <a16:colId xmlns:a16="http://schemas.microsoft.com/office/drawing/2014/main" val="20001"/>
                    </a:ext>
                  </a:extLst>
                </a:gridCol>
                <a:gridCol w="2116666">
                  <a:extLst>
                    <a:ext uri="{9D8B030D-6E8A-4147-A177-3AD203B41FA5}">
                      <a16:colId xmlns:a16="http://schemas.microsoft.com/office/drawing/2014/main" val="20002"/>
                    </a:ext>
                  </a:extLst>
                </a:gridCol>
              </a:tblGrid>
              <a:tr h="680014">
                <a:tc>
                  <a:txBody>
                    <a:bodyPr/>
                    <a:lstStyle/>
                    <a:p>
                      <a:r>
                        <a:rPr lang="en-US" dirty="0"/>
                        <a:t>Yes</a:t>
                      </a:r>
                    </a:p>
                  </a:txBody>
                  <a:tcPr marL="127000" marR="127000" marT="28575" marB="28575" anchor="ctr"/>
                </a:tc>
                <a:tc>
                  <a:txBody>
                    <a:bodyPr/>
                    <a:lstStyle/>
                    <a:p>
                      <a:r>
                        <a:rPr lang="en-US" dirty="0"/>
                        <a:t>No</a:t>
                      </a:r>
                    </a:p>
                  </a:txBody>
                  <a:tcPr marL="127000" marR="127000" marT="28575" marB="28575" anchor="ctr"/>
                </a:tc>
                <a:tc>
                  <a:txBody>
                    <a:bodyPr/>
                    <a:lstStyle/>
                    <a:p>
                      <a:r>
                        <a:rPr lang="en-US"/>
                        <a:t>Total</a:t>
                      </a:r>
                    </a:p>
                  </a:txBody>
                  <a:tcPr marL="127000" marR="127000" marT="28575" marB="28575" anchor="ctr"/>
                </a:tc>
                <a:extLst>
                  <a:ext uri="{0D108BD9-81ED-4DB2-BD59-A6C34878D82A}">
                    <a16:rowId xmlns:a16="http://schemas.microsoft.com/office/drawing/2014/main" val="10000"/>
                  </a:ext>
                </a:extLst>
              </a:tr>
              <a:tr h="435277">
                <a:tc>
                  <a:txBody>
                    <a:bodyPr/>
                    <a:lstStyle/>
                    <a:p>
                      <a:r>
                        <a:rPr lang="en-US"/>
                        <a:t>9</a:t>
                      </a:r>
                    </a:p>
                  </a:txBody>
                  <a:tcPr marL="127000" marR="127000" marT="28575" marB="28575" anchor="ctr"/>
                </a:tc>
                <a:tc>
                  <a:txBody>
                    <a:bodyPr/>
                    <a:lstStyle/>
                    <a:p>
                      <a:r>
                        <a:rPr lang="en-US" dirty="0"/>
                        <a:t>5</a:t>
                      </a:r>
                    </a:p>
                  </a:txBody>
                  <a:tcPr marL="127000" marR="127000" marT="28575" marB="28575" anchor="ctr"/>
                </a:tc>
                <a:tc>
                  <a:txBody>
                    <a:bodyPr/>
                    <a:lstStyle/>
                    <a:p>
                      <a:r>
                        <a:rPr lang="en-US" dirty="0"/>
                        <a:t>14</a:t>
                      </a:r>
                    </a:p>
                  </a:txBody>
                  <a:tcPr marL="127000" marR="127000" marT="28575" marB="28575" anchor="ctr"/>
                </a:tc>
                <a:extLst>
                  <a:ext uri="{0D108BD9-81ED-4DB2-BD59-A6C34878D82A}">
                    <a16:rowId xmlns:a16="http://schemas.microsoft.com/office/drawing/2014/main" val="10001"/>
                  </a:ext>
                </a:extLst>
              </a:tr>
            </a:tbl>
          </a:graphicData>
        </a:graphic>
      </p:graphicFrame>
      <p:pic>
        <p:nvPicPr>
          <p:cNvPr id="5" name="Picture 4" descr="Decision-Trees-modified-5.jpg"/>
          <p:cNvPicPr>
            <a:picLocks noChangeAspect="1"/>
          </p:cNvPicPr>
          <p:nvPr/>
        </p:nvPicPr>
        <p:blipFill>
          <a:blip r:embed="rId2" cstate="print"/>
          <a:stretch>
            <a:fillRect/>
          </a:stretch>
        </p:blipFill>
        <p:spPr>
          <a:xfrm>
            <a:off x="3759201" y="3906981"/>
            <a:ext cx="4428836" cy="1815525"/>
          </a:xfrm>
          <a:prstGeom prst="rect">
            <a:avLst/>
          </a:prstGeom>
        </p:spPr>
      </p:pic>
      <p:pic>
        <p:nvPicPr>
          <p:cNvPr id="7" name="Picture 6" descr="Entropy_3.png"/>
          <p:cNvPicPr>
            <a:picLocks noChangeAspect="1"/>
          </p:cNvPicPr>
          <p:nvPr/>
        </p:nvPicPr>
        <p:blipFill>
          <a:blip r:embed="rId3"/>
          <a:srcRect l="18370" r="19022" b="65715"/>
          <a:stretch>
            <a:fillRect/>
          </a:stretch>
        </p:blipFill>
        <p:spPr>
          <a:xfrm>
            <a:off x="8506691" y="3818910"/>
            <a:ext cx="2660073" cy="891634"/>
          </a:xfrm>
          <a:prstGeom prst="rect">
            <a:avLst/>
          </a:prstGeom>
        </p:spPr>
      </p:pic>
      <p:sp>
        <p:nvSpPr>
          <p:cNvPr id="8" name="TextBox 7"/>
          <p:cNvSpPr txBox="1"/>
          <p:nvPr/>
        </p:nvSpPr>
        <p:spPr>
          <a:xfrm>
            <a:off x="8049491" y="4114799"/>
            <a:ext cx="386644" cy="369332"/>
          </a:xfrm>
          <a:prstGeom prst="rect">
            <a:avLst/>
          </a:prstGeom>
          <a:noFill/>
        </p:spPr>
        <p:txBody>
          <a:bodyPr wrap="none" rtlCol="0">
            <a:spAutoFit/>
          </a:bodyPr>
          <a:lstStyle/>
          <a:p>
            <a:r>
              <a:rPr lang="en-US" dirty="0"/>
              <a:t>or</a:t>
            </a:r>
          </a:p>
        </p:txBody>
      </p:sp>
      <p:sp>
        <p:nvSpPr>
          <p:cNvPr id="2" name="Date Placeholder 1">
            <a:extLst>
              <a:ext uri="{FF2B5EF4-FFF2-40B4-BE49-F238E27FC236}">
                <a16:creationId xmlns:a16="http://schemas.microsoft.com/office/drawing/2014/main" id="{A66BE7E0-C800-4801-BFA0-37E434EB3E6F}"/>
              </a:ext>
            </a:extLst>
          </p:cNvPr>
          <p:cNvSpPr>
            <a:spLocks noGrp="1"/>
          </p:cNvSpPr>
          <p:nvPr>
            <p:ph type="dt" sz="half" idx="10"/>
          </p:nvPr>
        </p:nvSpPr>
        <p:spPr/>
        <p:txBody>
          <a:bodyPr/>
          <a:lstStyle/>
          <a:p>
            <a:fld id="{8BF4261C-5646-443E-A978-4CE5074E416E}" type="datetime2">
              <a:rPr lang="en-US" smtClean="0"/>
              <a:t>Tuesday, January 16, 2018</a:t>
            </a:fld>
            <a:endParaRPr lang="en-US" dirty="0"/>
          </a:p>
        </p:txBody>
      </p:sp>
      <p:sp>
        <p:nvSpPr>
          <p:cNvPr id="9" name="Footer Placeholder 8">
            <a:extLst>
              <a:ext uri="{FF2B5EF4-FFF2-40B4-BE49-F238E27FC236}">
                <a16:creationId xmlns:a16="http://schemas.microsoft.com/office/drawing/2014/main" id="{25FECB2F-93F2-463A-8BEA-5B1A842504CD}"/>
              </a:ext>
            </a:extLst>
          </p:cNvPr>
          <p:cNvSpPr>
            <a:spLocks noGrp="1"/>
          </p:cNvSpPr>
          <p:nvPr>
            <p:ph type="ftr" sz="quarter" idx="11"/>
          </p:nvPr>
        </p:nvSpPr>
        <p:spPr/>
        <p:txBody>
          <a:bodyPr/>
          <a:lstStyle/>
          <a:p>
            <a:r>
              <a:rPr lang="en-US"/>
              <a:t>JAYA GUPTA</a:t>
            </a:r>
            <a:endParaRPr lang="en-US" dirty="0"/>
          </a:p>
        </p:txBody>
      </p:sp>
      <p:sp>
        <p:nvSpPr>
          <p:cNvPr id="10" name="Slide Number Placeholder 9">
            <a:extLst>
              <a:ext uri="{FF2B5EF4-FFF2-40B4-BE49-F238E27FC236}">
                <a16:creationId xmlns:a16="http://schemas.microsoft.com/office/drawing/2014/main" id="{9E87AA8F-7A86-48A3-B0D3-DB4164BDCDA1}"/>
              </a:ext>
            </a:extLst>
          </p:cNvPr>
          <p:cNvSpPr>
            <a:spLocks noGrp="1"/>
          </p:cNvSpPr>
          <p:nvPr>
            <p:ph type="sldNum" sz="quarter" idx="12"/>
          </p:nvPr>
        </p:nvSpPr>
        <p:spPr/>
        <p:txBody>
          <a:bodyPr/>
          <a:lstStyle/>
          <a:p>
            <a:fld id="{6113E31D-E2AB-40D1-8B51-AFA5AFEF393A}" type="slidenum">
              <a:rPr lang="en-US" smtClean="0"/>
              <a:pPr/>
              <a:t>43</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Decision Tree</a:t>
            </a:r>
          </a:p>
        </p:txBody>
      </p:sp>
      <p:sp>
        <p:nvSpPr>
          <p:cNvPr id="3" name="Content Placeholder 2"/>
          <p:cNvSpPr>
            <a:spLocks noGrp="1"/>
          </p:cNvSpPr>
          <p:nvPr>
            <p:ph idx="1"/>
          </p:nvPr>
        </p:nvSpPr>
        <p:spPr>
          <a:xfrm>
            <a:off x="1097280" y="1845733"/>
            <a:ext cx="10058400" cy="4568921"/>
          </a:xfrm>
        </p:spPr>
        <p:txBody>
          <a:bodyPr>
            <a:normAutofit/>
          </a:bodyPr>
          <a:lstStyle/>
          <a:p>
            <a:r>
              <a:rPr lang="en-US" dirty="0"/>
              <a:t>Let’s start with ‘Wind’ , where ‘x’ are the possible values for an attribute. Here,  attribute ‘Wind’ takes two possible values in the sample data, hence x = </a:t>
            </a:r>
            <a:r>
              <a:rPr lang="en-US" b="1" dirty="0"/>
              <a:t>{Weak, Strong}</a:t>
            </a:r>
          </a:p>
          <a:p>
            <a:endParaRPr lang="en-US" dirty="0"/>
          </a:p>
          <a:p>
            <a:endParaRPr lang="en-US" dirty="0"/>
          </a:p>
          <a:p>
            <a:endParaRPr lang="en-US" dirty="0"/>
          </a:p>
          <a:p>
            <a:endParaRPr lang="en-US" dirty="0"/>
          </a:p>
          <a:p>
            <a:endParaRPr lang="en-US" dirty="0"/>
          </a:p>
          <a:p>
            <a:endParaRPr lang="en-US" dirty="0"/>
          </a:p>
          <a:p>
            <a:endParaRPr lang="en-US" dirty="0"/>
          </a:p>
          <a:p>
            <a:r>
              <a:rPr lang="en-US" dirty="0"/>
              <a:t>Amongst all the 14 examples we have </a:t>
            </a:r>
            <a:r>
              <a:rPr lang="en-US" b="1" dirty="0"/>
              <a:t>8 places where the wind is weak and 6 where the wind is Strong</a:t>
            </a:r>
            <a:endParaRPr lang="en-US" dirty="0"/>
          </a:p>
          <a:p>
            <a:endParaRPr lang="en-US" dirty="0"/>
          </a:p>
          <a:p>
            <a:endParaRPr lang="en-US" dirty="0"/>
          </a:p>
          <a:p>
            <a:endParaRPr lang="en-US" dirty="0"/>
          </a:p>
          <a:p>
            <a:endParaRPr lang="en-US" dirty="0"/>
          </a:p>
          <a:p>
            <a:endParaRPr lang="en-US" dirty="0"/>
          </a:p>
        </p:txBody>
      </p:sp>
      <p:pic>
        <p:nvPicPr>
          <p:cNvPr id="4" name="Picture 3" descr="Decision-Trees-modified-11.jpg"/>
          <p:cNvPicPr>
            <a:picLocks noChangeAspect="1"/>
          </p:cNvPicPr>
          <p:nvPr/>
        </p:nvPicPr>
        <p:blipFill>
          <a:blip r:embed="rId2" cstate="print"/>
          <a:srcRect b="41243"/>
          <a:stretch>
            <a:fillRect/>
          </a:stretch>
        </p:blipFill>
        <p:spPr>
          <a:xfrm>
            <a:off x="2258289" y="2511929"/>
            <a:ext cx="5795963" cy="1547454"/>
          </a:xfrm>
          <a:prstGeom prst="rect">
            <a:avLst/>
          </a:prstGeom>
        </p:spPr>
      </p:pic>
      <p:pic>
        <p:nvPicPr>
          <p:cNvPr id="5" name="Picture 4" descr="Decision-Trees-modified-77.jpg"/>
          <p:cNvPicPr>
            <a:picLocks noChangeAspect="1"/>
          </p:cNvPicPr>
          <p:nvPr/>
        </p:nvPicPr>
        <p:blipFill>
          <a:blip r:embed="rId3" cstate="print"/>
          <a:stretch>
            <a:fillRect/>
          </a:stretch>
        </p:blipFill>
        <p:spPr>
          <a:xfrm>
            <a:off x="1953490" y="4170218"/>
            <a:ext cx="6733309" cy="1499755"/>
          </a:xfrm>
          <a:prstGeom prst="rect">
            <a:avLst/>
          </a:prstGeom>
        </p:spPr>
      </p:pic>
      <p:sp>
        <p:nvSpPr>
          <p:cNvPr id="2" name="Date Placeholder 1">
            <a:extLst>
              <a:ext uri="{FF2B5EF4-FFF2-40B4-BE49-F238E27FC236}">
                <a16:creationId xmlns:a16="http://schemas.microsoft.com/office/drawing/2014/main" id="{A544BF49-3936-48EB-A698-2E150D695475}"/>
              </a:ext>
            </a:extLst>
          </p:cNvPr>
          <p:cNvSpPr>
            <a:spLocks noGrp="1"/>
          </p:cNvSpPr>
          <p:nvPr>
            <p:ph type="dt" sz="half" idx="10"/>
          </p:nvPr>
        </p:nvSpPr>
        <p:spPr/>
        <p:txBody>
          <a:bodyPr/>
          <a:lstStyle/>
          <a:p>
            <a:fld id="{08ADA268-211C-462A-BAB4-A2FF05B7C05D}" type="datetime2">
              <a:rPr lang="en-US" smtClean="0"/>
              <a:t>Tuesday, January 16, 2018</a:t>
            </a:fld>
            <a:endParaRPr lang="en-US" dirty="0"/>
          </a:p>
        </p:txBody>
      </p:sp>
      <p:sp>
        <p:nvSpPr>
          <p:cNvPr id="6" name="Footer Placeholder 5">
            <a:extLst>
              <a:ext uri="{FF2B5EF4-FFF2-40B4-BE49-F238E27FC236}">
                <a16:creationId xmlns:a16="http://schemas.microsoft.com/office/drawing/2014/main" id="{70D67D45-8B8C-4B39-9AD4-B55578815163}"/>
              </a:ext>
            </a:extLst>
          </p:cNvPr>
          <p:cNvSpPr>
            <a:spLocks noGrp="1"/>
          </p:cNvSpPr>
          <p:nvPr>
            <p:ph type="ftr" sz="quarter" idx="11"/>
          </p:nvPr>
        </p:nvSpPr>
        <p:spPr/>
        <p:txBody>
          <a:bodyPr/>
          <a:lstStyle/>
          <a:p>
            <a:r>
              <a:rPr lang="en-US"/>
              <a:t>JAYA GUPTA</a:t>
            </a:r>
            <a:endParaRPr lang="en-US" dirty="0"/>
          </a:p>
        </p:txBody>
      </p:sp>
      <p:sp>
        <p:nvSpPr>
          <p:cNvPr id="8" name="Slide Number Placeholder 7">
            <a:extLst>
              <a:ext uri="{FF2B5EF4-FFF2-40B4-BE49-F238E27FC236}">
                <a16:creationId xmlns:a16="http://schemas.microsoft.com/office/drawing/2014/main" id="{C122F953-B76B-4A22-AADB-26B80F453651}"/>
              </a:ext>
            </a:extLst>
          </p:cNvPr>
          <p:cNvSpPr>
            <a:spLocks noGrp="1"/>
          </p:cNvSpPr>
          <p:nvPr>
            <p:ph type="sldNum" sz="quarter" idx="12"/>
          </p:nvPr>
        </p:nvSpPr>
        <p:spPr/>
        <p:txBody>
          <a:bodyPr/>
          <a:lstStyle/>
          <a:p>
            <a:fld id="{6113E31D-E2AB-40D1-8B51-AFA5AFEF393A}" type="slidenum">
              <a:rPr lang="en-US" smtClean="0"/>
              <a:pPr/>
              <a:t>44</a:t>
            </a:fld>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Decision Tree</a:t>
            </a:r>
          </a:p>
        </p:txBody>
      </p:sp>
      <p:sp>
        <p:nvSpPr>
          <p:cNvPr id="3" name="Content Placeholder 2"/>
          <p:cNvSpPr>
            <a:spLocks noGrp="1"/>
          </p:cNvSpPr>
          <p:nvPr>
            <p:ph idx="1"/>
          </p:nvPr>
        </p:nvSpPr>
        <p:spPr/>
        <p:txBody>
          <a:bodyPr>
            <a:normAutofit/>
          </a:bodyPr>
          <a:lstStyle/>
          <a:p>
            <a:endParaRPr lang="en-US" dirty="0"/>
          </a:p>
          <a:p>
            <a:endParaRPr lang="en-US" dirty="0"/>
          </a:p>
          <a:p>
            <a:endParaRPr lang="en-US" dirty="0"/>
          </a:p>
          <a:p>
            <a:r>
              <a:rPr lang="en-US" dirty="0"/>
              <a:t>Now out of the 8 Weak examples, 6 of them were ‘Yes’ for Play Tennis and 2 of them were ‘No’ for ‘Play Tennis’. So, we have,</a:t>
            </a:r>
          </a:p>
          <a:p>
            <a:endParaRPr lang="en-US" dirty="0"/>
          </a:p>
          <a:p>
            <a:endParaRPr lang="en-US" dirty="0"/>
          </a:p>
          <a:p>
            <a:r>
              <a:rPr lang="en-US" dirty="0"/>
              <a:t>Similarly, out of 6 Strong examples, we have </a:t>
            </a:r>
            <a:r>
              <a:rPr lang="en-US" b="1" dirty="0"/>
              <a:t>3 examples where the outcome was ‘Yes’ for Play Tennis and 3 where we had ‘No’ for Play Tennis</a:t>
            </a:r>
            <a:r>
              <a:rPr lang="en-US" dirty="0"/>
              <a:t>.</a:t>
            </a:r>
          </a:p>
        </p:txBody>
      </p:sp>
      <p:pic>
        <p:nvPicPr>
          <p:cNvPr id="4" name="Picture 3" descr="Decision-Trees-modified-8.jpg"/>
          <p:cNvPicPr>
            <a:picLocks noChangeAspect="1"/>
          </p:cNvPicPr>
          <p:nvPr/>
        </p:nvPicPr>
        <p:blipFill>
          <a:blip r:embed="rId2" cstate="print"/>
          <a:stretch>
            <a:fillRect/>
          </a:stretch>
        </p:blipFill>
        <p:spPr>
          <a:xfrm>
            <a:off x="6457825" y="1745674"/>
            <a:ext cx="2686175" cy="1551710"/>
          </a:xfrm>
          <a:prstGeom prst="rect">
            <a:avLst/>
          </a:prstGeom>
        </p:spPr>
      </p:pic>
      <p:pic>
        <p:nvPicPr>
          <p:cNvPr id="5" name="Picture 4" descr="Decision-Trees-modified-9.jpg"/>
          <p:cNvPicPr>
            <a:picLocks noChangeAspect="1"/>
          </p:cNvPicPr>
          <p:nvPr/>
        </p:nvPicPr>
        <p:blipFill>
          <a:blip r:embed="rId3" cstate="print"/>
          <a:stretch>
            <a:fillRect/>
          </a:stretch>
        </p:blipFill>
        <p:spPr>
          <a:xfrm>
            <a:off x="3985492" y="3609109"/>
            <a:ext cx="4715163" cy="1124284"/>
          </a:xfrm>
          <a:prstGeom prst="rect">
            <a:avLst/>
          </a:prstGeom>
        </p:spPr>
      </p:pic>
      <p:pic>
        <p:nvPicPr>
          <p:cNvPr id="6" name="Picture 5" descr="Decision-Trees-modified-10.jpg"/>
          <p:cNvPicPr>
            <a:picLocks noChangeAspect="1"/>
          </p:cNvPicPr>
          <p:nvPr/>
        </p:nvPicPr>
        <p:blipFill>
          <a:blip r:embed="rId4" cstate="print"/>
          <a:stretch>
            <a:fillRect/>
          </a:stretch>
        </p:blipFill>
        <p:spPr>
          <a:xfrm>
            <a:off x="4257965" y="5403272"/>
            <a:ext cx="4539672" cy="872837"/>
          </a:xfrm>
          <a:prstGeom prst="rect">
            <a:avLst/>
          </a:prstGeom>
        </p:spPr>
      </p:pic>
      <p:graphicFrame>
        <p:nvGraphicFramePr>
          <p:cNvPr id="7" name="Table 6"/>
          <p:cNvGraphicFramePr>
            <a:graphicFrameLocks noGrp="1"/>
          </p:cNvGraphicFramePr>
          <p:nvPr/>
        </p:nvGraphicFramePr>
        <p:xfrm>
          <a:off x="1265381" y="2153920"/>
          <a:ext cx="4927599" cy="741680"/>
        </p:xfrm>
        <a:graphic>
          <a:graphicData uri="http://schemas.openxmlformats.org/drawingml/2006/table">
            <a:tbl>
              <a:tblPr firstRow="1" bandRow="1">
                <a:tableStyleId>{93296810-A885-4BE3-A3E7-6D5BEEA58F35}</a:tableStyleId>
              </a:tblPr>
              <a:tblGrid>
                <a:gridCol w="1642533">
                  <a:extLst>
                    <a:ext uri="{9D8B030D-6E8A-4147-A177-3AD203B41FA5}">
                      <a16:colId xmlns:a16="http://schemas.microsoft.com/office/drawing/2014/main" val="20000"/>
                    </a:ext>
                  </a:extLst>
                </a:gridCol>
                <a:gridCol w="1642533">
                  <a:extLst>
                    <a:ext uri="{9D8B030D-6E8A-4147-A177-3AD203B41FA5}">
                      <a16:colId xmlns:a16="http://schemas.microsoft.com/office/drawing/2014/main" val="20001"/>
                    </a:ext>
                  </a:extLst>
                </a:gridCol>
                <a:gridCol w="1642533">
                  <a:extLst>
                    <a:ext uri="{9D8B030D-6E8A-4147-A177-3AD203B41FA5}">
                      <a16:colId xmlns:a16="http://schemas.microsoft.com/office/drawing/2014/main" val="20002"/>
                    </a:ext>
                  </a:extLst>
                </a:gridCol>
              </a:tblGrid>
              <a:tr h="370840">
                <a:tc>
                  <a:txBody>
                    <a:bodyPr/>
                    <a:lstStyle/>
                    <a:p>
                      <a:r>
                        <a:rPr lang="en-US" dirty="0"/>
                        <a:t>Wind = Weak</a:t>
                      </a:r>
                    </a:p>
                  </a:txBody>
                  <a:tcPr marL="127000" marR="127000" marT="28575" marB="28575" anchor="ctr"/>
                </a:tc>
                <a:tc>
                  <a:txBody>
                    <a:bodyPr/>
                    <a:lstStyle/>
                    <a:p>
                      <a:r>
                        <a:rPr lang="en-US"/>
                        <a:t>Wind = Strong</a:t>
                      </a:r>
                    </a:p>
                  </a:txBody>
                  <a:tcPr marL="127000" marR="127000" marT="28575" marB="28575" anchor="ctr"/>
                </a:tc>
                <a:tc>
                  <a:txBody>
                    <a:bodyPr/>
                    <a:lstStyle/>
                    <a:p>
                      <a:r>
                        <a:rPr lang="en-US" dirty="0"/>
                        <a:t>Total</a:t>
                      </a:r>
                    </a:p>
                  </a:txBody>
                  <a:tcPr marL="127000" marR="127000" marT="28575" marB="28575" anchor="ctr"/>
                </a:tc>
                <a:extLst>
                  <a:ext uri="{0D108BD9-81ED-4DB2-BD59-A6C34878D82A}">
                    <a16:rowId xmlns:a16="http://schemas.microsoft.com/office/drawing/2014/main" val="10000"/>
                  </a:ext>
                </a:extLst>
              </a:tr>
              <a:tr h="370840">
                <a:tc>
                  <a:txBody>
                    <a:bodyPr/>
                    <a:lstStyle/>
                    <a:p>
                      <a:r>
                        <a:rPr lang="en-US"/>
                        <a:t>8</a:t>
                      </a:r>
                    </a:p>
                  </a:txBody>
                  <a:tcPr marL="127000" marR="127000" marT="28575" marB="28575" anchor="ctr"/>
                </a:tc>
                <a:tc>
                  <a:txBody>
                    <a:bodyPr/>
                    <a:lstStyle/>
                    <a:p>
                      <a:r>
                        <a:rPr lang="en-US"/>
                        <a:t>6</a:t>
                      </a:r>
                    </a:p>
                  </a:txBody>
                  <a:tcPr marL="127000" marR="127000" marT="28575" marB="28575" anchor="ctr"/>
                </a:tc>
                <a:tc>
                  <a:txBody>
                    <a:bodyPr/>
                    <a:lstStyle/>
                    <a:p>
                      <a:r>
                        <a:rPr lang="en-US" dirty="0"/>
                        <a:t>14</a:t>
                      </a:r>
                    </a:p>
                  </a:txBody>
                  <a:tcPr marL="127000" marR="127000" marT="28575" marB="28575" anchor="ctr"/>
                </a:tc>
                <a:extLst>
                  <a:ext uri="{0D108BD9-81ED-4DB2-BD59-A6C34878D82A}">
                    <a16:rowId xmlns:a16="http://schemas.microsoft.com/office/drawing/2014/main" val="10001"/>
                  </a:ext>
                </a:extLst>
              </a:tr>
            </a:tbl>
          </a:graphicData>
        </a:graphic>
      </p:graphicFrame>
      <p:sp>
        <p:nvSpPr>
          <p:cNvPr id="2" name="Date Placeholder 1">
            <a:extLst>
              <a:ext uri="{FF2B5EF4-FFF2-40B4-BE49-F238E27FC236}">
                <a16:creationId xmlns:a16="http://schemas.microsoft.com/office/drawing/2014/main" id="{24305EE4-1D5A-4D10-BAE0-57422D3B6DBD}"/>
              </a:ext>
            </a:extLst>
          </p:cNvPr>
          <p:cNvSpPr>
            <a:spLocks noGrp="1"/>
          </p:cNvSpPr>
          <p:nvPr>
            <p:ph type="dt" sz="half" idx="10"/>
          </p:nvPr>
        </p:nvSpPr>
        <p:spPr/>
        <p:txBody>
          <a:bodyPr/>
          <a:lstStyle/>
          <a:p>
            <a:fld id="{393E22E0-E0EE-4726-85C2-6B2C58E58816}" type="datetime2">
              <a:rPr lang="en-US" smtClean="0"/>
              <a:t>Tuesday, January 16, 2018</a:t>
            </a:fld>
            <a:endParaRPr lang="en-US" dirty="0"/>
          </a:p>
        </p:txBody>
      </p:sp>
      <p:sp>
        <p:nvSpPr>
          <p:cNvPr id="9" name="Footer Placeholder 8">
            <a:extLst>
              <a:ext uri="{FF2B5EF4-FFF2-40B4-BE49-F238E27FC236}">
                <a16:creationId xmlns:a16="http://schemas.microsoft.com/office/drawing/2014/main" id="{6F7CB125-92D5-4B84-B3F3-83643AFEC0F5}"/>
              </a:ext>
            </a:extLst>
          </p:cNvPr>
          <p:cNvSpPr>
            <a:spLocks noGrp="1"/>
          </p:cNvSpPr>
          <p:nvPr>
            <p:ph type="ftr" sz="quarter" idx="11"/>
          </p:nvPr>
        </p:nvSpPr>
        <p:spPr/>
        <p:txBody>
          <a:bodyPr/>
          <a:lstStyle/>
          <a:p>
            <a:r>
              <a:rPr lang="en-US"/>
              <a:t>JAYA GUPTA</a:t>
            </a:r>
            <a:endParaRPr lang="en-US" dirty="0"/>
          </a:p>
        </p:txBody>
      </p:sp>
      <p:sp>
        <p:nvSpPr>
          <p:cNvPr id="10" name="Slide Number Placeholder 9">
            <a:extLst>
              <a:ext uri="{FF2B5EF4-FFF2-40B4-BE49-F238E27FC236}">
                <a16:creationId xmlns:a16="http://schemas.microsoft.com/office/drawing/2014/main" id="{DEA9FD6B-0602-4841-8CA8-294B51129D22}"/>
              </a:ext>
            </a:extLst>
          </p:cNvPr>
          <p:cNvSpPr>
            <a:spLocks noGrp="1"/>
          </p:cNvSpPr>
          <p:nvPr>
            <p:ph type="sldNum" sz="quarter" idx="12"/>
          </p:nvPr>
        </p:nvSpPr>
        <p:spPr/>
        <p:txBody>
          <a:bodyPr/>
          <a:lstStyle/>
          <a:p>
            <a:fld id="{6113E31D-E2AB-40D1-8B51-AFA5AFEF393A}" type="slidenum">
              <a:rPr lang="en-US" smtClean="0"/>
              <a:pPr/>
              <a:t>45</a:t>
            </a:fld>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Decision Tree</a:t>
            </a:r>
          </a:p>
        </p:txBody>
      </p:sp>
      <p:sp>
        <p:nvSpPr>
          <p:cNvPr id="3" name="Content Placeholder 2"/>
          <p:cNvSpPr>
            <a:spLocks noGrp="1"/>
          </p:cNvSpPr>
          <p:nvPr>
            <p:ph idx="1"/>
          </p:nvPr>
        </p:nvSpPr>
        <p:spPr/>
        <p:txBody>
          <a:bodyPr/>
          <a:lstStyle/>
          <a:p>
            <a:r>
              <a:rPr lang="en-US" dirty="0"/>
              <a:t>Now we have all the pieces required to calculate the Information Gain,</a:t>
            </a:r>
          </a:p>
          <a:p>
            <a:endParaRPr lang="en-US" dirty="0"/>
          </a:p>
          <a:p>
            <a:endParaRPr lang="en-US" dirty="0"/>
          </a:p>
          <a:p>
            <a:endParaRPr lang="en-US" dirty="0"/>
          </a:p>
          <a:p>
            <a:endParaRPr lang="en-US" dirty="0"/>
          </a:p>
          <a:p>
            <a:r>
              <a:rPr lang="en-US" dirty="0"/>
              <a:t>Which tells us the Information Gain by considering ‘Wind’ as the feature and give us information gain of </a:t>
            </a:r>
            <a:r>
              <a:rPr lang="en-US" b="1" dirty="0"/>
              <a:t>0.048</a:t>
            </a:r>
            <a:r>
              <a:rPr lang="en-US" dirty="0"/>
              <a:t>. Now we must similarly calculate the Information Gain for all the features.</a:t>
            </a:r>
          </a:p>
          <a:p>
            <a:endParaRPr lang="en-US" dirty="0"/>
          </a:p>
        </p:txBody>
      </p:sp>
      <p:pic>
        <p:nvPicPr>
          <p:cNvPr id="4" name="Picture 3" descr="Decision-Trees-modified-11.jpg"/>
          <p:cNvPicPr>
            <a:picLocks noChangeAspect="1"/>
          </p:cNvPicPr>
          <p:nvPr/>
        </p:nvPicPr>
        <p:blipFill>
          <a:blip r:embed="rId2" cstate="print"/>
          <a:stretch>
            <a:fillRect/>
          </a:stretch>
        </p:blipFill>
        <p:spPr>
          <a:xfrm>
            <a:off x="2997200" y="2202873"/>
            <a:ext cx="5218545" cy="1953491"/>
          </a:xfrm>
          <a:prstGeom prst="rect">
            <a:avLst/>
          </a:prstGeom>
        </p:spPr>
      </p:pic>
      <p:pic>
        <p:nvPicPr>
          <p:cNvPr id="5" name="Picture 4" descr="Decision-Trees-modified-12.jpg"/>
          <p:cNvPicPr>
            <a:picLocks noChangeAspect="1"/>
          </p:cNvPicPr>
          <p:nvPr/>
        </p:nvPicPr>
        <p:blipFill>
          <a:blip r:embed="rId3" cstate="print"/>
          <a:stretch>
            <a:fillRect/>
          </a:stretch>
        </p:blipFill>
        <p:spPr>
          <a:xfrm>
            <a:off x="3537528" y="4775041"/>
            <a:ext cx="4151745" cy="1528778"/>
          </a:xfrm>
          <a:prstGeom prst="rect">
            <a:avLst/>
          </a:prstGeom>
        </p:spPr>
      </p:pic>
      <p:sp>
        <p:nvSpPr>
          <p:cNvPr id="2" name="Date Placeholder 1">
            <a:extLst>
              <a:ext uri="{FF2B5EF4-FFF2-40B4-BE49-F238E27FC236}">
                <a16:creationId xmlns:a16="http://schemas.microsoft.com/office/drawing/2014/main" id="{9BAA5A3D-ACCB-405D-8430-D0C336D44C24}"/>
              </a:ext>
            </a:extLst>
          </p:cNvPr>
          <p:cNvSpPr>
            <a:spLocks noGrp="1"/>
          </p:cNvSpPr>
          <p:nvPr>
            <p:ph type="dt" sz="half" idx="10"/>
          </p:nvPr>
        </p:nvSpPr>
        <p:spPr/>
        <p:txBody>
          <a:bodyPr/>
          <a:lstStyle/>
          <a:p>
            <a:fld id="{0E50017E-588C-4003-9F72-A122EB8B2D02}" type="datetime2">
              <a:rPr lang="en-US" smtClean="0"/>
              <a:t>Tuesday, January 16, 2018</a:t>
            </a:fld>
            <a:endParaRPr lang="en-US" dirty="0"/>
          </a:p>
        </p:txBody>
      </p:sp>
      <p:sp>
        <p:nvSpPr>
          <p:cNvPr id="7" name="Footer Placeholder 6">
            <a:extLst>
              <a:ext uri="{FF2B5EF4-FFF2-40B4-BE49-F238E27FC236}">
                <a16:creationId xmlns:a16="http://schemas.microsoft.com/office/drawing/2014/main" id="{479593E8-2C72-486E-9EF3-80D8EA311BB7}"/>
              </a:ext>
            </a:extLst>
          </p:cNvPr>
          <p:cNvSpPr>
            <a:spLocks noGrp="1"/>
          </p:cNvSpPr>
          <p:nvPr>
            <p:ph type="ftr" sz="quarter" idx="11"/>
          </p:nvPr>
        </p:nvSpPr>
        <p:spPr/>
        <p:txBody>
          <a:bodyPr/>
          <a:lstStyle/>
          <a:p>
            <a:r>
              <a:rPr lang="en-US"/>
              <a:t>JAYA GUPTA</a:t>
            </a:r>
            <a:endParaRPr lang="en-US" dirty="0"/>
          </a:p>
        </p:txBody>
      </p:sp>
      <p:sp>
        <p:nvSpPr>
          <p:cNvPr id="8" name="Slide Number Placeholder 7">
            <a:extLst>
              <a:ext uri="{FF2B5EF4-FFF2-40B4-BE49-F238E27FC236}">
                <a16:creationId xmlns:a16="http://schemas.microsoft.com/office/drawing/2014/main" id="{00F94E86-1853-4C47-9D11-62E5155A28A7}"/>
              </a:ext>
            </a:extLst>
          </p:cNvPr>
          <p:cNvSpPr>
            <a:spLocks noGrp="1"/>
          </p:cNvSpPr>
          <p:nvPr>
            <p:ph type="sldNum" sz="quarter" idx="12"/>
          </p:nvPr>
        </p:nvSpPr>
        <p:spPr/>
        <p:txBody>
          <a:bodyPr/>
          <a:lstStyle/>
          <a:p>
            <a:fld id="{6113E31D-E2AB-40D1-8B51-AFA5AFEF393A}" type="slidenum">
              <a:rPr lang="en-US" smtClean="0"/>
              <a:pPr/>
              <a:t>46</a:t>
            </a:fld>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Decision Tree</a:t>
            </a:r>
          </a:p>
        </p:txBody>
      </p:sp>
      <p:sp>
        <p:nvSpPr>
          <p:cNvPr id="3" name="Content Placeholder 2"/>
          <p:cNvSpPr>
            <a:spLocks noGrp="1"/>
          </p:cNvSpPr>
          <p:nvPr>
            <p:ph idx="1"/>
          </p:nvPr>
        </p:nvSpPr>
        <p:spPr/>
        <p:txBody>
          <a:bodyPr/>
          <a:lstStyle/>
          <a:p>
            <a:r>
              <a:rPr lang="en-US" dirty="0"/>
              <a:t>We can clearly see that IG(S, Outlook) has the highest information gain of 0.246,</a:t>
            </a:r>
            <a:r>
              <a:rPr lang="en-US" b="1" dirty="0"/>
              <a:t> hence we chose Outlook attribute  as the root node</a:t>
            </a:r>
            <a:r>
              <a:rPr lang="en-US" dirty="0"/>
              <a:t>. At this point, the decision tree looks like.</a:t>
            </a:r>
          </a:p>
          <a:p>
            <a:endParaRPr lang="en-US" dirty="0"/>
          </a:p>
          <a:p>
            <a:endParaRPr lang="en-US" dirty="0"/>
          </a:p>
          <a:p>
            <a:endParaRPr lang="en-US" dirty="0"/>
          </a:p>
          <a:p>
            <a:endParaRPr lang="en-US" dirty="0"/>
          </a:p>
          <a:p>
            <a:endParaRPr lang="en-US" dirty="0"/>
          </a:p>
          <a:p>
            <a:r>
              <a:rPr lang="en-US" dirty="0"/>
              <a:t>Now, we had three possible values of Outlook: Sunny, Overcast, Rain. Where the Overcast node already ended up having leaf node ‘Yes’, so we’re left with two </a:t>
            </a:r>
            <a:r>
              <a:rPr lang="en-US" dirty="0" err="1"/>
              <a:t>subtrees</a:t>
            </a:r>
            <a:r>
              <a:rPr lang="en-US" dirty="0"/>
              <a:t> to compute: Sunny and Rain.</a:t>
            </a:r>
          </a:p>
          <a:p>
            <a:endParaRPr lang="en-US" dirty="0"/>
          </a:p>
        </p:txBody>
      </p:sp>
      <p:pic>
        <p:nvPicPr>
          <p:cNvPr id="4" name="Picture 3" descr="Decision-Trees-modified-13.jpg"/>
          <p:cNvPicPr>
            <a:picLocks noChangeAspect="1"/>
          </p:cNvPicPr>
          <p:nvPr/>
        </p:nvPicPr>
        <p:blipFill>
          <a:blip r:embed="rId2" cstate="print"/>
          <a:stretch>
            <a:fillRect/>
          </a:stretch>
        </p:blipFill>
        <p:spPr>
          <a:xfrm>
            <a:off x="3851565" y="2653145"/>
            <a:ext cx="3746500" cy="2278596"/>
          </a:xfrm>
          <a:prstGeom prst="rect">
            <a:avLst/>
          </a:prstGeom>
        </p:spPr>
      </p:pic>
      <p:sp>
        <p:nvSpPr>
          <p:cNvPr id="2" name="Date Placeholder 1">
            <a:extLst>
              <a:ext uri="{FF2B5EF4-FFF2-40B4-BE49-F238E27FC236}">
                <a16:creationId xmlns:a16="http://schemas.microsoft.com/office/drawing/2014/main" id="{43C1EFAA-8972-478A-B8BE-35CC86EC5DBD}"/>
              </a:ext>
            </a:extLst>
          </p:cNvPr>
          <p:cNvSpPr>
            <a:spLocks noGrp="1"/>
          </p:cNvSpPr>
          <p:nvPr>
            <p:ph type="dt" sz="half" idx="10"/>
          </p:nvPr>
        </p:nvSpPr>
        <p:spPr/>
        <p:txBody>
          <a:bodyPr/>
          <a:lstStyle/>
          <a:p>
            <a:fld id="{CDA60251-06BC-4515-85F2-CF07FC2B7C98}" type="datetime2">
              <a:rPr lang="en-US" smtClean="0"/>
              <a:t>Tuesday, January 16, 2018</a:t>
            </a:fld>
            <a:endParaRPr lang="en-US" dirty="0"/>
          </a:p>
        </p:txBody>
      </p:sp>
      <p:sp>
        <p:nvSpPr>
          <p:cNvPr id="6" name="Footer Placeholder 5">
            <a:extLst>
              <a:ext uri="{FF2B5EF4-FFF2-40B4-BE49-F238E27FC236}">
                <a16:creationId xmlns:a16="http://schemas.microsoft.com/office/drawing/2014/main" id="{E16FBE90-8103-4193-B0F7-9D17A82715F2}"/>
              </a:ext>
            </a:extLst>
          </p:cNvPr>
          <p:cNvSpPr>
            <a:spLocks noGrp="1"/>
          </p:cNvSpPr>
          <p:nvPr>
            <p:ph type="ftr" sz="quarter" idx="11"/>
          </p:nvPr>
        </p:nvSpPr>
        <p:spPr/>
        <p:txBody>
          <a:bodyPr/>
          <a:lstStyle/>
          <a:p>
            <a:r>
              <a:rPr lang="en-US"/>
              <a:t>JAYA GUPTA</a:t>
            </a:r>
            <a:endParaRPr lang="en-US" dirty="0"/>
          </a:p>
        </p:txBody>
      </p:sp>
      <p:sp>
        <p:nvSpPr>
          <p:cNvPr id="7" name="Slide Number Placeholder 6">
            <a:extLst>
              <a:ext uri="{FF2B5EF4-FFF2-40B4-BE49-F238E27FC236}">
                <a16:creationId xmlns:a16="http://schemas.microsoft.com/office/drawing/2014/main" id="{93FB7831-0436-4027-9D9F-639FE43DFCEA}"/>
              </a:ext>
            </a:extLst>
          </p:cNvPr>
          <p:cNvSpPr>
            <a:spLocks noGrp="1"/>
          </p:cNvSpPr>
          <p:nvPr>
            <p:ph type="sldNum" sz="quarter" idx="12"/>
          </p:nvPr>
        </p:nvSpPr>
        <p:spPr/>
        <p:txBody>
          <a:bodyPr/>
          <a:lstStyle/>
          <a:p>
            <a:fld id="{6113E31D-E2AB-40D1-8B51-AFA5AFEF393A}" type="slidenum">
              <a:rPr lang="en-US" smtClean="0"/>
              <a:pPr/>
              <a:t>47</a:t>
            </a:fld>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Decision Tree</a:t>
            </a:r>
          </a:p>
        </p:txBody>
      </p:sp>
      <p:sp>
        <p:nvSpPr>
          <p:cNvPr id="5" name="Content Placeholder 4"/>
          <p:cNvSpPr>
            <a:spLocks noGrp="1"/>
          </p:cNvSpPr>
          <p:nvPr>
            <p:ph idx="1"/>
          </p:nvPr>
        </p:nvSpPr>
        <p:spPr>
          <a:xfrm>
            <a:off x="1028007" y="1845733"/>
            <a:ext cx="10097193" cy="4471939"/>
          </a:xfrm>
        </p:spPr>
        <p:txBody>
          <a:bodyPr>
            <a:normAutofit/>
          </a:bodyPr>
          <a:lstStyle/>
          <a:p>
            <a:endParaRPr lang="en-US" dirty="0"/>
          </a:p>
          <a:p>
            <a:r>
              <a:rPr lang="en-US" dirty="0"/>
              <a:t>Table where the value of Outlook is Sunny looks like:</a:t>
            </a:r>
          </a:p>
          <a:p>
            <a:endParaRPr lang="en-US" dirty="0"/>
          </a:p>
          <a:p>
            <a:endParaRPr lang="en-US" dirty="0"/>
          </a:p>
          <a:p>
            <a:r>
              <a:rPr lang="en-US" dirty="0"/>
              <a:t>In the similar fashion, we compute the following values</a:t>
            </a:r>
          </a:p>
          <a:p>
            <a:endParaRPr lang="en-US" dirty="0"/>
          </a:p>
          <a:p>
            <a:endParaRPr lang="en-US" dirty="0"/>
          </a:p>
          <a:p>
            <a:endParaRPr lang="en-US" dirty="0"/>
          </a:p>
          <a:p>
            <a:r>
              <a:rPr lang="en-US" dirty="0"/>
              <a:t>As we can see the </a:t>
            </a:r>
            <a:r>
              <a:rPr lang="en-US" b="1" dirty="0"/>
              <a:t>highest Information Gain is given by Humidity</a:t>
            </a:r>
            <a:r>
              <a:rPr lang="en-US" dirty="0"/>
              <a:t>. Proceeding in the same way will give us Wind as the one with highest information gain. </a:t>
            </a:r>
          </a:p>
          <a:p>
            <a:endParaRPr lang="en-US" dirty="0"/>
          </a:p>
        </p:txBody>
      </p:sp>
      <p:pic>
        <p:nvPicPr>
          <p:cNvPr id="6" name="Content Placeholder 3" descr="Decision-Trees-modified-33.jpg"/>
          <p:cNvPicPr>
            <a:picLocks noChangeAspect="1"/>
          </p:cNvPicPr>
          <p:nvPr/>
        </p:nvPicPr>
        <p:blipFill>
          <a:blip r:embed="rId2" cstate="print"/>
          <a:stretch>
            <a:fillRect/>
          </a:stretch>
        </p:blipFill>
        <p:spPr>
          <a:xfrm>
            <a:off x="1103745" y="1846985"/>
            <a:ext cx="5139893" cy="422255"/>
          </a:xfrm>
          <a:prstGeom prst="rect">
            <a:avLst/>
          </a:prstGeom>
        </p:spPr>
      </p:pic>
      <p:graphicFrame>
        <p:nvGraphicFramePr>
          <p:cNvPr id="7" name="Table 6"/>
          <p:cNvGraphicFramePr>
            <a:graphicFrameLocks noGrp="1"/>
          </p:cNvGraphicFramePr>
          <p:nvPr/>
        </p:nvGraphicFramePr>
        <p:xfrm>
          <a:off x="6982691" y="1772950"/>
          <a:ext cx="5001491" cy="2263140"/>
        </p:xfrm>
        <a:graphic>
          <a:graphicData uri="http://schemas.openxmlformats.org/drawingml/2006/table">
            <a:tbl>
              <a:tblPr firstRow="1" bandRow="1">
                <a:tableStyleId>{93296810-A885-4BE3-A3E7-6D5BEEA58F35}</a:tableStyleId>
              </a:tblPr>
              <a:tblGrid>
                <a:gridCol w="1558730">
                  <a:extLst>
                    <a:ext uri="{9D8B030D-6E8A-4147-A177-3AD203B41FA5}">
                      <a16:colId xmlns:a16="http://schemas.microsoft.com/office/drawing/2014/main" val="20000"/>
                    </a:ext>
                  </a:extLst>
                </a:gridCol>
                <a:gridCol w="1265332">
                  <a:extLst>
                    <a:ext uri="{9D8B030D-6E8A-4147-A177-3AD203B41FA5}">
                      <a16:colId xmlns:a16="http://schemas.microsoft.com/office/drawing/2014/main" val="20001"/>
                    </a:ext>
                  </a:extLst>
                </a:gridCol>
                <a:gridCol w="1065986">
                  <a:extLst>
                    <a:ext uri="{9D8B030D-6E8A-4147-A177-3AD203B41FA5}">
                      <a16:colId xmlns:a16="http://schemas.microsoft.com/office/drawing/2014/main" val="20002"/>
                    </a:ext>
                  </a:extLst>
                </a:gridCol>
                <a:gridCol w="1111443">
                  <a:extLst>
                    <a:ext uri="{9D8B030D-6E8A-4147-A177-3AD203B41FA5}">
                      <a16:colId xmlns:a16="http://schemas.microsoft.com/office/drawing/2014/main" val="20003"/>
                    </a:ext>
                  </a:extLst>
                </a:gridCol>
              </a:tblGrid>
              <a:tr h="293327">
                <a:tc>
                  <a:txBody>
                    <a:bodyPr/>
                    <a:lstStyle/>
                    <a:p>
                      <a:r>
                        <a:rPr lang="en-US" dirty="0"/>
                        <a:t>Temperature</a:t>
                      </a:r>
                    </a:p>
                  </a:txBody>
                  <a:tcPr marL="127000" marR="127000" marT="28575" marB="28575" anchor="ctr"/>
                </a:tc>
                <a:tc>
                  <a:txBody>
                    <a:bodyPr/>
                    <a:lstStyle/>
                    <a:p>
                      <a:r>
                        <a:rPr lang="en-US" dirty="0"/>
                        <a:t>Humidity</a:t>
                      </a:r>
                    </a:p>
                  </a:txBody>
                  <a:tcPr marL="127000" marR="127000" marT="28575" marB="28575" anchor="ctr"/>
                </a:tc>
                <a:tc>
                  <a:txBody>
                    <a:bodyPr/>
                    <a:lstStyle/>
                    <a:p>
                      <a:r>
                        <a:rPr lang="en-US"/>
                        <a:t>Wind</a:t>
                      </a:r>
                    </a:p>
                  </a:txBody>
                  <a:tcPr marL="127000" marR="127000" marT="28575" marB="28575" anchor="ctr"/>
                </a:tc>
                <a:tc>
                  <a:txBody>
                    <a:bodyPr/>
                    <a:lstStyle/>
                    <a:p>
                      <a:r>
                        <a:rPr lang="en-US" dirty="0"/>
                        <a:t>Play Tennis</a:t>
                      </a:r>
                    </a:p>
                  </a:txBody>
                  <a:tcPr marL="127000" marR="127000" marT="28575" marB="28575" anchor="ctr"/>
                </a:tc>
                <a:extLst>
                  <a:ext uri="{0D108BD9-81ED-4DB2-BD59-A6C34878D82A}">
                    <a16:rowId xmlns:a16="http://schemas.microsoft.com/office/drawing/2014/main" val="10000"/>
                  </a:ext>
                </a:extLst>
              </a:tr>
              <a:tr h="293327">
                <a:tc>
                  <a:txBody>
                    <a:bodyPr/>
                    <a:lstStyle/>
                    <a:p>
                      <a:r>
                        <a:rPr lang="en-US" dirty="0"/>
                        <a:t>Hot</a:t>
                      </a:r>
                    </a:p>
                  </a:txBody>
                  <a:tcPr marL="127000" marR="127000" marT="28575" marB="28575" anchor="ctr"/>
                </a:tc>
                <a:tc>
                  <a:txBody>
                    <a:bodyPr/>
                    <a:lstStyle/>
                    <a:p>
                      <a:r>
                        <a:rPr lang="en-US" dirty="0"/>
                        <a:t>High</a:t>
                      </a:r>
                    </a:p>
                  </a:txBody>
                  <a:tcPr marL="127000" marR="127000" marT="28575" marB="28575" anchor="ctr"/>
                </a:tc>
                <a:tc>
                  <a:txBody>
                    <a:bodyPr/>
                    <a:lstStyle/>
                    <a:p>
                      <a:r>
                        <a:rPr lang="en-US"/>
                        <a:t>Weak</a:t>
                      </a:r>
                    </a:p>
                  </a:txBody>
                  <a:tcPr marL="127000" marR="127000" marT="28575" marB="28575" anchor="ctr"/>
                </a:tc>
                <a:tc>
                  <a:txBody>
                    <a:bodyPr/>
                    <a:lstStyle/>
                    <a:p>
                      <a:r>
                        <a:rPr lang="en-US"/>
                        <a:t>No</a:t>
                      </a:r>
                    </a:p>
                  </a:txBody>
                  <a:tcPr marL="127000" marR="127000" marT="28575" marB="28575" anchor="ctr"/>
                </a:tc>
                <a:extLst>
                  <a:ext uri="{0D108BD9-81ED-4DB2-BD59-A6C34878D82A}">
                    <a16:rowId xmlns:a16="http://schemas.microsoft.com/office/drawing/2014/main" val="10001"/>
                  </a:ext>
                </a:extLst>
              </a:tr>
              <a:tr h="293327">
                <a:tc>
                  <a:txBody>
                    <a:bodyPr/>
                    <a:lstStyle/>
                    <a:p>
                      <a:r>
                        <a:rPr lang="en-US"/>
                        <a:t>Hot</a:t>
                      </a:r>
                    </a:p>
                  </a:txBody>
                  <a:tcPr marL="127000" marR="127000" marT="28575" marB="28575" anchor="ctr"/>
                </a:tc>
                <a:tc>
                  <a:txBody>
                    <a:bodyPr/>
                    <a:lstStyle/>
                    <a:p>
                      <a:r>
                        <a:rPr lang="en-US"/>
                        <a:t>High</a:t>
                      </a:r>
                    </a:p>
                  </a:txBody>
                  <a:tcPr marL="127000" marR="127000" marT="28575" marB="28575" anchor="ctr"/>
                </a:tc>
                <a:tc>
                  <a:txBody>
                    <a:bodyPr/>
                    <a:lstStyle/>
                    <a:p>
                      <a:r>
                        <a:rPr lang="en-US"/>
                        <a:t>Strong</a:t>
                      </a:r>
                    </a:p>
                  </a:txBody>
                  <a:tcPr marL="127000" marR="127000" marT="28575" marB="28575" anchor="ctr"/>
                </a:tc>
                <a:tc>
                  <a:txBody>
                    <a:bodyPr/>
                    <a:lstStyle/>
                    <a:p>
                      <a:r>
                        <a:rPr lang="en-US"/>
                        <a:t>No</a:t>
                      </a:r>
                    </a:p>
                  </a:txBody>
                  <a:tcPr marL="127000" marR="127000" marT="28575" marB="28575" anchor="ctr"/>
                </a:tc>
                <a:extLst>
                  <a:ext uri="{0D108BD9-81ED-4DB2-BD59-A6C34878D82A}">
                    <a16:rowId xmlns:a16="http://schemas.microsoft.com/office/drawing/2014/main" val="10002"/>
                  </a:ext>
                </a:extLst>
              </a:tr>
              <a:tr h="293327">
                <a:tc>
                  <a:txBody>
                    <a:bodyPr/>
                    <a:lstStyle/>
                    <a:p>
                      <a:r>
                        <a:rPr lang="en-US"/>
                        <a:t>Mild</a:t>
                      </a:r>
                    </a:p>
                  </a:txBody>
                  <a:tcPr marL="127000" marR="127000" marT="28575" marB="28575" anchor="ctr"/>
                </a:tc>
                <a:tc>
                  <a:txBody>
                    <a:bodyPr/>
                    <a:lstStyle/>
                    <a:p>
                      <a:r>
                        <a:rPr lang="en-US" dirty="0"/>
                        <a:t>High</a:t>
                      </a:r>
                    </a:p>
                  </a:txBody>
                  <a:tcPr marL="127000" marR="127000" marT="28575" marB="28575" anchor="ctr"/>
                </a:tc>
                <a:tc>
                  <a:txBody>
                    <a:bodyPr/>
                    <a:lstStyle/>
                    <a:p>
                      <a:r>
                        <a:rPr lang="en-US"/>
                        <a:t>Weak</a:t>
                      </a:r>
                    </a:p>
                  </a:txBody>
                  <a:tcPr marL="127000" marR="127000" marT="28575" marB="28575" anchor="ctr"/>
                </a:tc>
                <a:tc>
                  <a:txBody>
                    <a:bodyPr/>
                    <a:lstStyle/>
                    <a:p>
                      <a:r>
                        <a:rPr lang="en-US"/>
                        <a:t>No</a:t>
                      </a:r>
                    </a:p>
                  </a:txBody>
                  <a:tcPr marL="127000" marR="127000" marT="28575" marB="28575" anchor="ctr"/>
                </a:tc>
                <a:extLst>
                  <a:ext uri="{0D108BD9-81ED-4DB2-BD59-A6C34878D82A}">
                    <a16:rowId xmlns:a16="http://schemas.microsoft.com/office/drawing/2014/main" val="10003"/>
                  </a:ext>
                </a:extLst>
              </a:tr>
              <a:tr h="293327">
                <a:tc>
                  <a:txBody>
                    <a:bodyPr/>
                    <a:lstStyle/>
                    <a:p>
                      <a:r>
                        <a:rPr lang="en-US" dirty="0"/>
                        <a:t>Cool</a:t>
                      </a:r>
                    </a:p>
                  </a:txBody>
                  <a:tcPr marL="127000" marR="127000" marT="28575" marB="28575" anchor="ctr"/>
                </a:tc>
                <a:tc>
                  <a:txBody>
                    <a:bodyPr/>
                    <a:lstStyle/>
                    <a:p>
                      <a:r>
                        <a:rPr lang="en-US" dirty="0"/>
                        <a:t>Normal</a:t>
                      </a:r>
                    </a:p>
                  </a:txBody>
                  <a:tcPr marL="127000" marR="127000" marT="28575" marB="28575" anchor="ctr"/>
                </a:tc>
                <a:tc>
                  <a:txBody>
                    <a:bodyPr/>
                    <a:lstStyle/>
                    <a:p>
                      <a:r>
                        <a:rPr lang="en-US"/>
                        <a:t>Weak</a:t>
                      </a:r>
                    </a:p>
                  </a:txBody>
                  <a:tcPr marL="127000" marR="127000" marT="28575" marB="28575" anchor="ctr"/>
                </a:tc>
                <a:tc>
                  <a:txBody>
                    <a:bodyPr/>
                    <a:lstStyle/>
                    <a:p>
                      <a:r>
                        <a:rPr lang="en-US"/>
                        <a:t>Yes</a:t>
                      </a:r>
                    </a:p>
                  </a:txBody>
                  <a:tcPr marL="127000" marR="127000" marT="28575" marB="28575" anchor="ctr"/>
                </a:tc>
                <a:extLst>
                  <a:ext uri="{0D108BD9-81ED-4DB2-BD59-A6C34878D82A}">
                    <a16:rowId xmlns:a16="http://schemas.microsoft.com/office/drawing/2014/main" val="10004"/>
                  </a:ext>
                </a:extLst>
              </a:tr>
              <a:tr h="293327">
                <a:tc>
                  <a:txBody>
                    <a:bodyPr/>
                    <a:lstStyle/>
                    <a:p>
                      <a:r>
                        <a:rPr lang="en-US"/>
                        <a:t>Mild</a:t>
                      </a:r>
                    </a:p>
                  </a:txBody>
                  <a:tcPr marL="127000" marR="127000" marT="28575" marB="28575" anchor="ctr"/>
                </a:tc>
                <a:tc>
                  <a:txBody>
                    <a:bodyPr/>
                    <a:lstStyle/>
                    <a:p>
                      <a:r>
                        <a:rPr lang="en-US"/>
                        <a:t>Normal</a:t>
                      </a:r>
                    </a:p>
                  </a:txBody>
                  <a:tcPr marL="127000" marR="127000" marT="28575" marB="28575" anchor="ctr"/>
                </a:tc>
                <a:tc>
                  <a:txBody>
                    <a:bodyPr/>
                    <a:lstStyle/>
                    <a:p>
                      <a:r>
                        <a:rPr lang="en-US"/>
                        <a:t>Strong</a:t>
                      </a:r>
                    </a:p>
                  </a:txBody>
                  <a:tcPr marL="127000" marR="127000" marT="28575" marB="28575" anchor="ctr"/>
                </a:tc>
                <a:tc>
                  <a:txBody>
                    <a:bodyPr/>
                    <a:lstStyle/>
                    <a:p>
                      <a:r>
                        <a:rPr lang="en-US" dirty="0"/>
                        <a:t>Yes</a:t>
                      </a:r>
                    </a:p>
                  </a:txBody>
                  <a:tcPr marL="127000" marR="127000" marT="28575" marB="28575" anchor="ctr"/>
                </a:tc>
                <a:extLst>
                  <a:ext uri="{0D108BD9-81ED-4DB2-BD59-A6C34878D82A}">
                    <a16:rowId xmlns:a16="http://schemas.microsoft.com/office/drawing/2014/main" val="10005"/>
                  </a:ext>
                </a:extLst>
              </a:tr>
            </a:tbl>
          </a:graphicData>
        </a:graphic>
      </p:graphicFrame>
      <p:pic>
        <p:nvPicPr>
          <p:cNvPr id="8" name="Picture 7" descr="Decision-Trees-modified-14.jpg"/>
          <p:cNvPicPr>
            <a:picLocks noChangeAspect="1"/>
          </p:cNvPicPr>
          <p:nvPr/>
        </p:nvPicPr>
        <p:blipFill>
          <a:blip r:embed="rId3" cstate="print"/>
          <a:stretch>
            <a:fillRect/>
          </a:stretch>
        </p:blipFill>
        <p:spPr>
          <a:xfrm>
            <a:off x="1621414" y="2903826"/>
            <a:ext cx="4917932" cy="685800"/>
          </a:xfrm>
          <a:prstGeom prst="rect">
            <a:avLst/>
          </a:prstGeom>
        </p:spPr>
      </p:pic>
      <p:pic>
        <p:nvPicPr>
          <p:cNvPr id="9" name="Picture 8" descr="Decision-Trees-modified-15.jpg"/>
          <p:cNvPicPr>
            <a:picLocks noChangeAspect="1"/>
          </p:cNvPicPr>
          <p:nvPr/>
        </p:nvPicPr>
        <p:blipFill>
          <a:blip r:embed="rId4" cstate="print"/>
          <a:stretch>
            <a:fillRect/>
          </a:stretch>
        </p:blipFill>
        <p:spPr>
          <a:xfrm>
            <a:off x="2244438" y="4080569"/>
            <a:ext cx="3061853" cy="1225722"/>
          </a:xfrm>
          <a:prstGeom prst="rect">
            <a:avLst/>
          </a:prstGeom>
        </p:spPr>
      </p:pic>
      <p:pic>
        <p:nvPicPr>
          <p:cNvPr id="11" name="Picture 10" descr="Decision-Trees-modified-55.jpg"/>
          <p:cNvPicPr>
            <a:picLocks noChangeAspect="1"/>
          </p:cNvPicPr>
          <p:nvPr/>
        </p:nvPicPr>
        <p:blipFill>
          <a:blip r:embed="rId5" cstate="print"/>
          <a:stretch>
            <a:fillRect/>
          </a:stretch>
        </p:blipFill>
        <p:spPr>
          <a:xfrm>
            <a:off x="10935855" y="5475285"/>
            <a:ext cx="812800" cy="354419"/>
          </a:xfrm>
          <a:prstGeom prst="rect">
            <a:avLst/>
          </a:prstGeom>
        </p:spPr>
      </p:pic>
      <p:sp>
        <p:nvSpPr>
          <p:cNvPr id="2" name="Date Placeholder 1">
            <a:extLst>
              <a:ext uri="{FF2B5EF4-FFF2-40B4-BE49-F238E27FC236}">
                <a16:creationId xmlns:a16="http://schemas.microsoft.com/office/drawing/2014/main" id="{7E39BF0D-F4BF-4CA4-AFC1-19E31986CE9C}"/>
              </a:ext>
            </a:extLst>
          </p:cNvPr>
          <p:cNvSpPr>
            <a:spLocks noGrp="1"/>
          </p:cNvSpPr>
          <p:nvPr>
            <p:ph type="dt" sz="half" idx="10"/>
          </p:nvPr>
        </p:nvSpPr>
        <p:spPr/>
        <p:txBody>
          <a:bodyPr/>
          <a:lstStyle/>
          <a:p>
            <a:fld id="{5961AA97-7FC8-48B1-A09B-BC82DBF3561A}" type="datetime2">
              <a:rPr lang="en-US" smtClean="0"/>
              <a:t>Tuesday, January 16, 2018</a:t>
            </a:fld>
            <a:endParaRPr lang="en-US" dirty="0"/>
          </a:p>
        </p:txBody>
      </p:sp>
      <p:sp>
        <p:nvSpPr>
          <p:cNvPr id="3" name="Footer Placeholder 2">
            <a:extLst>
              <a:ext uri="{FF2B5EF4-FFF2-40B4-BE49-F238E27FC236}">
                <a16:creationId xmlns:a16="http://schemas.microsoft.com/office/drawing/2014/main" id="{96F509F5-79C7-4883-96B4-1D500AA2E6BB}"/>
              </a:ext>
            </a:extLst>
          </p:cNvPr>
          <p:cNvSpPr>
            <a:spLocks noGrp="1"/>
          </p:cNvSpPr>
          <p:nvPr>
            <p:ph type="ftr" sz="quarter" idx="11"/>
          </p:nvPr>
        </p:nvSpPr>
        <p:spPr/>
        <p:txBody>
          <a:bodyPr/>
          <a:lstStyle/>
          <a:p>
            <a:r>
              <a:rPr lang="en-US"/>
              <a:t>JAYA GUPTA</a:t>
            </a:r>
            <a:endParaRPr lang="en-US" dirty="0"/>
          </a:p>
        </p:txBody>
      </p:sp>
      <p:sp>
        <p:nvSpPr>
          <p:cNvPr id="4" name="Slide Number Placeholder 3">
            <a:extLst>
              <a:ext uri="{FF2B5EF4-FFF2-40B4-BE49-F238E27FC236}">
                <a16:creationId xmlns:a16="http://schemas.microsoft.com/office/drawing/2014/main" id="{3135424B-97E8-4E41-A791-DB552B7E349A}"/>
              </a:ext>
            </a:extLst>
          </p:cNvPr>
          <p:cNvSpPr>
            <a:spLocks noGrp="1"/>
          </p:cNvSpPr>
          <p:nvPr>
            <p:ph type="sldNum" sz="quarter" idx="12"/>
          </p:nvPr>
        </p:nvSpPr>
        <p:spPr/>
        <p:txBody>
          <a:bodyPr/>
          <a:lstStyle/>
          <a:p>
            <a:fld id="{6113E31D-E2AB-40D1-8B51-AFA5AFEF393A}" type="slidenum">
              <a:rPr lang="en-US" smtClean="0"/>
              <a:pPr/>
              <a:t>48</a:t>
            </a:fld>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Decision Tree</a:t>
            </a:r>
          </a:p>
        </p:txBody>
      </p:sp>
      <p:sp>
        <p:nvSpPr>
          <p:cNvPr id="3" name="Content Placeholder 2"/>
          <p:cNvSpPr>
            <a:spLocks noGrp="1"/>
          </p:cNvSpPr>
          <p:nvPr>
            <p:ph idx="1"/>
          </p:nvPr>
        </p:nvSpPr>
        <p:spPr/>
        <p:txBody>
          <a:bodyPr/>
          <a:lstStyle/>
          <a:p>
            <a:r>
              <a:rPr lang="en-US" dirty="0"/>
              <a:t>The final Decision Tree looks something like this.</a:t>
            </a:r>
          </a:p>
        </p:txBody>
      </p:sp>
      <p:pic>
        <p:nvPicPr>
          <p:cNvPr id="5" name="Picture 4" descr="Decision-Trees-modified-16.jpg"/>
          <p:cNvPicPr>
            <a:picLocks noChangeAspect="1"/>
          </p:cNvPicPr>
          <p:nvPr/>
        </p:nvPicPr>
        <p:blipFill>
          <a:blip r:embed="rId2" cstate="print"/>
          <a:stretch>
            <a:fillRect/>
          </a:stretch>
        </p:blipFill>
        <p:spPr>
          <a:xfrm>
            <a:off x="2175163" y="2466107"/>
            <a:ext cx="7659893" cy="3560620"/>
          </a:xfrm>
          <a:prstGeom prst="rect">
            <a:avLst/>
          </a:prstGeom>
        </p:spPr>
      </p:pic>
      <p:sp>
        <p:nvSpPr>
          <p:cNvPr id="2" name="Date Placeholder 1">
            <a:extLst>
              <a:ext uri="{FF2B5EF4-FFF2-40B4-BE49-F238E27FC236}">
                <a16:creationId xmlns:a16="http://schemas.microsoft.com/office/drawing/2014/main" id="{27F6A45F-06B0-44B5-A802-62AD89548BB5}"/>
              </a:ext>
            </a:extLst>
          </p:cNvPr>
          <p:cNvSpPr>
            <a:spLocks noGrp="1"/>
          </p:cNvSpPr>
          <p:nvPr>
            <p:ph type="dt" sz="half" idx="10"/>
          </p:nvPr>
        </p:nvSpPr>
        <p:spPr/>
        <p:txBody>
          <a:bodyPr/>
          <a:lstStyle/>
          <a:p>
            <a:fld id="{C0AFF3F1-90EA-4986-AD5E-FCF4D93D6541}" type="datetime2">
              <a:rPr lang="en-US" smtClean="0"/>
              <a:t>Tuesday, January 16, 2018</a:t>
            </a:fld>
            <a:endParaRPr lang="en-US" dirty="0"/>
          </a:p>
        </p:txBody>
      </p:sp>
      <p:sp>
        <p:nvSpPr>
          <p:cNvPr id="4" name="Footer Placeholder 3">
            <a:extLst>
              <a:ext uri="{FF2B5EF4-FFF2-40B4-BE49-F238E27FC236}">
                <a16:creationId xmlns:a16="http://schemas.microsoft.com/office/drawing/2014/main" id="{48ECFE2A-F968-4D89-8C0A-FA249C89F855}"/>
              </a:ext>
            </a:extLst>
          </p:cNvPr>
          <p:cNvSpPr>
            <a:spLocks noGrp="1"/>
          </p:cNvSpPr>
          <p:nvPr>
            <p:ph type="ftr" sz="quarter" idx="11"/>
          </p:nvPr>
        </p:nvSpPr>
        <p:spPr/>
        <p:txBody>
          <a:bodyPr/>
          <a:lstStyle/>
          <a:p>
            <a:r>
              <a:rPr lang="en-US"/>
              <a:t>JAYA GUPTA</a:t>
            </a:r>
            <a:endParaRPr lang="en-US" dirty="0"/>
          </a:p>
        </p:txBody>
      </p:sp>
      <p:sp>
        <p:nvSpPr>
          <p:cNvPr id="7" name="Slide Number Placeholder 6">
            <a:extLst>
              <a:ext uri="{FF2B5EF4-FFF2-40B4-BE49-F238E27FC236}">
                <a16:creationId xmlns:a16="http://schemas.microsoft.com/office/drawing/2014/main" id="{FAC0C2BD-ABA5-45AA-8987-7B717A479D06}"/>
              </a:ext>
            </a:extLst>
          </p:cNvPr>
          <p:cNvSpPr>
            <a:spLocks noGrp="1"/>
          </p:cNvSpPr>
          <p:nvPr>
            <p:ph type="sldNum" sz="quarter" idx="12"/>
          </p:nvPr>
        </p:nvSpPr>
        <p:spPr/>
        <p:txBody>
          <a:bodyPr/>
          <a:lstStyle/>
          <a:p>
            <a:fld id="{6113E31D-E2AB-40D1-8B51-AFA5AFEF393A}" type="slidenum">
              <a:rPr lang="en-US" smtClean="0"/>
              <a:pPr/>
              <a:t>49</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ata-Science-vs.-Big-Data-vs.jpg"/>
          <p:cNvPicPr>
            <a:picLocks noChangeAspect="1"/>
          </p:cNvPicPr>
          <p:nvPr/>
        </p:nvPicPr>
        <p:blipFill>
          <a:blip r:embed="rId2"/>
          <a:stretch>
            <a:fillRect/>
          </a:stretch>
        </p:blipFill>
        <p:spPr>
          <a:xfrm>
            <a:off x="0" y="0"/>
            <a:ext cx="12192000" cy="6858000"/>
          </a:xfrm>
          <a:prstGeom prst="rect">
            <a:avLst/>
          </a:prstGeom>
        </p:spPr>
      </p:pic>
      <p:pic>
        <p:nvPicPr>
          <p:cNvPr id="3074" name="Picture 2"/>
          <p:cNvPicPr>
            <a:picLocks noChangeAspect="1" noChangeArrowheads="1"/>
          </p:cNvPicPr>
          <p:nvPr/>
        </p:nvPicPr>
        <p:blipFill>
          <a:blip r:embed="rId3"/>
          <a:srcRect l="6821" t="3860" r="11325" b="11949"/>
          <a:stretch>
            <a:fillRect/>
          </a:stretch>
        </p:blipFill>
        <p:spPr bwMode="auto">
          <a:xfrm>
            <a:off x="886738" y="313509"/>
            <a:ext cx="10650070" cy="6158753"/>
          </a:xfrm>
          <a:prstGeom prst="rect">
            <a:avLst/>
          </a:prstGeom>
          <a:noFill/>
          <a:ln w="9525">
            <a:noFill/>
            <a:miter lim="800000"/>
            <a:headEnd/>
            <a:tailEnd/>
          </a:ln>
          <a:effectLst/>
        </p:spPr>
      </p:pic>
      <p:sp>
        <p:nvSpPr>
          <p:cNvPr id="2" name="Date Placeholder 1">
            <a:extLst>
              <a:ext uri="{FF2B5EF4-FFF2-40B4-BE49-F238E27FC236}">
                <a16:creationId xmlns:a16="http://schemas.microsoft.com/office/drawing/2014/main" id="{48917F11-161E-4EB3-9072-85CECC1F8664}"/>
              </a:ext>
            </a:extLst>
          </p:cNvPr>
          <p:cNvSpPr>
            <a:spLocks noGrp="1"/>
          </p:cNvSpPr>
          <p:nvPr>
            <p:ph type="dt" sz="half" idx="10"/>
          </p:nvPr>
        </p:nvSpPr>
        <p:spPr/>
        <p:txBody>
          <a:bodyPr/>
          <a:lstStyle/>
          <a:p>
            <a:fld id="{83AF7D81-AE2F-43E6-9DAC-A144EE76BB8F}" type="datetime2">
              <a:rPr lang="en-US" smtClean="0"/>
              <a:t>Tuesday, January 16, 2018</a:t>
            </a:fld>
            <a:endParaRPr lang="en-US" dirty="0"/>
          </a:p>
        </p:txBody>
      </p:sp>
      <p:sp>
        <p:nvSpPr>
          <p:cNvPr id="4" name="Footer Placeholder 3">
            <a:extLst>
              <a:ext uri="{FF2B5EF4-FFF2-40B4-BE49-F238E27FC236}">
                <a16:creationId xmlns:a16="http://schemas.microsoft.com/office/drawing/2014/main" id="{261B2184-80FD-4A1A-B70E-96D3F93DEF36}"/>
              </a:ext>
            </a:extLst>
          </p:cNvPr>
          <p:cNvSpPr>
            <a:spLocks noGrp="1"/>
          </p:cNvSpPr>
          <p:nvPr>
            <p:ph type="ftr" sz="quarter" idx="11"/>
          </p:nvPr>
        </p:nvSpPr>
        <p:spPr/>
        <p:txBody>
          <a:bodyPr/>
          <a:lstStyle/>
          <a:p>
            <a:r>
              <a:rPr lang="en-US"/>
              <a:t>JAYA GUPTA</a:t>
            </a:r>
            <a:endParaRPr lang="en-US" dirty="0"/>
          </a:p>
        </p:txBody>
      </p:sp>
      <p:sp>
        <p:nvSpPr>
          <p:cNvPr id="5" name="Slide Number Placeholder 4">
            <a:extLst>
              <a:ext uri="{FF2B5EF4-FFF2-40B4-BE49-F238E27FC236}">
                <a16:creationId xmlns:a16="http://schemas.microsoft.com/office/drawing/2014/main" id="{18A9CF7B-41AD-4835-B9A1-570DBCFA1893}"/>
              </a:ext>
            </a:extLst>
          </p:cNvPr>
          <p:cNvSpPr>
            <a:spLocks noGrp="1"/>
          </p:cNvSpPr>
          <p:nvPr>
            <p:ph type="sldNum" sz="quarter" idx="12"/>
          </p:nvPr>
        </p:nvSpPr>
        <p:spPr/>
        <p:txBody>
          <a:bodyPr/>
          <a:lstStyle/>
          <a:p>
            <a:fld id="{4FAB73BC-B049-4115-A692-8D63A059BFB8}" type="slidenum">
              <a:rPr lang="en-US" smtClean="0"/>
              <a:pPr/>
              <a:t>5</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1058488" y="4483329"/>
            <a:ext cx="10058400" cy="1143000"/>
          </a:xfrm>
        </p:spPr>
        <p:txBody>
          <a:bodyPr>
            <a:noAutofit/>
          </a:bodyPr>
          <a:lstStyle/>
          <a:p>
            <a:pPr>
              <a:buFont typeface="Wingdings" pitchFamily="2" charset="2"/>
              <a:buChar char="v"/>
            </a:pPr>
            <a:r>
              <a:rPr lang="en-US" b="1" dirty="0">
                <a:solidFill>
                  <a:schemeClr val="accent4"/>
                </a:solidFill>
              </a:rPr>
              <a:t>Tools Required : python(3.6)/Anaconda3</a:t>
            </a:r>
          </a:p>
          <a:p>
            <a:pPr>
              <a:buFont typeface="Wingdings" pitchFamily="2" charset="2"/>
              <a:buChar char="v"/>
            </a:pPr>
            <a:r>
              <a:rPr lang="en-US" b="1" dirty="0">
                <a:solidFill>
                  <a:schemeClr val="accent4"/>
                </a:solidFill>
              </a:rPr>
              <a:t>Libraries Required: </a:t>
            </a:r>
            <a:r>
              <a:rPr lang="en-US" b="1" dirty="0" err="1">
                <a:solidFill>
                  <a:schemeClr val="accent4"/>
                </a:solidFill>
              </a:rPr>
              <a:t>Sklearn</a:t>
            </a:r>
            <a:r>
              <a:rPr lang="en-US" b="1" dirty="0">
                <a:solidFill>
                  <a:schemeClr val="accent4"/>
                </a:solidFill>
              </a:rPr>
              <a:t>, </a:t>
            </a:r>
            <a:r>
              <a:rPr lang="en-US" b="1" dirty="0" err="1">
                <a:solidFill>
                  <a:schemeClr val="accent4"/>
                </a:solidFill>
              </a:rPr>
              <a:t>Pydotplus</a:t>
            </a:r>
            <a:r>
              <a:rPr lang="en-US" b="1" dirty="0">
                <a:solidFill>
                  <a:schemeClr val="accent4"/>
                </a:solidFill>
              </a:rPr>
              <a:t> python library</a:t>
            </a:r>
          </a:p>
          <a:p>
            <a:pPr>
              <a:buFont typeface="Wingdings" pitchFamily="2" charset="2"/>
              <a:buChar char="v"/>
            </a:pPr>
            <a:r>
              <a:rPr lang="en-US" b="1" dirty="0" err="1">
                <a:solidFill>
                  <a:schemeClr val="accent4"/>
                </a:solidFill>
              </a:rPr>
              <a:t>Graphviz</a:t>
            </a:r>
            <a:r>
              <a:rPr lang="en-US" b="1" dirty="0">
                <a:solidFill>
                  <a:schemeClr val="accent4"/>
                </a:solidFill>
              </a:rPr>
              <a:t> MSI installer</a:t>
            </a:r>
          </a:p>
        </p:txBody>
      </p:sp>
      <p:sp>
        <p:nvSpPr>
          <p:cNvPr id="9" name="Title 1"/>
          <p:cNvSpPr txBox="1">
            <a:spLocks/>
          </p:cNvSpPr>
          <p:nvPr/>
        </p:nvSpPr>
        <p:spPr>
          <a:xfrm>
            <a:off x="1097280" y="286603"/>
            <a:ext cx="10058400" cy="1450757"/>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sz="8000" b="1" i="0" u="none" strike="noStrike" kern="1200" cap="none" spc="-50" normalizeH="0" baseline="0" noProof="0" dirty="0">
                <a:ln>
                  <a:noFill/>
                </a:ln>
                <a:solidFill>
                  <a:schemeClr val="accent2">
                    <a:lumMod val="75000"/>
                  </a:schemeClr>
                </a:solidFill>
                <a:effectLst/>
                <a:uLnTx/>
                <a:uFillTx/>
                <a:latin typeface="+mj-lt"/>
                <a:ea typeface="+mj-ea"/>
                <a:cs typeface="+mj-cs"/>
              </a:rPr>
              <a:t>Task -2</a:t>
            </a:r>
          </a:p>
        </p:txBody>
      </p:sp>
      <p:sp>
        <p:nvSpPr>
          <p:cNvPr id="8" name="Title 4"/>
          <p:cNvSpPr>
            <a:spLocks noGrp="1"/>
          </p:cNvSpPr>
          <p:nvPr>
            <p:ph type="ctrTitle"/>
          </p:nvPr>
        </p:nvSpPr>
        <p:spPr>
          <a:xfrm>
            <a:off x="1097280" y="1870364"/>
            <a:ext cx="10058400" cy="2454748"/>
          </a:xfrm>
        </p:spPr>
        <p:txBody>
          <a:bodyPr>
            <a:noAutofit/>
          </a:bodyPr>
          <a:lstStyle/>
          <a:p>
            <a:pPr algn="just"/>
            <a:r>
              <a:rPr lang="en-US" sz="4400" b="1" dirty="0"/>
              <a:t>Take an standard input dataset and perform classification of data by using Decision Tree Classifier and also create a Decision tree for corresponding input</a:t>
            </a:r>
          </a:p>
        </p:txBody>
      </p:sp>
      <p:sp>
        <p:nvSpPr>
          <p:cNvPr id="2" name="Date Placeholder 1">
            <a:extLst>
              <a:ext uri="{FF2B5EF4-FFF2-40B4-BE49-F238E27FC236}">
                <a16:creationId xmlns:a16="http://schemas.microsoft.com/office/drawing/2014/main" id="{6A238FCC-D54F-41AA-BC68-F1D0A9A63CD6}"/>
              </a:ext>
            </a:extLst>
          </p:cNvPr>
          <p:cNvSpPr>
            <a:spLocks noGrp="1"/>
          </p:cNvSpPr>
          <p:nvPr>
            <p:ph type="dt" sz="half" idx="10"/>
          </p:nvPr>
        </p:nvSpPr>
        <p:spPr/>
        <p:txBody>
          <a:bodyPr/>
          <a:lstStyle/>
          <a:p>
            <a:fld id="{8C367819-BA5F-4E38-8242-8B9D0F7B4BBC}" type="datetime2">
              <a:rPr lang="en-US" smtClean="0"/>
              <a:t>Tuesday, January 16, 2018</a:t>
            </a:fld>
            <a:endParaRPr lang="en-US" dirty="0"/>
          </a:p>
        </p:txBody>
      </p:sp>
      <p:sp>
        <p:nvSpPr>
          <p:cNvPr id="3" name="Footer Placeholder 2">
            <a:extLst>
              <a:ext uri="{FF2B5EF4-FFF2-40B4-BE49-F238E27FC236}">
                <a16:creationId xmlns:a16="http://schemas.microsoft.com/office/drawing/2014/main" id="{40B8F422-A107-40C0-B889-7C40A870D15B}"/>
              </a:ext>
            </a:extLst>
          </p:cNvPr>
          <p:cNvSpPr>
            <a:spLocks noGrp="1"/>
          </p:cNvSpPr>
          <p:nvPr>
            <p:ph type="ftr" sz="quarter" idx="11"/>
          </p:nvPr>
        </p:nvSpPr>
        <p:spPr/>
        <p:txBody>
          <a:bodyPr/>
          <a:lstStyle/>
          <a:p>
            <a:r>
              <a:rPr lang="en-US"/>
              <a:t>JAYA GUPTA</a:t>
            </a:r>
            <a:endParaRPr lang="en-US" dirty="0"/>
          </a:p>
        </p:txBody>
      </p:sp>
      <p:sp>
        <p:nvSpPr>
          <p:cNvPr id="4" name="Slide Number Placeholder 3">
            <a:extLst>
              <a:ext uri="{FF2B5EF4-FFF2-40B4-BE49-F238E27FC236}">
                <a16:creationId xmlns:a16="http://schemas.microsoft.com/office/drawing/2014/main" id="{BF81B2CE-9466-4CBD-B244-466C788083D3}"/>
              </a:ext>
            </a:extLst>
          </p:cNvPr>
          <p:cNvSpPr>
            <a:spLocks noGrp="1"/>
          </p:cNvSpPr>
          <p:nvPr>
            <p:ph type="sldNum" sz="quarter" idx="12"/>
          </p:nvPr>
        </p:nvSpPr>
        <p:spPr/>
        <p:txBody>
          <a:bodyPr/>
          <a:lstStyle/>
          <a:p>
            <a:fld id="{4FAB73BC-B049-4115-A692-8D63A059BFB8}" type="slidenum">
              <a:rPr lang="en-US" smtClean="0"/>
              <a:pPr/>
              <a:t>50</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330338" y="1822268"/>
            <a:ext cx="6446519" cy="4656909"/>
          </a:xfrm>
        </p:spPr>
        <p:txBody>
          <a:bodyPr>
            <a:normAutofit/>
          </a:bodyPr>
          <a:lstStyle/>
          <a:p>
            <a:pPr>
              <a:buFont typeface="Wingdings" pitchFamily="2" charset="2"/>
              <a:buChar char="v"/>
            </a:pPr>
            <a:r>
              <a:rPr lang="en-US" sz="3400" dirty="0"/>
              <a:t>Supervised Learning</a:t>
            </a:r>
          </a:p>
          <a:p>
            <a:pPr lvl="1">
              <a:buFont typeface="Wingdings" pitchFamily="2" charset="2"/>
              <a:buChar char="v"/>
            </a:pPr>
            <a:r>
              <a:rPr lang="en-US" sz="2800" dirty="0"/>
              <a:t>Classification</a:t>
            </a:r>
          </a:p>
          <a:p>
            <a:pPr marL="1485900" lvl="2" indent="-571500">
              <a:buFont typeface="+mj-lt"/>
              <a:buAutoNum type="romanUcPeriod"/>
            </a:pPr>
            <a:r>
              <a:rPr lang="en-US" sz="2800" dirty="0"/>
              <a:t>Decision Tree</a:t>
            </a:r>
          </a:p>
          <a:p>
            <a:pPr marL="1485900" lvl="2" indent="-571500">
              <a:buFont typeface="+mj-lt"/>
              <a:buAutoNum type="romanUcPeriod"/>
            </a:pPr>
            <a:r>
              <a:rPr lang="en-US" sz="2800" dirty="0"/>
              <a:t>K-Nearest </a:t>
            </a:r>
            <a:r>
              <a:rPr lang="en-US" sz="2800" dirty="0" err="1"/>
              <a:t>Neighbours</a:t>
            </a:r>
            <a:endParaRPr lang="en-US" sz="2800" dirty="0"/>
          </a:p>
          <a:p>
            <a:pPr marL="1485900" lvl="2" indent="-571500">
              <a:buFont typeface="+mj-lt"/>
              <a:buAutoNum type="romanUcPeriod"/>
            </a:pPr>
            <a:r>
              <a:rPr lang="en-US" sz="2800" dirty="0"/>
              <a:t>Naïve </a:t>
            </a:r>
            <a:r>
              <a:rPr lang="en-US" sz="2800" dirty="0" err="1"/>
              <a:t>Bayes</a:t>
            </a:r>
            <a:r>
              <a:rPr lang="en-US" sz="2800" dirty="0"/>
              <a:t> Classifier</a:t>
            </a:r>
          </a:p>
          <a:p>
            <a:pPr marL="1485900" lvl="2" indent="-571500">
              <a:buFont typeface="+mj-lt"/>
              <a:buAutoNum type="romanUcPeriod"/>
            </a:pPr>
            <a:r>
              <a:rPr lang="en-US" sz="2800" dirty="0"/>
              <a:t>Support Vector Machine</a:t>
            </a:r>
          </a:p>
          <a:p>
            <a:pPr lvl="1">
              <a:buFont typeface="Wingdings" pitchFamily="2" charset="2"/>
              <a:buChar char="v"/>
            </a:pPr>
            <a:r>
              <a:rPr lang="en-US" sz="2800" dirty="0"/>
              <a:t>Regression</a:t>
            </a:r>
          </a:p>
          <a:p>
            <a:pPr marL="1425575" lvl="2" indent="-511175">
              <a:buFont typeface="+mj-lt"/>
              <a:buAutoNum type="romanUcPeriod"/>
            </a:pPr>
            <a:r>
              <a:rPr lang="en-US" sz="2800" dirty="0"/>
              <a:t>Linear Regression</a:t>
            </a:r>
          </a:p>
          <a:p>
            <a:pPr>
              <a:buFont typeface="Wingdings" pitchFamily="2" charset="2"/>
              <a:buChar char="v"/>
            </a:pPr>
            <a:r>
              <a:rPr lang="en-US" sz="3400" dirty="0"/>
              <a:t>Unsupervised Learning</a:t>
            </a:r>
            <a:endParaRPr lang="en-US" sz="2800" dirty="0"/>
          </a:p>
        </p:txBody>
      </p:sp>
      <p:sp>
        <p:nvSpPr>
          <p:cNvPr id="6" name="Text Placeholder 5"/>
          <p:cNvSpPr>
            <a:spLocks noGrp="1"/>
          </p:cNvSpPr>
          <p:nvPr>
            <p:ph type="body" sz="half" idx="2"/>
          </p:nvPr>
        </p:nvSpPr>
        <p:spPr>
          <a:xfrm>
            <a:off x="0" y="1894113"/>
            <a:ext cx="4075610" cy="3814355"/>
          </a:xfrm>
        </p:spPr>
        <p:txBody>
          <a:bodyPr>
            <a:noAutofit/>
          </a:bodyPr>
          <a:lstStyle/>
          <a:p>
            <a:pPr algn="ctr"/>
            <a:r>
              <a:rPr lang="en-US" sz="4000" dirty="0">
                <a:solidFill>
                  <a:schemeClr val="bg1"/>
                </a:solidFill>
              </a:rPr>
              <a:t>“A Breakthrough in machine leaning would be Worth Ten </a:t>
            </a:r>
            <a:r>
              <a:rPr lang="en-US" sz="4000" dirty="0" err="1">
                <a:solidFill>
                  <a:schemeClr val="bg1"/>
                </a:solidFill>
              </a:rPr>
              <a:t>Microsofts</a:t>
            </a:r>
            <a:r>
              <a:rPr lang="en-US" sz="4000" dirty="0">
                <a:solidFill>
                  <a:schemeClr val="bg1"/>
                </a:solidFill>
              </a:rPr>
              <a:t>”</a:t>
            </a:r>
          </a:p>
          <a:p>
            <a:pPr algn="ctr"/>
            <a:r>
              <a:rPr lang="en-US" sz="4000" dirty="0">
                <a:solidFill>
                  <a:schemeClr val="bg1"/>
                </a:solidFill>
              </a:rPr>
              <a:t>                 -</a:t>
            </a:r>
            <a:r>
              <a:rPr lang="en-US" sz="3200" dirty="0">
                <a:solidFill>
                  <a:schemeClr val="bg1"/>
                </a:solidFill>
              </a:rPr>
              <a:t>Bill Gates</a:t>
            </a:r>
          </a:p>
        </p:txBody>
      </p:sp>
      <p:sp>
        <p:nvSpPr>
          <p:cNvPr id="4" name="Title 3"/>
          <p:cNvSpPr>
            <a:spLocks noGrp="1"/>
          </p:cNvSpPr>
          <p:nvPr>
            <p:ph type="title"/>
          </p:nvPr>
        </p:nvSpPr>
        <p:spPr>
          <a:xfrm>
            <a:off x="4140924" y="0"/>
            <a:ext cx="8051075" cy="1593669"/>
          </a:xfrm>
        </p:spPr>
        <p:txBody>
          <a:bodyPr>
            <a:normAutofit/>
          </a:bodyPr>
          <a:lstStyle/>
          <a:p>
            <a:r>
              <a:rPr lang="en-US" sz="5400" b="1" dirty="0">
                <a:solidFill>
                  <a:schemeClr val="tx1"/>
                </a:solidFill>
              </a:rPr>
              <a:t>Machine Learning Outline</a:t>
            </a:r>
          </a:p>
        </p:txBody>
      </p:sp>
      <p:sp>
        <p:nvSpPr>
          <p:cNvPr id="8" name="Notched Right Arrow 7"/>
          <p:cNvSpPr/>
          <p:nvPr/>
        </p:nvSpPr>
        <p:spPr>
          <a:xfrm rot="10800000">
            <a:off x="9147462" y="3312966"/>
            <a:ext cx="1440874" cy="457200"/>
          </a:xfrm>
          <a:prstGeom prst="notch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F2736A25-3717-476D-BA70-391A5D6589CC}"/>
              </a:ext>
            </a:extLst>
          </p:cNvPr>
          <p:cNvSpPr>
            <a:spLocks noGrp="1"/>
          </p:cNvSpPr>
          <p:nvPr>
            <p:ph type="dt" sz="half" idx="10"/>
          </p:nvPr>
        </p:nvSpPr>
        <p:spPr/>
        <p:txBody>
          <a:bodyPr/>
          <a:lstStyle/>
          <a:p>
            <a:fld id="{190902FA-B37C-4444-8A59-E1591879B482}" type="datetime2">
              <a:rPr lang="en-US" smtClean="0"/>
              <a:t>Tuesday, January 16, 2018</a:t>
            </a:fld>
            <a:endParaRPr lang="en-US" dirty="0"/>
          </a:p>
        </p:txBody>
      </p:sp>
      <p:sp>
        <p:nvSpPr>
          <p:cNvPr id="3" name="Footer Placeholder 2">
            <a:extLst>
              <a:ext uri="{FF2B5EF4-FFF2-40B4-BE49-F238E27FC236}">
                <a16:creationId xmlns:a16="http://schemas.microsoft.com/office/drawing/2014/main" id="{AD8B39B0-7AE5-45F1-B1A9-2928CF4D6355}"/>
              </a:ext>
            </a:extLst>
          </p:cNvPr>
          <p:cNvSpPr>
            <a:spLocks noGrp="1"/>
          </p:cNvSpPr>
          <p:nvPr>
            <p:ph type="ftr" sz="quarter" idx="11"/>
          </p:nvPr>
        </p:nvSpPr>
        <p:spPr/>
        <p:txBody>
          <a:bodyPr/>
          <a:lstStyle/>
          <a:p>
            <a:r>
              <a:rPr lang="en-US"/>
              <a:t>JAYA GUPTA</a:t>
            </a:r>
            <a:endParaRPr lang="en-US" dirty="0"/>
          </a:p>
        </p:txBody>
      </p:sp>
      <p:sp>
        <p:nvSpPr>
          <p:cNvPr id="7" name="Slide Number Placeholder 6">
            <a:extLst>
              <a:ext uri="{FF2B5EF4-FFF2-40B4-BE49-F238E27FC236}">
                <a16:creationId xmlns:a16="http://schemas.microsoft.com/office/drawing/2014/main" id="{462DEA43-E3DC-4DA4-B627-79B59E576C7D}"/>
              </a:ext>
            </a:extLst>
          </p:cNvPr>
          <p:cNvSpPr>
            <a:spLocks noGrp="1"/>
          </p:cNvSpPr>
          <p:nvPr>
            <p:ph type="sldNum" sz="quarter" idx="12"/>
          </p:nvPr>
        </p:nvSpPr>
        <p:spPr/>
        <p:txBody>
          <a:bodyPr/>
          <a:lstStyle/>
          <a:p>
            <a:fld id="{4FAB73BC-B049-4115-A692-8D63A059BFB8}" type="slidenum">
              <a:rPr lang="en-US" smtClean="0"/>
              <a:pPr/>
              <a:t>51</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097280" y="286603"/>
            <a:ext cx="10058400" cy="1450757"/>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sz="8000" b="1" i="0" u="none" strike="noStrike" kern="1200" cap="none" spc="-50" normalizeH="0" baseline="0" noProof="0" dirty="0">
                <a:ln>
                  <a:noFill/>
                </a:ln>
                <a:solidFill>
                  <a:schemeClr val="accent2">
                    <a:lumMod val="75000"/>
                  </a:schemeClr>
                </a:solidFill>
                <a:effectLst/>
                <a:uLnTx/>
                <a:uFillTx/>
                <a:latin typeface="+mj-lt"/>
                <a:ea typeface="+mj-ea"/>
                <a:cs typeface="+mj-cs"/>
              </a:rPr>
              <a:t>Task -3</a:t>
            </a:r>
          </a:p>
        </p:txBody>
      </p:sp>
      <p:sp>
        <p:nvSpPr>
          <p:cNvPr id="8" name="Title 4"/>
          <p:cNvSpPr>
            <a:spLocks noGrp="1"/>
          </p:cNvSpPr>
          <p:nvPr>
            <p:ph type="ctrTitle"/>
          </p:nvPr>
        </p:nvSpPr>
        <p:spPr>
          <a:xfrm>
            <a:off x="1180407" y="2161309"/>
            <a:ext cx="10058400" cy="1720456"/>
          </a:xfrm>
        </p:spPr>
        <p:txBody>
          <a:bodyPr>
            <a:noAutofit/>
          </a:bodyPr>
          <a:lstStyle/>
          <a:p>
            <a:pPr algn="just"/>
            <a:r>
              <a:rPr lang="en-US" sz="4400" b="1" dirty="0"/>
              <a:t>Take an standard input dataset and perform classification of data by using KNN Classifier. </a:t>
            </a:r>
          </a:p>
        </p:txBody>
      </p:sp>
      <p:sp>
        <p:nvSpPr>
          <p:cNvPr id="7" name="Subtitle 5"/>
          <p:cNvSpPr txBox="1">
            <a:spLocks/>
          </p:cNvSpPr>
          <p:nvPr/>
        </p:nvSpPr>
        <p:spPr>
          <a:xfrm>
            <a:off x="1127760" y="4441765"/>
            <a:ext cx="10058400" cy="1143000"/>
          </a:xfrm>
          <a:prstGeom prst="rect">
            <a:avLst/>
          </a:prstGeom>
        </p:spPr>
        <p:txBody>
          <a:bodyPr vert="horz" lIns="91440" tIns="45720" rIns="91440" bIns="45720" rtlCol="0">
            <a:noAutofit/>
          </a:bodyPr>
          <a:lstStyle/>
          <a:p>
            <a:pPr marL="0" marR="0" lvl="0" indent="0" algn="l" defTabSz="914400" rtl="0" eaLnBrk="1" fontAlgn="auto" latinLnBrk="0" hangingPunct="1">
              <a:lnSpc>
                <a:spcPct val="90000"/>
              </a:lnSpc>
              <a:spcBef>
                <a:spcPts val="1200"/>
              </a:spcBef>
              <a:spcAft>
                <a:spcPts val="200"/>
              </a:spcAft>
              <a:buClrTx/>
              <a:buSzPct val="100000"/>
              <a:buFont typeface="Wingdings" pitchFamily="2" charset="2"/>
              <a:buChar char="v"/>
              <a:tabLst/>
              <a:defRPr/>
            </a:pPr>
            <a:r>
              <a:rPr kumimoji="0" lang="en-US" sz="3200" b="1" i="0" u="none" strike="noStrike" kern="1200" cap="all" spc="200" normalizeH="0" baseline="0" noProof="0" dirty="0">
                <a:ln>
                  <a:noFill/>
                </a:ln>
                <a:solidFill>
                  <a:schemeClr val="accent4"/>
                </a:solidFill>
                <a:effectLst/>
                <a:uLnTx/>
                <a:uFillTx/>
                <a:latin typeface="+mj-lt"/>
                <a:ea typeface="+mn-ea"/>
                <a:cs typeface="+mn-cs"/>
              </a:rPr>
              <a:t>Tools Required : python(3.6)/Anaconda3</a:t>
            </a:r>
          </a:p>
          <a:p>
            <a:pPr marL="0" marR="0" lvl="0" indent="0" algn="l" defTabSz="914400" rtl="0" eaLnBrk="1" fontAlgn="auto" latinLnBrk="0" hangingPunct="1">
              <a:lnSpc>
                <a:spcPct val="90000"/>
              </a:lnSpc>
              <a:spcBef>
                <a:spcPts val="1200"/>
              </a:spcBef>
              <a:spcAft>
                <a:spcPts val="200"/>
              </a:spcAft>
              <a:buClrTx/>
              <a:buSzPct val="100000"/>
              <a:buFont typeface="Wingdings" pitchFamily="2" charset="2"/>
              <a:buChar char="v"/>
              <a:tabLst/>
              <a:defRPr/>
            </a:pPr>
            <a:r>
              <a:rPr kumimoji="0" lang="en-US" sz="3200" b="1" i="0" u="none" strike="noStrike" kern="1200" cap="all" spc="200" normalizeH="0" baseline="0" noProof="0" dirty="0">
                <a:ln>
                  <a:noFill/>
                </a:ln>
                <a:solidFill>
                  <a:schemeClr val="accent4"/>
                </a:solidFill>
                <a:effectLst/>
                <a:uLnTx/>
                <a:uFillTx/>
                <a:latin typeface="+mj-lt"/>
                <a:ea typeface="+mn-ea"/>
                <a:cs typeface="+mn-cs"/>
              </a:rPr>
              <a:t>Libraries Required: </a:t>
            </a:r>
            <a:r>
              <a:rPr kumimoji="0" lang="en-US" sz="3200" b="1" i="0" u="none" strike="noStrike" kern="1200" cap="all" spc="200" normalizeH="0" baseline="0" noProof="0" dirty="0" err="1">
                <a:ln>
                  <a:noFill/>
                </a:ln>
                <a:solidFill>
                  <a:schemeClr val="accent4"/>
                </a:solidFill>
                <a:effectLst/>
                <a:uLnTx/>
                <a:uFillTx/>
                <a:latin typeface="+mj-lt"/>
                <a:ea typeface="+mn-ea"/>
                <a:cs typeface="+mn-cs"/>
              </a:rPr>
              <a:t>Sklearn</a:t>
            </a:r>
            <a:r>
              <a:rPr kumimoji="0" lang="en-US" sz="3200" b="1" i="0" u="none" strike="noStrike" kern="1200" cap="all" spc="200" normalizeH="0" baseline="0" noProof="0" dirty="0">
                <a:ln>
                  <a:noFill/>
                </a:ln>
                <a:solidFill>
                  <a:schemeClr val="accent4"/>
                </a:solidFill>
                <a:effectLst/>
                <a:uLnTx/>
                <a:uFillTx/>
                <a:latin typeface="+mj-lt"/>
                <a:ea typeface="+mn-ea"/>
                <a:cs typeface="+mn-cs"/>
              </a:rPr>
              <a:t> python library</a:t>
            </a:r>
          </a:p>
        </p:txBody>
      </p:sp>
      <p:sp>
        <p:nvSpPr>
          <p:cNvPr id="2" name="Date Placeholder 1">
            <a:extLst>
              <a:ext uri="{FF2B5EF4-FFF2-40B4-BE49-F238E27FC236}">
                <a16:creationId xmlns:a16="http://schemas.microsoft.com/office/drawing/2014/main" id="{69F53A7F-1B91-4950-AB84-B1E8C0CC1D60}"/>
              </a:ext>
            </a:extLst>
          </p:cNvPr>
          <p:cNvSpPr>
            <a:spLocks noGrp="1"/>
          </p:cNvSpPr>
          <p:nvPr>
            <p:ph type="dt" sz="half" idx="10"/>
          </p:nvPr>
        </p:nvSpPr>
        <p:spPr/>
        <p:txBody>
          <a:bodyPr/>
          <a:lstStyle/>
          <a:p>
            <a:fld id="{A5D0B972-6390-42DA-A255-93563A879DAB}" type="datetime2">
              <a:rPr lang="en-US" smtClean="0"/>
              <a:t>Tuesday, January 16, 2018</a:t>
            </a:fld>
            <a:endParaRPr lang="en-US" dirty="0"/>
          </a:p>
        </p:txBody>
      </p:sp>
      <p:sp>
        <p:nvSpPr>
          <p:cNvPr id="3" name="Footer Placeholder 2">
            <a:extLst>
              <a:ext uri="{FF2B5EF4-FFF2-40B4-BE49-F238E27FC236}">
                <a16:creationId xmlns:a16="http://schemas.microsoft.com/office/drawing/2014/main" id="{6FF42108-6057-4A09-8FA4-2DF07F5ED768}"/>
              </a:ext>
            </a:extLst>
          </p:cNvPr>
          <p:cNvSpPr>
            <a:spLocks noGrp="1"/>
          </p:cNvSpPr>
          <p:nvPr>
            <p:ph type="ftr" sz="quarter" idx="11"/>
          </p:nvPr>
        </p:nvSpPr>
        <p:spPr/>
        <p:txBody>
          <a:bodyPr/>
          <a:lstStyle/>
          <a:p>
            <a:r>
              <a:rPr lang="en-US"/>
              <a:t>JAYA GUPTA</a:t>
            </a:r>
            <a:endParaRPr lang="en-US" dirty="0"/>
          </a:p>
        </p:txBody>
      </p:sp>
      <p:sp>
        <p:nvSpPr>
          <p:cNvPr id="4" name="Slide Number Placeholder 3">
            <a:extLst>
              <a:ext uri="{FF2B5EF4-FFF2-40B4-BE49-F238E27FC236}">
                <a16:creationId xmlns:a16="http://schemas.microsoft.com/office/drawing/2014/main" id="{B0F1F051-C8B4-47C8-993F-4C0B627F758E}"/>
              </a:ext>
            </a:extLst>
          </p:cNvPr>
          <p:cNvSpPr>
            <a:spLocks noGrp="1"/>
          </p:cNvSpPr>
          <p:nvPr>
            <p:ph type="sldNum" sz="quarter" idx="12"/>
          </p:nvPr>
        </p:nvSpPr>
        <p:spPr/>
        <p:txBody>
          <a:bodyPr/>
          <a:lstStyle/>
          <a:p>
            <a:fld id="{4FAB73BC-B049-4115-A692-8D63A059BFB8}" type="slidenum">
              <a:rPr lang="en-US" smtClean="0"/>
              <a:pPr/>
              <a:t>52</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199A-75AB-4FFE-9706-6ED1E97219A2}"/>
              </a:ext>
            </a:extLst>
          </p:cNvPr>
          <p:cNvSpPr>
            <a:spLocks noGrp="1"/>
          </p:cNvSpPr>
          <p:nvPr>
            <p:ph type="title"/>
          </p:nvPr>
        </p:nvSpPr>
        <p:spPr/>
        <p:txBody>
          <a:bodyPr/>
          <a:lstStyle/>
          <a:p>
            <a:r>
              <a:rPr lang="en-US" dirty="0"/>
              <a:t>K-Nearest Neighbors</a:t>
            </a:r>
          </a:p>
        </p:txBody>
      </p:sp>
      <p:sp>
        <p:nvSpPr>
          <p:cNvPr id="3" name="Content Placeholder 2">
            <a:extLst>
              <a:ext uri="{FF2B5EF4-FFF2-40B4-BE49-F238E27FC236}">
                <a16:creationId xmlns:a16="http://schemas.microsoft.com/office/drawing/2014/main" id="{86C41B3A-4CCD-4834-A04A-D4731C5079B2}"/>
              </a:ext>
            </a:extLst>
          </p:cNvPr>
          <p:cNvSpPr>
            <a:spLocks noGrp="1"/>
          </p:cNvSpPr>
          <p:nvPr>
            <p:ph idx="1"/>
          </p:nvPr>
        </p:nvSpPr>
        <p:spPr>
          <a:xfrm>
            <a:off x="1097280" y="1845734"/>
            <a:ext cx="4534895" cy="4528562"/>
          </a:xfrm>
        </p:spPr>
        <p:txBody>
          <a:bodyPr/>
          <a:lstStyle/>
          <a:p>
            <a:pPr algn="just"/>
            <a:r>
              <a:rPr lang="en-US" dirty="0"/>
              <a:t>K nearest neighbors is a simple algorithm that stores all available cases and classifies new cases based on a similarity measure (e.g., distance functions). </a:t>
            </a:r>
          </a:p>
          <a:p>
            <a:pPr algn="just"/>
            <a:r>
              <a:rPr lang="en-US" dirty="0"/>
              <a:t>Example:</a:t>
            </a:r>
          </a:p>
          <a:p>
            <a:pPr algn="just"/>
            <a:r>
              <a:rPr lang="en-US" dirty="0"/>
              <a:t>Consider the following data concerning credit default. Age and Loan are two numerical variables (predictors) and Default is the target.</a:t>
            </a:r>
          </a:p>
        </p:txBody>
      </p:sp>
      <p:pic>
        <p:nvPicPr>
          <p:cNvPr id="5" name="Picture 4">
            <a:extLst>
              <a:ext uri="{FF2B5EF4-FFF2-40B4-BE49-F238E27FC236}">
                <a16:creationId xmlns:a16="http://schemas.microsoft.com/office/drawing/2014/main" id="{743D4ED8-990F-4C82-A516-680643CA6F03}"/>
              </a:ext>
            </a:extLst>
          </p:cNvPr>
          <p:cNvPicPr>
            <a:picLocks noChangeAspect="1"/>
          </p:cNvPicPr>
          <p:nvPr/>
        </p:nvPicPr>
        <p:blipFill>
          <a:blip r:embed="rId2"/>
          <a:stretch>
            <a:fillRect/>
          </a:stretch>
        </p:blipFill>
        <p:spPr>
          <a:xfrm>
            <a:off x="5777948" y="2057769"/>
            <a:ext cx="6315238" cy="3481640"/>
          </a:xfrm>
          <a:prstGeom prst="rect">
            <a:avLst/>
          </a:prstGeom>
        </p:spPr>
      </p:pic>
      <p:pic>
        <p:nvPicPr>
          <p:cNvPr id="7" name="Picture 6">
            <a:extLst>
              <a:ext uri="{FF2B5EF4-FFF2-40B4-BE49-F238E27FC236}">
                <a16:creationId xmlns:a16="http://schemas.microsoft.com/office/drawing/2014/main" id="{BF3A925E-7477-4E18-9FCC-1289582C7E9B}"/>
              </a:ext>
            </a:extLst>
          </p:cNvPr>
          <p:cNvPicPr>
            <a:picLocks noChangeAspect="1"/>
          </p:cNvPicPr>
          <p:nvPr/>
        </p:nvPicPr>
        <p:blipFill rotWithShape="1">
          <a:blip r:embed="rId3"/>
          <a:srcRect l="4683" r="6894" b="30424"/>
          <a:stretch/>
        </p:blipFill>
        <p:spPr>
          <a:xfrm>
            <a:off x="5771783" y="1865539"/>
            <a:ext cx="6175631" cy="3342828"/>
          </a:xfrm>
          <a:prstGeom prst="rect">
            <a:avLst/>
          </a:prstGeom>
        </p:spPr>
      </p:pic>
      <p:pic>
        <p:nvPicPr>
          <p:cNvPr id="9" name="Picture 8">
            <a:extLst>
              <a:ext uri="{FF2B5EF4-FFF2-40B4-BE49-F238E27FC236}">
                <a16:creationId xmlns:a16="http://schemas.microsoft.com/office/drawing/2014/main" id="{862F596A-6447-4083-A535-45CE361A5A53}"/>
              </a:ext>
            </a:extLst>
          </p:cNvPr>
          <p:cNvPicPr>
            <a:picLocks noChangeAspect="1"/>
          </p:cNvPicPr>
          <p:nvPr/>
        </p:nvPicPr>
        <p:blipFill rotWithShape="1">
          <a:blip r:embed="rId3"/>
          <a:srcRect t="81114"/>
          <a:stretch/>
        </p:blipFill>
        <p:spPr>
          <a:xfrm>
            <a:off x="1343502" y="4918036"/>
            <a:ext cx="4182059" cy="543335"/>
          </a:xfrm>
          <a:prstGeom prst="rect">
            <a:avLst/>
          </a:prstGeom>
        </p:spPr>
      </p:pic>
      <p:graphicFrame>
        <p:nvGraphicFramePr>
          <p:cNvPr id="10" name="Table 9">
            <a:extLst>
              <a:ext uri="{FF2B5EF4-FFF2-40B4-BE49-F238E27FC236}">
                <a16:creationId xmlns:a16="http://schemas.microsoft.com/office/drawing/2014/main" id="{9617DCFB-00FB-4307-B308-7ED0C0A25416}"/>
              </a:ext>
            </a:extLst>
          </p:cNvPr>
          <p:cNvGraphicFramePr>
            <a:graphicFrameLocks noGrp="1"/>
          </p:cNvGraphicFramePr>
          <p:nvPr>
            <p:extLst>
              <p:ext uri="{D42A27DB-BD31-4B8C-83A1-F6EECF244321}">
                <p14:modId xmlns:p14="http://schemas.microsoft.com/office/powerpoint/2010/main" val="1732388486"/>
              </p:ext>
            </p:extLst>
          </p:nvPr>
        </p:nvGraphicFramePr>
        <p:xfrm>
          <a:off x="5777948" y="5189704"/>
          <a:ext cx="6172548" cy="376657"/>
        </p:xfrm>
        <a:graphic>
          <a:graphicData uri="http://schemas.openxmlformats.org/drawingml/2006/table">
            <a:tbl>
              <a:tblPr firstRow="1" bandRow="1">
                <a:tableStyleId>{5C22544A-7EE6-4342-B048-85BDC9FD1C3A}</a:tableStyleId>
              </a:tblPr>
              <a:tblGrid>
                <a:gridCol w="1543137">
                  <a:extLst>
                    <a:ext uri="{9D8B030D-6E8A-4147-A177-3AD203B41FA5}">
                      <a16:colId xmlns:a16="http://schemas.microsoft.com/office/drawing/2014/main" val="334760195"/>
                    </a:ext>
                  </a:extLst>
                </a:gridCol>
                <a:gridCol w="1543137">
                  <a:extLst>
                    <a:ext uri="{9D8B030D-6E8A-4147-A177-3AD203B41FA5}">
                      <a16:colId xmlns:a16="http://schemas.microsoft.com/office/drawing/2014/main" val="1717901665"/>
                    </a:ext>
                  </a:extLst>
                </a:gridCol>
                <a:gridCol w="1543137">
                  <a:extLst>
                    <a:ext uri="{9D8B030D-6E8A-4147-A177-3AD203B41FA5}">
                      <a16:colId xmlns:a16="http://schemas.microsoft.com/office/drawing/2014/main" val="3463119807"/>
                    </a:ext>
                  </a:extLst>
                </a:gridCol>
                <a:gridCol w="1543137">
                  <a:extLst>
                    <a:ext uri="{9D8B030D-6E8A-4147-A177-3AD203B41FA5}">
                      <a16:colId xmlns:a16="http://schemas.microsoft.com/office/drawing/2014/main" val="3046387181"/>
                    </a:ext>
                  </a:extLst>
                </a:gridCol>
              </a:tblGrid>
              <a:tr h="376657">
                <a:tc>
                  <a:txBody>
                    <a:bodyPr/>
                    <a:lstStyle/>
                    <a:p>
                      <a:pPr algn="ctr"/>
                      <a:r>
                        <a:rPr lang="en-US" dirty="0"/>
                        <a:t>48</a:t>
                      </a:r>
                    </a:p>
                  </a:txBody>
                  <a:tcPr/>
                </a:tc>
                <a:tc>
                  <a:txBody>
                    <a:bodyPr/>
                    <a:lstStyle/>
                    <a:p>
                      <a:pPr algn="ctr"/>
                      <a:r>
                        <a:rPr lang="en-US" dirty="0"/>
                        <a:t>$142,000</a:t>
                      </a:r>
                    </a:p>
                  </a:txBody>
                  <a:tcPr/>
                </a:tc>
                <a:tc>
                  <a:txBody>
                    <a:bodyPr/>
                    <a:lstStyle/>
                    <a:p>
                      <a:pPr algn="ctr"/>
                      <a:r>
                        <a:rPr lang="en-US" dirty="0"/>
                        <a:t>?</a:t>
                      </a:r>
                    </a:p>
                  </a:txBody>
                  <a:tcPr/>
                </a:tc>
                <a:tc>
                  <a:txBody>
                    <a:bodyPr/>
                    <a:lstStyle/>
                    <a:p>
                      <a:pPr algn="ctr"/>
                      <a:endParaRPr lang="en-US" dirty="0"/>
                    </a:p>
                  </a:txBody>
                  <a:tcPr/>
                </a:tc>
                <a:extLst>
                  <a:ext uri="{0D108BD9-81ED-4DB2-BD59-A6C34878D82A}">
                    <a16:rowId xmlns:a16="http://schemas.microsoft.com/office/drawing/2014/main" val="3871044492"/>
                  </a:ext>
                </a:extLst>
              </a:tr>
            </a:tbl>
          </a:graphicData>
        </a:graphic>
      </p:graphicFrame>
      <p:pic>
        <p:nvPicPr>
          <p:cNvPr id="11" name="Picture 10">
            <a:extLst>
              <a:ext uri="{FF2B5EF4-FFF2-40B4-BE49-F238E27FC236}">
                <a16:creationId xmlns:a16="http://schemas.microsoft.com/office/drawing/2014/main" id="{8C8D669F-CBEF-4EC2-A6A8-686F7CAD191D}"/>
              </a:ext>
            </a:extLst>
          </p:cNvPr>
          <p:cNvPicPr>
            <a:picLocks noChangeAspect="1"/>
          </p:cNvPicPr>
          <p:nvPr/>
        </p:nvPicPr>
        <p:blipFill rotWithShape="1">
          <a:blip r:embed="rId3"/>
          <a:srcRect l="4683" r="6894" b="30424"/>
          <a:stretch/>
        </p:blipFill>
        <p:spPr>
          <a:xfrm>
            <a:off x="8763698" y="202407"/>
            <a:ext cx="2391982" cy="1294764"/>
          </a:xfrm>
          <a:prstGeom prst="rect">
            <a:avLst/>
          </a:prstGeom>
        </p:spPr>
      </p:pic>
      <p:graphicFrame>
        <p:nvGraphicFramePr>
          <p:cNvPr id="12" name="Table 11">
            <a:extLst>
              <a:ext uri="{FF2B5EF4-FFF2-40B4-BE49-F238E27FC236}">
                <a16:creationId xmlns:a16="http://schemas.microsoft.com/office/drawing/2014/main" id="{D48D8AC8-B428-4F5B-953F-92C2FC09D688}"/>
              </a:ext>
            </a:extLst>
          </p:cNvPr>
          <p:cNvGraphicFramePr>
            <a:graphicFrameLocks noGrp="1"/>
          </p:cNvGraphicFramePr>
          <p:nvPr>
            <p:extLst>
              <p:ext uri="{D42A27DB-BD31-4B8C-83A1-F6EECF244321}">
                <p14:modId xmlns:p14="http://schemas.microsoft.com/office/powerpoint/2010/main" val="118291706"/>
              </p:ext>
            </p:extLst>
          </p:nvPr>
        </p:nvGraphicFramePr>
        <p:xfrm>
          <a:off x="8763698" y="1465144"/>
          <a:ext cx="2391984" cy="224257"/>
        </p:xfrm>
        <a:graphic>
          <a:graphicData uri="http://schemas.openxmlformats.org/drawingml/2006/table">
            <a:tbl>
              <a:tblPr firstRow="1" bandRow="1">
                <a:tableStyleId>{5C22544A-7EE6-4342-B048-85BDC9FD1C3A}</a:tableStyleId>
              </a:tblPr>
              <a:tblGrid>
                <a:gridCol w="597996">
                  <a:extLst>
                    <a:ext uri="{9D8B030D-6E8A-4147-A177-3AD203B41FA5}">
                      <a16:colId xmlns:a16="http://schemas.microsoft.com/office/drawing/2014/main" val="334760195"/>
                    </a:ext>
                  </a:extLst>
                </a:gridCol>
                <a:gridCol w="597996">
                  <a:extLst>
                    <a:ext uri="{9D8B030D-6E8A-4147-A177-3AD203B41FA5}">
                      <a16:colId xmlns:a16="http://schemas.microsoft.com/office/drawing/2014/main" val="1717901665"/>
                    </a:ext>
                  </a:extLst>
                </a:gridCol>
                <a:gridCol w="597996">
                  <a:extLst>
                    <a:ext uri="{9D8B030D-6E8A-4147-A177-3AD203B41FA5}">
                      <a16:colId xmlns:a16="http://schemas.microsoft.com/office/drawing/2014/main" val="3463119807"/>
                    </a:ext>
                  </a:extLst>
                </a:gridCol>
                <a:gridCol w="597996">
                  <a:extLst>
                    <a:ext uri="{9D8B030D-6E8A-4147-A177-3AD203B41FA5}">
                      <a16:colId xmlns:a16="http://schemas.microsoft.com/office/drawing/2014/main" val="3046387181"/>
                    </a:ext>
                  </a:extLst>
                </a:gridCol>
              </a:tblGrid>
              <a:tr h="224257">
                <a:tc>
                  <a:txBody>
                    <a:bodyPr/>
                    <a:lstStyle/>
                    <a:p>
                      <a:pPr algn="ctr"/>
                      <a:r>
                        <a:rPr lang="en-US" sz="800" dirty="0"/>
                        <a:t>48</a:t>
                      </a:r>
                    </a:p>
                  </a:txBody>
                  <a:tcPr/>
                </a:tc>
                <a:tc>
                  <a:txBody>
                    <a:bodyPr/>
                    <a:lstStyle/>
                    <a:p>
                      <a:pPr algn="ctr"/>
                      <a:r>
                        <a:rPr lang="en-US" sz="800" dirty="0"/>
                        <a:t>$142,000</a:t>
                      </a:r>
                    </a:p>
                  </a:txBody>
                  <a:tcPr/>
                </a:tc>
                <a:tc>
                  <a:txBody>
                    <a:bodyPr/>
                    <a:lstStyle/>
                    <a:p>
                      <a:pPr algn="ctr"/>
                      <a:r>
                        <a:rPr lang="en-US" sz="800" dirty="0"/>
                        <a:t>?</a:t>
                      </a:r>
                    </a:p>
                  </a:txBody>
                  <a:tcPr/>
                </a:tc>
                <a:tc>
                  <a:txBody>
                    <a:bodyPr/>
                    <a:lstStyle/>
                    <a:p>
                      <a:pPr algn="ctr"/>
                      <a:endParaRPr lang="en-US" sz="800" dirty="0"/>
                    </a:p>
                  </a:txBody>
                  <a:tcPr/>
                </a:tc>
                <a:extLst>
                  <a:ext uri="{0D108BD9-81ED-4DB2-BD59-A6C34878D82A}">
                    <a16:rowId xmlns:a16="http://schemas.microsoft.com/office/drawing/2014/main" val="3871044492"/>
                  </a:ext>
                </a:extLst>
              </a:tr>
            </a:tbl>
          </a:graphicData>
        </a:graphic>
      </p:graphicFrame>
      <p:sp>
        <p:nvSpPr>
          <p:cNvPr id="13" name="Rectangle 12">
            <a:extLst>
              <a:ext uri="{FF2B5EF4-FFF2-40B4-BE49-F238E27FC236}">
                <a16:creationId xmlns:a16="http://schemas.microsoft.com/office/drawing/2014/main" id="{F8F43F9C-FA89-4269-A685-D5BD0ED39B13}"/>
              </a:ext>
            </a:extLst>
          </p:cNvPr>
          <p:cNvSpPr/>
          <p:nvPr/>
        </p:nvSpPr>
        <p:spPr>
          <a:xfrm>
            <a:off x="1343502" y="5461371"/>
            <a:ext cx="4172937" cy="369332"/>
          </a:xfrm>
          <a:prstGeom prst="rect">
            <a:avLst/>
          </a:prstGeom>
        </p:spPr>
        <p:txBody>
          <a:bodyPr wrap="none">
            <a:spAutoFit/>
          </a:bodyPr>
          <a:lstStyle/>
          <a:p>
            <a:r>
              <a:rPr lang="en-US" dirty="0">
                <a:solidFill>
                  <a:srgbClr val="000000"/>
                </a:solidFill>
                <a:latin typeface="Calibri" panose="020F0502020204030204" pitchFamily="34" charset="0"/>
              </a:rPr>
              <a:t>D</a:t>
            </a:r>
            <a:r>
              <a:rPr lang="en-US" baseline="-25000" dirty="0">
                <a:solidFill>
                  <a:srgbClr val="000000"/>
                </a:solidFill>
                <a:latin typeface="Calibri" panose="020F0502020204030204" pitchFamily="34" charset="0"/>
              </a:rPr>
              <a:t>1</a:t>
            </a:r>
            <a:r>
              <a:rPr lang="en-US" dirty="0">
                <a:solidFill>
                  <a:srgbClr val="000000"/>
                </a:solidFill>
                <a:latin typeface="Calibri" panose="020F0502020204030204" pitchFamily="34" charset="0"/>
              </a:rPr>
              <a:t> = Sqrt[(48-33)^2 + (142000-150000)^2]</a:t>
            </a:r>
            <a:endParaRPr lang="en-US" dirty="0"/>
          </a:p>
        </p:txBody>
      </p:sp>
      <p:sp>
        <p:nvSpPr>
          <p:cNvPr id="14" name="TextBox 13">
            <a:extLst>
              <a:ext uri="{FF2B5EF4-FFF2-40B4-BE49-F238E27FC236}">
                <a16:creationId xmlns:a16="http://schemas.microsoft.com/office/drawing/2014/main" id="{CED0F86C-6A1C-43C5-9C8E-97D54E886D62}"/>
              </a:ext>
            </a:extLst>
          </p:cNvPr>
          <p:cNvSpPr txBox="1"/>
          <p:nvPr/>
        </p:nvSpPr>
        <p:spPr>
          <a:xfrm>
            <a:off x="5945180" y="5170077"/>
            <a:ext cx="362600" cy="369332"/>
          </a:xfrm>
          <a:prstGeom prst="rect">
            <a:avLst/>
          </a:prstGeom>
          <a:noFill/>
        </p:spPr>
        <p:txBody>
          <a:bodyPr wrap="none" rtlCol="0">
            <a:spAutoFit/>
          </a:bodyPr>
          <a:lstStyle/>
          <a:p>
            <a:r>
              <a:rPr lang="en-US" dirty="0"/>
              <a:t>x</a:t>
            </a:r>
            <a:r>
              <a:rPr lang="en-US" baseline="-25000" dirty="0"/>
              <a:t>1</a:t>
            </a:r>
          </a:p>
        </p:txBody>
      </p:sp>
      <p:sp>
        <p:nvSpPr>
          <p:cNvPr id="15" name="TextBox 14">
            <a:extLst>
              <a:ext uri="{FF2B5EF4-FFF2-40B4-BE49-F238E27FC236}">
                <a16:creationId xmlns:a16="http://schemas.microsoft.com/office/drawing/2014/main" id="{BD8BF0A6-7B6B-47C2-B168-378BCA903C59}"/>
              </a:ext>
            </a:extLst>
          </p:cNvPr>
          <p:cNvSpPr txBox="1"/>
          <p:nvPr/>
        </p:nvSpPr>
        <p:spPr>
          <a:xfrm>
            <a:off x="7268818" y="5193366"/>
            <a:ext cx="362600" cy="369332"/>
          </a:xfrm>
          <a:prstGeom prst="rect">
            <a:avLst/>
          </a:prstGeom>
          <a:noFill/>
        </p:spPr>
        <p:txBody>
          <a:bodyPr wrap="none" rtlCol="0">
            <a:spAutoFit/>
          </a:bodyPr>
          <a:lstStyle/>
          <a:p>
            <a:r>
              <a:rPr lang="en-US" dirty="0"/>
              <a:t>x</a:t>
            </a:r>
            <a:r>
              <a:rPr lang="en-US" baseline="-25000" dirty="0"/>
              <a:t>2</a:t>
            </a:r>
          </a:p>
        </p:txBody>
      </p:sp>
      <p:sp>
        <p:nvSpPr>
          <p:cNvPr id="16" name="TextBox 15">
            <a:extLst>
              <a:ext uri="{FF2B5EF4-FFF2-40B4-BE49-F238E27FC236}">
                <a16:creationId xmlns:a16="http://schemas.microsoft.com/office/drawing/2014/main" id="{C7DBE99F-6548-4492-A358-33E5FC4FAA32}"/>
              </a:ext>
            </a:extLst>
          </p:cNvPr>
          <p:cNvSpPr txBox="1"/>
          <p:nvPr/>
        </p:nvSpPr>
        <p:spPr>
          <a:xfrm>
            <a:off x="5777454" y="4869295"/>
            <a:ext cx="301686" cy="369332"/>
          </a:xfrm>
          <a:prstGeom prst="rect">
            <a:avLst/>
          </a:prstGeom>
          <a:noFill/>
        </p:spPr>
        <p:txBody>
          <a:bodyPr wrap="none" rtlCol="0">
            <a:spAutoFit/>
          </a:bodyPr>
          <a:lstStyle/>
          <a:p>
            <a:r>
              <a:rPr lang="en-US" b="1" dirty="0">
                <a:solidFill>
                  <a:srgbClr val="FF0000"/>
                </a:solidFill>
              </a:rPr>
              <a:t>1</a:t>
            </a:r>
            <a:endParaRPr lang="en-US" b="1" baseline="-25000" dirty="0">
              <a:solidFill>
                <a:srgbClr val="FF0000"/>
              </a:solidFill>
            </a:endParaRPr>
          </a:p>
        </p:txBody>
      </p:sp>
      <p:sp>
        <p:nvSpPr>
          <p:cNvPr id="17" name="TextBox 16">
            <a:extLst>
              <a:ext uri="{FF2B5EF4-FFF2-40B4-BE49-F238E27FC236}">
                <a16:creationId xmlns:a16="http://schemas.microsoft.com/office/drawing/2014/main" id="{F943A965-7EDE-400B-A0B9-796E196A6CA4}"/>
              </a:ext>
            </a:extLst>
          </p:cNvPr>
          <p:cNvSpPr txBox="1"/>
          <p:nvPr/>
        </p:nvSpPr>
        <p:spPr>
          <a:xfrm>
            <a:off x="5786312" y="3236969"/>
            <a:ext cx="216526" cy="376954"/>
          </a:xfrm>
          <a:prstGeom prst="rect">
            <a:avLst/>
          </a:prstGeom>
          <a:noFill/>
        </p:spPr>
        <p:txBody>
          <a:bodyPr wrap="square" rtlCol="0">
            <a:spAutoFit/>
          </a:bodyPr>
          <a:lstStyle/>
          <a:p>
            <a:r>
              <a:rPr lang="en-US" b="1" dirty="0">
                <a:solidFill>
                  <a:srgbClr val="FF0000"/>
                </a:solidFill>
              </a:rPr>
              <a:t>2</a:t>
            </a:r>
            <a:endParaRPr lang="en-US" b="1" baseline="-25000" dirty="0">
              <a:solidFill>
                <a:srgbClr val="FF0000"/>
              </a:solidFill>
            </a:endParaRPr>
          </a:p>
        </p:txBody>
      </p:sp>
      <p:sp>
        <p:nvSpPr>
          <p:cNvPr id="18" name="TextBox 17">
            <a:extLst>
              <a:ext uri="{FF2B5EF4-FFF2-40B4-BE49-F238E27FC236}">
                <a16:creationId xmlns:a16="http://schemas.microsoft.com/office/drawing/2014/main" id="{8AEF0CFF-E2FE-4CD0-849E-852E6A94D5AF}"/>
              </a:ext>
            </a:extLst>
          </p:cNvPr>
          <p:cNvSpPr txBox="1"/>
          <p:nvPr/>
        </p:nvSpPr>
        <p:spPr>
          <a:xfrm>
            <a:off x="5794337" y="4300528"/>
            <a:ext cx="301686" cy="369332"/>
          </a:xfrm>
          <a:prstGeom prst="rect">
            <a:avLst/>
          </a:prstGeom>
          <a:noFill/>
        </p:spPr>
        <p:txBody>
          <a:bodyPr wrap="none" rtlCol="0">
            <a:spAutoFit/>
          </a:bodyPr>
          <a:lstStyle/>
          <a:p>
            <a:r>
              <a:rPr lang="en-US" b="1" dirty="0">
                <a:solidFill>
                  <a:srgbClr val="FF0000"/>
                </a:solidFill>
              </a:rPr>
              <a:t>3</a:t>
            </a:r>
            <a:endParaRPr lang="en-US" b="1" baseline="-25000" dirty="0">
              <a:solidFill>
                <a:srgbClr val="FF0000"/>
              </a:solidFill>
            </a:endParaRPr>
          </a:p>
        </p:txBody>
      </p:sp>
      <p:sp>
        <p:nvSpPr>
          <p:cNvPr id="21" name="Rectangle 20">
            <a:extLst>
              <a:ext uri="{FF2B5EF4-FFF2-40B4-BE49-F238E27FC236}">
                <a16:creationId xmlns:a16="http://schemas.microsoft.com/office/drawing/2014/main" id="{4091B92B-53FD-4795-9705-886023E26143}"/>
              </a:ext>
            </a:extLst>
          </p:cNvPr>
          <p:cNvSpPr/>
          <p:nvPr/>
        </p:nvSpPr>
        <p:spPr>
          <a:xfrm>
            <a:off x="8232559" y="6455537"/>
            <a:ext cx="2641429" cy="369332"/>
          </a:xfrm>
          <a:prstGeom prst="rect">
            <a:avLst/>
          </a:prstGeom>
        </p:spPr>
        <p:txBody>
          <a:bodyPr wrap="none">
            <a:spAutoFit/>
          </a:bodyPr>
          <a:lstStyle/>
          <a:p>
            <a:r>
              <a:rPr lang="en-US" dirty="0">
                <a:solidFill>
                  <a:schemeClr val="bg1"/>
                </a:solidFill>
              </a:rPr>
              <a:t>http://ml-playground.com</a:t>
            </a:r>
          </a:p>
        </p:txBody>
      </p:sp>
      <p:sp>
        <p:nvSpPr>
          <p:cNvPr id="22" name="Rectangle 21">
            <a:extLst>
              <a:ext uri="{FF2B5EF4-FFF2-40B4-BE49-F238E27FC236}">
                <a16:creationId xmlns:a16="http://schemas.microsoft.com/office/drawing/2014/main" id="{A32CF2D3-2A82-4667-B724-6B7FE60949C7}"/>
              </a:ext>
            </a:extLst>
          </p:cNvPr>
          <p:cNvSpPr/>
          <p:nvPr/>
        </p:nvSpPr>
        <p:spPr>
          <a:xfrm>
            <a:off x="514342" y="6455537"/>
            <a:ext cx="4881786" cy="369332"/>
          </a:xfrm>
          <a:prstGeom prst="rect">
            <a:avLst/>
          </a:prstGeom>
        </p:spPr>
        <p:txBody>
          <a:bodyPr wrap="none">
            <a:spAutoFit/>
          </a:bodyPr>
          <a:lstStyle/>
          <a:p>
            <a:r>
              <a:rPr lang="en-US" dirty="0">
                <a:solidFill>
                  <a:schemeClr val="bg1"/>
                </a:solidFill>
              </a:rPr>
              <a:t>http://www.saedsayad.com/flash/KNN_flash.html</a:t>
            </a:r>
          </a:p>
        </p:txBody>
      </p:sp>
      <p:pic>
        <p:nvPicPr>
          <p:cNvPr id="23" name="Picture 22">
            <a:extLst>
              <a:ext uri="{FF2B5EF4-FFF2-40B4-BE49-F238E27FC236}">
                <a16:creationId xmlns:a16="http://schemas.microsoft.com/office/drawing/2014/main" id="{20E69CDA-2692-444D-B683-F3DD4C3A5228}"/>
              </a:ext>
            </a:extLst>
          </p:cNvPr>
          <p:cNvPicPr>
            <a:picLocks noChangeAspect="1"/>
          </p:cNvPicPr>
          <p:nvPr/>
        </p:nvPicPr>
        <p:blipFill rotWithShape="1">
          <a:blip r:embed="rId4"/>
          <a:srcRect l="17259" t="38300" r="59806" b="36776"/>
          <a:stretch/>
        </p:blipFill>
        <p:spPr>
          <a:xfrm>
            <a:off x="1949309" y="4837783"/>
            <a:ext cx="2349736" cy="1403252"/>
          </a:xfrm>
          <a:prstGeom prst="rect">
            <a:avLst/>
          </a:prstGeom>
        </p:spPr>
      </p:pic>
      <p:sp>
        <p:nvSpPr>
          <p:cNvPr id="4" name="Date Placeholder 3">
            <a:extLst>
              <a:ext uri="{FF2B5EF4-FFF2-40B4-BE49-F238E27FC236}">
                <a16:creationId xmlns:a16="http://schemas.microsoft.com/office/drawing/2014/main" id="{4471B1E0-A8C9-4A49-95FE-AC46D0AAE5CE}"/>
              </a:ext>
            </a:extLst>
          </p:cNvPr>
          <p:cNvSpPr>
            <a:spLocks noGrp="1"/>
          </p:cNvSpPr>
          <p:nvPr>
            <p:ph type="dt" sz="half" idx="10"/>
          </p:nvPr>
        </p:nvSpPr>
        <p:spPr/>
        <p:txBody>
          <a:bodyPr/>
          <a:lstStyle/>
          <a:p>
            <a:fld id="{A3F26694-47F8-43BB-B7CA-C99931FC5013}" type="datetime2">
              <a:rPr lang="en-US" smtClean="0"/>
              <a:t>Tuesday, January 16, 2018</a:t>
            </a:fld>
            <a:endParaRPr lang="en-US" dirty="0"/>
          </a:p>
        </p:txBody>
      </p:sp>
      <p:sp>
        <p:nvSpPr>
          <p:cNvPr id="6" name="Footer Placeholder 5">
            <a:extLst>
              <a:ext uri="{FF2B5EF4-FFF2-40B4-BE49-F238E27FC236}">
                <a16:creationId xmlns:a16="http://schemas.microsoft.com/office/drawing/2014/main" id="{722ABDA0-CD29-42A7-A557-079E0203CEBD}"/>
              </a:ext>
            </a:extLst>
          </p:cNvPr>
          <p:cNvSpPr>
            <a:spLocks noGrp="1"/>
          </p:cNvSpPr>
          <p:nvPr>
            <p:ph type="ftr" sz="quarter" idx="11"/>
          </p:nvPr>
        </p:nvSpPr>
        <p:spPr/>
        <p:txBody>
          <a:bodyPr/>
          <a:lstStyle/>
          <a:p>
            <a:r>
              <a:rPr lang="en-US"/>
              <a:t>JAYA GUPTA</a:t>
            </a:r>
            <a:endParaRPr lang="en-US" dirty="0"/>
          </a:p>
        </p:txBody>
      </p:sp>
      <p:sp>
        <p:nvSpPr>
          <p:cNvPr id="8" name="Slide Number Placeholder 7">
            <a:extLst>
              <a:ext uri="{FF2B5EF4-FFF2-40B4-BE49-F238E27FC236}">
                <a16:creationId xmlns:a16="http://schemas.microsoft.com/office/drawing/2014/main" id="{51771036-88C1-4C1F-B67B-F2A96790D12B}"/>
              </a:ext>
            </a:extLst>
          </p:cNvPr>
          <p:cNvSpPr>
            <a:spLocks noGrp="1"/>
          </p:cNvSpPr>
          <p:nvPr>
            <p:ph type="sldNum" sz="quarter" idx="12"/>
          </p:nvPr>
        </p:nvSpPr>
        <p:spPr/>
        <p:txBody>
          <a:bodyPr/>
          <a:lstStyle/>
          <a:p>
            <a:fld id="{6113E31D-E2AB-40D1-8B51-AFA5AFEF393A}" type="slidenum">
              <a:rPr lang="en-US" smtClean="0"/>
              <a:pPr/>
              <a:t>53</a:t>
            </a:fld>
            <a:endParaRPr lang="en-US" dirty="0"/>
          </a:p>
        </p:txBody>
      </p:sp>
    </p:spTree>
    <p:extLst>
      <p:ext uri="{BB962C8B-B14F-4D97-AF65-F5344CB8AC3E}">
        <p14:creationId xmlns:p14="http://schemas.microsoft.com/office/powerpoint/2010/main" val="271733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7"/>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10"/>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11"/>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12"/>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fill="hold"/>
                                        <p:tgtEl>
                                          <p:spTgt spid="9"/>
                                        </p:tgtEl>
                                        <p:attrNameLst>
                                          <p:attrName>ppt_x</p:attrName>
                                        </p:attrNameLst>
                                      </p:cBhvr>
                                      <p:tavLst>
                                        <p:tav tm="0">
                                          <p:val>
                                            <p:strVal val="#ppt_x"/>
                                          </p:val>
                                        </p:tav>
                                        <p:tav tm="100000">
                                          <p:val>
                                            <p:strVal val="#ppt_x"/>
                                          </p:val>
                                        </p:tav>
                                      </p:tavLst>
                                    </p:anim>
                                    <p:anim calcmode="lin" valueType="num">
                                      <p:cBhvr additive="base">
                                        <p:cTn id="3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anim calcmode="lin" valueType="num">
                                      <p:cBhvr additive="base">
                                        <p:cTn id="50" dur="500" fill="hold"/>
                                        <p:tgtEl>
                                          <p:spTgt spid="13"/>
                                        </p:tgtEl>
                                        <p:attrNameLst>
                                          <p:attrName>ppt_x</p:attrName>
                                        </p:attrNameLst>
                                      </p:cBhvr>
                                      <p:tavLst>
                                        <p:tav tm="0">
                                          <p:val>
                                            <p:strVal val="#ppt_x"/>
                                          </p:val>
                                        </p:tav>
                                        <p:tav tm="100000">
                                          <p:val>
                                            <p:strVal val="#ppt_x"/>
                                          </p:val>
                                        </p:tav>
                                      </p:tavLst>
                                    </p:anim>
                                    <p:anim calcmode="lin" valueType="num">
                                      <p:cBhvr additive="base">
                                        <p:cTn id="51" dur="500" fill="hold"/>
                                        <p:tgtEl>
                                          <p:spTgt spid="13"/>
                                        </p:tgtEl>
                                        <p:attrNameLst>
                                          <p:attrName>ppt_y</p:attrName>
                                        </p:attrNameLst>
                                      </p:cBhvr>
                                      <p:tavLst>
                                        <p:tav tm="0">
                                          <p:val>
                                            <p:strVal val="1+#ppt_h/2"/>
                                          </p:val>
                                        </p:tav>
                                        <p:tav tm="100000">
                                          <p:val>
                                            <p:strVal val="#ppt_y"/>
                                          </p:val>
                                        </p:tav>
                                      </p:tavLst>
                                    </p:anim>
                                  </p:childTnLst>
                                </p:cTn>
                              </p:par>
                              <p:par>
                                <p:cTn id="52" presetID="1"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1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7"/>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330338" y="1822268"/>
            <a:ext cx="6446519" cy="4656909"/>
          </a:xfrm>
        </p:spPr>
        <p:txBody>
          <a:bodyPr>
            <a:normAutofit/>
          </a:bodyPr>
          <a:lstStyle/>
          <a:p>
            <a:pPr>
              <a:buFont typeface="Wingdings" pitchFamily="2" charset="2"/>
              <a:buChar char="v"/>
            </a:pPr>
            <a:r>
              <a:rPr lang="en-US" sz="3400" dirty="0"/>
              <a:t>Supervised Learning</a:t>
            </a:r>
          </a:p>
          <a:p>
            <a:pPr lvl="1">
              <a:buFont typeface="Wingdings" pitchFamily="2" charset="2"/>
              <a:buChar char="v"/>
            </a:pPr>
            <a:r>
              <a:rPr lang="en-US" sz="2800" dirty="0"/>
              <a:t>Classification</a:t>
            </a:r>
          </a:p>
          <a:p>
            <a:pPr marL="1485900" lvl="2" indent="-571500">
              <a:buFont typeface="+mj-lt"/>
              <a:buAutoNum type="romanUcPeriod"/>
            </a:pPr>
            <a:r>
              <a:rPr lang="en-US" sz="2800" dirty="0"/>
              <a:t>Decision Tree</a:t>
            </a:r>
          </a:p>
          <a:p>
            <a:pPr marL="1485900" lvl="2" indent="-571500">
              <a:buFont typeface="+mj-lt"/>
              <a:buAutoNum type="romanUcPeriod"/>
            </a:pPr>
            <a:r>
              <a:rPr lang="en-US" sz="2800" dirty="0"/>
              <a:t>K-Nearest </a:t>
            </a:r>
            <a:r>
              <a:rPr lang="en-US" sz="2800" dirty="0" err="1"/>
              <a:t>Neighbours</a:t>
            </a:r>
            <a:endParaRPr lang="en-US" sz="2800" dirty="0"/>
          </a:p>
          <a:p>
            <a:pPr marL="1485900" lvl="2" indent="-571500">
              <a:buFont typeface="+mj-lt"/>
              <a:buAutoNum type="romanUcPeriod"/>
            </a:pPr>
            <a:r>
              <a:rPr lang="en-US" sz="2800" dirty="0"/>
              <a:t>Naïve </a:t>
            </a:r>
            <a:r>
              <a:rPr lang="en-US" sz="2800" dirty="0" err="1"/>
              <a:t>Bayes</a:t>
            </a:r>
            <a:r>
              <a:rPr lang="en-US" sz="2800" dirty="0"/>
              <a:t> Classifier</a:t>
            </a:r>
          </a:p>
          <a:p>
            <a:pPr marL="1485900" lvl="2" indent="-571500">
              <a:buFont typeface="+mj-lt"/>
              <a:buAutoNum type="romanUcPeriod"/>
            </a:pPr>
            <a:r>
              <a:rPr lang="en-US" sz="2800" dirty="0"/>
              <a:t>Support Vector Machine</a:t>
            </a:r>
          </a:p>
          <a:p>
            <a:pPr lvl="1">
              <a:buFont typeface="Wingdings" pitchFamily="2" charset="2"/>
              <a:buChar char="v"/>
            </a:pPr>
            <a:r>
              <a:rPr lang="en-US" sz="2800" dirty="0"/>
              <a:t>Regression</a:t>
            </a:r>
          </a:p>
          <a:p>
            <a:pPr marL="1425575" lvl="2" indent="-511175">
              <a:buFont typeface="+mj-lt"/>
              <a:buAutoNum type="romanUcPeriod"/>
            </a:pPr>
            <a:r>
              <a:rPr lang="en-US" sz="2800" dirty="0"/>
              <a:t>Linear Regression</a:t>
            </a:r>
          </a:p>
          <a:p>
            <a:pPr>
              <a:buFont typeface="Wingdings" pitchFamily="2" charset="2"/>
              <a:buChar char="v"/>
            </a:pPr>
            <a:r>
              <a:rPr lang="en-US" sz="3400" dirty="0"/>
              <a:t>Unsupervised Learning</a:t>
            </a:r>
            <a:endParaRPr lang="en-US" sz="2800" dirty="0"/>
          </a:p>
        </p:txBody>
      </p:sp>
      <p:sp>
        <p:nvSpPr>
          <p:cNvPr id="6" name="Text Placeholder 5"/>
          <p:cNvSpPr>
            <a:spLocks noGrp="1"/>
          </p:cNvSpPr>
          <p:nvPr>
            <p:ph type="body" sz="half" idx="2"/>
          </p:nvPr>
        </p:nvSpPr>
        <p:spPr>
          <a:xfrm>
            <a:off x="0" y="1894113"/>
            <a:ext cx="4075610" cy="3814355"/>
          </a:xfrm>
        </p:spPr>
        <p:txBody>
          <a:bodyPr>
            <a:noAutofit/>
          </a:bodyPr>
          <a:lstStyle/>
          <a:p>
            <a:pPr algn="ctr"/>
            <a:r>
              <a:rPr lang="en-US" sz="4000" dirty="0">
                <a:solidFill>
                  <a:schemeClr val="bg1"/>
                </a:solidFill>
              </a:rPr>
              <a:t>“A Breakthrough in machine leaning would be Worth Ten </a:t>
            </a:r>
            <a:r>
              <a:rPr lang="en-US" sz="4000" dirty="0" err="1">
                <a:solidFill>
                  <a:schemeClr val="bg1"/>
                </a:solidFill>
              </a:rPr>
              <a:t>Microsofts</a:t>
            </a:r>
            <a:r>
              <a:rPr lang="en-US" sz="4000" dirty="0">
                <a:solidFill>
                  <a:schemeClr val="bg1"/>
                </a:solidFill>
              </a:rPr>
              <a:t>”</a:t>
            </a:r>
          </a:p>
          <a:p>
            <a:pPr algn="ctr"/>
            <a:r>
              <a:rPr lang="en-US" sz="4000" dirty="0">
                <a:solidFill>
                  <a:schemeClr val="bg1"/>
                </a:solidFill>
              </a:rPr>
              <a:t>                 -</a:t>
            </a:r>
            <a:r>
              <a:rPr lang="en-US" sz="3200" dirty="0">
                <a:solidFill>
                  <a:schemeClr val="bg1"/>
                </a:solidFill>
              </a:rPr>
              <a:t>Bill Gates</a:t>
            </a:r>
          </a:p>
        </p:txBody>
      </p:sp>
      <p:sp>
        <p:nvSpPr>
          <p:cNvPr id="4" name="Title 3"/>
          <p:cNvSpPr>
            <a:spLocks noGrp="1"/>
          </p:cNvSpPr>
          <p:nvPr>
            <p:ph type="title"/>
          </p:nvPr>
        </p:nvSpPr>
        <p:spPr>
          <a:xfrm>
            <a:off x="4140924" y="0"/>
            <a:ext cx="8051075" cy="1593669"/>
          </a:xfrm>
        </p:spPr>
        <p:txBody>
          <a:bodyPr>
            <a:normAutofit/>
          </a:bodyPr>
          <a:lstStyle/>
          <a:p>
            <a:r>
              <a:rPr lang="en-US" sz="5400" b="1" dirty="0">
                <a:solidFill>
                  <a:schemeClr val="tx1"/>
                </a:solidFill>
              </a:rPr>
              <a:t>Machine Learning Outline</a:t>
            </a:r>
          </a:p>
        </p:txBody>
      </p:sp>
      <p:sp>
        <p:nvSpPr>
          <p:cNvPr id="7" name="Notched Right Arrow 6"/>
          <p:cNvSpPr/>
          <p:nvPr/>
        </p:nvSpPr>
        <p:spPr>
          <a:xfrm rot="10800000">
            <a:off x="9033162" y="3713016"/>
            <a:ext cx="1440874" cy="457200"/>
          </a:xfrm>
          <a:prstGeom prst="notch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5EEC2826-7996-47D2-B88D-3E7043A1C332}"/>
              </a:ext>
            </a:extLst>
          </p:cNvPr>
          <p:cNvSpPr>
            <a:spLocks noGrp="1"/>
          </p:cNvSpPr>
          <p:nvPr>
            <p:ph type="dt" sz="half" idx="10"/>
          </p:nvPr>
        </p:nvSpPr>
        <p:spPr/>
        <p:txBody>
          <a:bodyPr/>
          <a:lstStyle/>
          <a:p>
            <a:fld id="{AE661190-5F12-44AE-808B-69E1EF8CF707}" type="datetime2">
              <a:rPr lang="en-US" smtClean="0"/>
              <a:t>Tuesday, January 16, 2018</a:t>
            </a:fld>
            <a:endParaRPr lang="en-US" dirty="0"/>
          </a:p>
        </p:txBody>
      </p:sp>
      <p:sp>
        <p:nvSpPr>
          <p:cNvPr id="3" name="Footer Placeholder 2">
            <a:extLst>
              <a:ext uri="{FF2B5EF4-FFF2-40B4-BE49-F238E27FC236}">
                <a16:creationId xmlns:a16="http://schemas.microsoft.com/office/drawing/2014/main" id="{219F3371-4459-401C-87A7-587D185824EC}"/>
              </a:ext>
            </a:extLst>
          </p:cNvPr>
          <p:cNvSpPr>
            <a:spLocks noGrp="1"/>
          </p:cNvSpPr>
          <p:nvPr>
            <p:ph type="ftr" sz="quarter" idx="11"/>
          </p:nvPr>
        </p:nvSpPr>
        <p:spPr/>
        <p:txBody>
          <a:bodyPr/>
          <a:lstStyle/>
          <a:p>
            <a:r>
              <a:rPr lang="en-US"/>
              <a:t>JAYA GUPTA</a:t>
            </a:r>
            <a:endParaRPr lang="en-US" dirty="0"/>
          </a:p>
        </p:txBody>
      </p:sp>
      <p:sp>
        <p:nvSpPr>
          <p:cNvPr id="8" name="Slide Number Placeholder 7">
            <a:extLst>
              <a:ext uri="{FF2B5EF4-FFF2-40B4-BE49-F238E27FC236}">
                <a16:creationId xmlns:a16="http://schemas.microsoft.com/office/drawing/2014/main" id="{8344C1E0-7BE0-49EF-9724-CC34C9E2D6AD}"/>
              </a:ext>
            </a:extLst>
          </p:cNvPr>
          <p:cNvSpPr>
            <a:spLocks noGrp="1"/>
          </p:cNvSpPr>
          <p:nvPr>
            <p:ph type="sldNum" sz="quarter" idx="12"/>
          </p:nvPr>
        </p:nvSpPr>
        <p:spPr/>
        <p:txBody>
          <a:bodyPr/>
          <a:lstStyle/>
          <a:p>
            <a:fld id="{4FAB73BC-B049-4115-A692-8D63A059BFB8}" type="slidenum">
              <a:rPr lang="en-US" smtClean="0"/>
              <a:pPr/>
              <a:t>54</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097280" y="286603"/>
            <a:ext cx="10058400" cy="1450757"/>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sz="8000" b="1" i="0" u="none" strike="noStrike" kern="1200" cap="none" spc="-50" normalizeH="0" baseline="0" noProof="0" dirty="0">
                <a:ln>
                  <a:noFill/>
                </a:ln>
                <a:solidFill>
                  <a:schemeClr val="accent2">
                    <a:lumMod val="75000"/>
                  </a:schemeClr>
                </a:solidFill>
                <a:effectLst/>
                <a:uLnTx/>
                <a:uFillTx/>
                <a:latin typeface="+mj-lt"/>
                <a:ea typeface="+mj-ea"/>
                <a:cs typeface="+mj-cs"/>
              </a:rPr>
              <a:t>Task -4</a:t>
            </a:r>
          </a:p>
        </p:txBody>
      </p:sp>
      <p:sp>
        <p:nvSpPr>
          <p:cNvPr id="8" name="Title 4"/>
          <p:cNvSpPr>
            <a:spLocks noGrp="1"/>
          </p:cNvSpPr>
          <p:nvPr>
            <p:ph type="ctrTitle"/>
          </p:nvPr>
        </p:nvSpPr>
        <p:spPr>
          <a:xfrm>
            <a:off x="1180407" y="2161309"/>
            <a:ext cx="9917084" cy="1720456"/>
          </a:xfrm>
        </p:spPr>
        <p:txBody>
          <a:bodyPr>
            <a:noAutofit/>
          </a:bodyPr>
          <a:lstStyle/>
          <a:p>
            <a:pPr algn="just"/>
            <a:r>
              <a:rPr lang="en-US" sz="4400" b="1" dirty="0"/>
              <a:t>Take an standard input dataset and perform classification of data by using Naïve </a:t>
            </a:r>
            <a:r>
              <a:rPr lang="en-US" sz="4400" b="1" dirty="0" err="1"/>
              <a:t>Bayes</a:t>
            </a:r>
            <a:r>
              <a:rPr lang="en-US" sz="4400" b="1" dirty="0"/>
              <a:t> Classifier. </a:t>
            </a:r>
          </a:p>
        </p:txBody>
      </p:sp>
      <p:sp>
        <p:nvSpPr>
          <p:cNvPr id="7" name="Subtitle 5"/>
          <p:cNvSpPr txBox="1">
            <a:spLocks/>
          </p:cNvSpPr>
          <p:nvPr/>
        </p:nvSpPr>
        <p:spPr>
          <a:xfrm>
            <a:off x="1127760" y="4441765"/>
            <a:ext cx="10058400" cy="1143000"/>
          </a:xfrm>
          <a:prstGeom prst="rect">
            <a:avLst/>
          </a:prstGeom>
        </p:spPr>
        <p:txBody>
          <a:bodyPr vert="horz" lIns="91440" tIns="45720" rIns="91440" bIns="45720" rtlCol="0">
            <a:noAutofit/>
          </a:bodyPr>
          <a:lstStyle/>
          <a:p>
            <a:pPr marL="0" marR="0" lvl="0" indent="0" algn="l" defTabSz="914400" rtl="0" eaLnBrk="1" fontAlgn="auto" latinLnBrk="0" hangingPunct="1">
              <a:lnSpc>
                <a:spcPct val="90000"/>
              </a:lnSpc>
              <a:spcBef>
                <a:spcPts val="1200"/>
              </a:spcBef>
              <a:spcAft>
                <a:spcPts val="200"/>
              </a:spcAft>
              <a:buClrTx/>
              <a:buSzPct val="100000"/>
              <a:buFont typeface="Wingdings" pitchFamily="2" charset="2"/>
              <a:buChar char="v"/>
              <a:tabLst/>
              <a:defRPr/>
            </a:pPr>
            <a:r>
              <a:rPr kumimoji="0" lang="en-US" sz="3200" b="1" i="0" u="none" strike="noStrike" kern="1200" cap="all" spc="200" normalizeH="0" baseline="0" noProof="0" dirty="0">
                <a:ln>
                  <a:noFill/>
                </a:ln>
                <a:solidFill>
                  <a:schemeClr val="accent4"/>
                </a:solidFill>
                <a:effectLst/>
                <a:uLnTx/>
                <a:uFillTx/>
                <a:latin typeface="+mj-lt"/>
                <a:ea typeface="+mn-ea"/>
                <a:cs typeface="+mn-cs"/>
              </a:rPr>
              <a:t>Tools Required : python(3.6)/Anaconda3</a:t>
            </a:r>
          </a:p>
          <a:p>
            <a:pPr marL="0" marR="0" lvl="0" indent="0" algn="l" defTabSz="914400" rtl="0" eaLnBrk="1" fontAlgn="auto" latinLnBrk="0" hangingPunct="1">
              <a:lnSpc>
                <a:spcPct val="90000"/>
              </a:lnSpc>
              <a:spcBef>
                <a:spcPts val="1200"/>
              </a:spcBef>
              <a:spcAft>
                <a:spcPts val="200"/>
              </a:spcAft>
              <a:buClrTx/>
              <a:buSzPct val="100000"/>
              <a:buFont typeface="Wingdings" pitchFamily="2" charset="2"/>
              <a:buChar char="v"/>
              <a:tabLst/>
              <a:defRPr/>
            </a:pPr>
            <a:r>
              <a:rPr kumimoji="0" lang="en-US" sz="3200" b="1" i="0" u="none" strike="noStrike" kern="1200" cap="all" spc="200" normalizeH="0" baseline="0" noProof="0" dirty="0">
                <a:ln>
                  <a:noFill/>
                </a:ln>
                <a:solidFill>
                  <a:schemeClr val="accent4"/>
                </a:solidFill>
                <a:effectLst/>
                <a:uLnTx/>
                <a:uFillTx/>
                <a:latin typeface="+mj-lt"/>
                <a:ea typeface="+mn-ea"/>
                <a:cs typeface="+mn-cs"/>
              </a:rPr>
              <a:t>Libraries Required: </a:t>
            </a:r>
            <a:r>
              <a:rPr kumimoji="0" lang="en-US" sz="3200" b="1" i="0" u="none" strike="noStrike" kern="1200" cap="all" spc="200" normalizeH="0" baseline="0" noProof="0" dirty="0" err="1">
                <a:ln>
                  <a:noFill/>
                </a:ln>
                <a:solidFill>
                  <a:schemeClr val="accent4"/>
                </a:solidFill>
                <a:effectLst/>
                <a:uLnTx/>
                <a:uFillTx/>
                <a:latin typeface="+mj-lt"/>
                <a:ea typeface="+mn-ea"/>
                <a:cs typeface="+mn-cs"/>
              </a:rPr>
              <a:t>Sklearn</a:t>
            </a:r>
            <a:r>
              <a:rPr kumimoji="0" lang="en-US" sz="3200" b="1" i="0" u="none" strike="noStrike" kern="1200" cap="all" spc="200" normalizeH="0" baseline="0" noProof="0" dirty="0">
                <a:ln>
                  <a:noFill/>
                </a:ln>
                <a:solidFill>
                  <a:schemeClr val="accent4"/>
                </a:solidFill>
                <a:effectLst/>
                <a:uLnTx/>
                <a:uFillTx/>
                <a:latin typeface="+mj-lt"/>
                <a:ea typeface="+mn-ea"/>
                <a:cs typeface="+mn-cs"/>
              </a:rPr>
              <a:t> python library</a:t>
            </a:r>
          </a:p>
        </p:txBody>
      </p:sp>
      <p:sp>
        <p:nvSpPr>
          <p:cNvPr id="2" name="Date Placeholder 1">
            <a:extLst>
              <a:ext uri="{FF2B5EF4-FFF2-40B4-BE49-F238E27FC236}">
                <a16:creationId xmlns:a16="http://schemas.microsoft.com/office/drawing/2014/main" id="{6B55E62D-2F2D-4D14-952A-1C4B980CB633}"/>
              </a:ext>
            </a:extLst>
          </p:cNvPr>
          <p:cNvSpPr>
            <a:spLocks noGrp="1"/>
          </p:cNvSpPr>
          <p:nvPr>
            <p:ph type="dt" sz="half" idx="10"/>
          </p:nvPr>
        </p:nvSpPr>
        <p:spPr/>
        <p:txBody>
          <a:bodyPr/>
          <a:lstStyle/>
          <a:p>
            <a:fld id="{E90E2995-81ED-40D7-B4E5-794411688283}" type="datetime2">
              <a:rPr lang="en-US" smtClean="0"/>
              <a:t>Tuesday, January 16, 2018</a:t>
            </a:fld>
            <a:endParaRPr lang="en-US" dirty="0"/>
          </a:p>
        </p:txBody>
      </p:sp>
      <p:sp>
        <p:nvSpPr>
          <p:cNvPr id="3" name="Footer Placeholder 2">
            <a:extLst>
              <a:ext uri="{FF2B5EF4-FFF2-40B4-BE49-F238E27FC236}">
                <a16:creationId xmlns:a16="http://schemas.microsoft.com/office/drawing/2014/main" id="{9FBDF616-748C-40F5-AC3C-A3C5EE899BBD}"/>
              </a:ext>
            </a:extLst>
          </p:cNvPr>
          <p:cNvSpPr>
            <a:spLocks noGrp="1"/>
          </p:cNvSpPr>
          <p:nvPr>
            <p:ph type="ftr" sz="quarter" idx="11"/>
          </p:nvPr>
        </p:nvSpPr>
        <p:spPr/>
        <p:txBody>
          <a:bodyPr/>
          <a:lstStyle/>
          <a:p>
            <a:r>
              <a:rPr lang="en-US"/>
              <a:t>JAYA GUPTA</a:t>
            </a:r>
            <a:endParaRPr lang="en-US" dirty="0"/>
          </a:p>
        </p:txBody>
      </p:sp>
      <p:sp>
        <p:nvSpPr>
          <p:cNvPr id="4" name="Slide Number Placeholder 3">
            <a:extLst>
              <a:ext uri="{FF2B5EF4-FFF2-40B4-BE49-F238E27FC236}">
                <a16:creationId xmlns:a16="http://schemas.microsoft.com/office/drawing/2014/main" id="{CD3BE558-718A-4392-A50D-1C5AE4BFD277}"/>
              </a:ext>
            </a:extLst>
          </p:cNvPr>
          <p:cNvSpPr>
            <a:spLocks noGrp="1"/>
          </p:cNvSpPr>
          <p:nvPr>
            <p:ph type="sldNum" sz="quarter" idx="12"/>
          </p:nvPr>
        </p:nvSpPr>
        <p:spPr/>
        <p:txBody>
          <a:bodyPr/>
          <a:lstStyle/>
          <a:p>
            <a:fld id="{4FAB73BC-B049-4115-A692-8D63A059BFB8}" type="slidenum">
              <a:rPr lang="en-US" smtClean="0"/>
              <a:pPr/>
              <a:t>55</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D66E6-4433-414D-B87F-521101CF206D}"/>
              </a:ext>
            </a:extLst>
          </p:cNvPr>
          <p:cNvSpPr>
            <a:spLocks noGrp="1"/>
          </p:cNvSpPr>
          <p:nvPr>
            <p:ph type="title"/>
          </p:nvPr>
        </p:nvSpPr>
        <p:spPr/>
        <p:txBody>
          <a:bodyPr/>
          <a:lstStyle/>
          <a:p>
            <a:r>
              <a:rPr lang="en-US" dirty="0"/>
              <a:t>Naïve Bayes Classifier</a:t>
            </a:r>
          </a:p>
        </p:txBody>
      </p:sp>
      <p:sp>
        <p:nvSpPr>
          <p:cNvPr id="3" name="Content Placeholder 2">
            <a:extLst>
              <a:ext uri="{FF2B5EF4-FFF2-40B4-BE49-F238E27FC236}">
                <a16:creationId xmlns:a16="http://schemas.microsoft.com/office/drawing/2014/main" id="{5AC9129E-A76E-4C69-A124-45098030909D}"/>
              </a:ext>
            </a:extLst>
          </p:cNvPr>
          <p:cNvSpPr>
            <a:spLocks noGrp="1"/>
          </p:cNvSpPr>
          <p:nvPr>
            <p:ph idx="1"/>
          </p:nvPr>
        </p:nvSpPr>
        <p:spPr>
          <a:xfrm>
            <a:off x="1097280" y="1737360"/>
            <a:ext cx="10058400" cy="4484728"/>
          </a:xfrm>
        </p:spPr>
        <p:txBody>
          <a:bodyPr>
            <a:noAutofit/>
          </a:bodyPr>
          <a:lstStyle/>
          <a:p>
            <a:pPr algn="just"/>
            <a:r>
              <a:rPr lang="en-US" sz="2400" dirty="0"/>
              <a:t>Naive Bayes is a collection of classification algorithms based on </a:t>
            </a:r>
            <a:r>
              <a:rPr lang="en-US" sz="2400" dirty="0">
                <a:solidFill>
                  <a:schemeClr val="accent2"/>
                </a:solidFill>
              </a:rPr>
              <a:t>Bayes Theorem</a:t>
            </a:r>
            <a:r>
              <a:rPr lang="en-US" sz="2400" dirty="0"/>
              <a:t>. </a:t>
            </a:r>
            <a:r>
              <a:rPr lang="en-US" sz="2400" dirty="0">
                <a:solidFill>
                  <a:schemeClr val="accent2"/>
                </a:solidFill>
              </a:rPr>
              <a:t>It is not a single algorithm but a family of algorithms </a:t>
            </a:r>
            <a:r>
              <a:rPr lang="en-US" sz="2400" dirty="0"/>
              <a:t>that all share a common principle, that </a:t>
            </a:r>
            <a:r>
              <a:rPr lang="en-US" sz="2400" dirty="0">
                <a:solidFill>
                  <a:srgbClr val="FF0000"/>
                </a:solidFill>
              </a:rPr>
              <a:t>every feature being classified is independent of the value of any other feature.</a:t>
            </a:r>
          </a:p>
          <a:p>
            <a:pPr algn="just"/>
            <a:r>
              <a:rPr lang="en-US" sz="2400" dirty="0">
                <a:solidFill>
                  <a:schemeClr val="accent2"/>
                </a:solidFill>
              </a:rPr>
              <a:t>For example</a:t>
            </a:r>
            <a:r>
              <a:rPr lang="en-US" sz="2400" dirty="0"/>
              <a:t>, a fruit may be considered to be an apple if it is red, round, and about 3 inches in diameter. Even if these features depend on each other or upon the existence of the other features, </a:t>
            </a:r>
            <a:r>
              <a:rPr lang="en-US" sz="2400" dirty="0">
                <a:solidFill>
                  <a:schemeClr val="accent2"/>
                </a:solidFill>
              </a:rPr>
              <a:t>all of these properties independently contribute to the probability that this fruit is an apple </a:t>
            </a:r>
            <a:r>
              <a:rPr lang="en-US" sz="2400" dirty="0"/>
              <a:t>and that is why </a:t>
            </a:r>
            <a:r>
              <a:rPr lang="en-US" sz="2400" dirty="0">
                <a:solidFill>
                  <a:schemeClr val="accent2"/>
                </a:solidFill>
              </a:rPr>
              <a:t>it is known as ‘Naive’.</a:t>
            </a:r>
          </a:p>
          <a:p>
            <a:pPr algn="just"/>
            <a:r>
              <a:rPr lang="en-US" sz="2400" dirty="0"/>
              <a:t>In a nutshell, </a:t>
            </a:r>
            <a:r>
              <a:rPr lang="en-US" sz="2400" dirty="0">
                <a:solidFill>
                  <a:srgbClr val="FF0000"/>
                </a:solidFill>
              </a:rPr>
              <a:t>the algorithm allows us to predict a class, given a set of features using probability.</a:t>
            </a:r>
          </a:p>
          <a:p>
            <a:pPr algn="just"/>
            <a:r>
              <a:rPr lang="en-US" sz="2400" dirty="0">
                <a:solidFill>
                  <a:srgbClr val="FF0000"/>
                </a:solidFill>
              </a:rPr>
              <a:t>Lets Understand Bayes </a:t>
            </a:r>
            <a:r>
              <a:rPr lang="en-US" sz="2400" dirty="0" err="1">
                <a:solidFill>
                  <a:srgbClr val="FF0000"/>
                </a:solidFill>
              </a:rPr>
              <a:t>Therorm</a:t>
            </a:r>
            <a:r>
              <a:rPr lang="en-US" sz="2400" dirty="0">
                <a:solidFill>
                  <a:srgbClr val="FF0000"/>
                </a:solidFill>
              </a:rPr>
              <a:t> First :</a:t>
            </a:r>
          </a:p>
        </p:txBody>
      </p:sp>
      <p:sp>
        <p:nvSpPr>
          <p:cNvPr id="4" name="Date Placeholder 3">
            <a:extLst>
              <a:ext uri="{FF2B5EF4-FFF2-40B4-BE49-F238E27FC236}">
                <a16:creationId xmlns:a16="http://schemas.microsoft.com/office/drawing/2014/main" id="{866C3A1B-76D2-4656-BE32-85752ED788E3}"/>
              </a:ext>
            </a:extLst>
          </p:cNvPr>
          <p:cNvSpPr>
            <a:spLocks noGrp="1"/>
          </p:cNvSpPr>
          <p:nvPr>
            <p:ph type="dt" sz="half" idx="10"/>
          </p:nvPr>
        </p:nvSpPr>
        <p:spPr/>
        <p:txBody>
          <a:bodyPr/>
          <a:lstStyle/>
          <a:p>
            <a:fld id="{19B61274-62A8-4E5A-A7FD-8615497B71DB}" type="datetime2">
              <a:rPr lang="en-US" smtClean="0"/>
              <a:t>Tuesday, January 16, 2018</a:t>
            </a:fld>
            <a:endParaRPr lang="en-US" dirty="0"/>
          </a:p>
        </p:txBody>
      </p:sp>
      <p:sp>
        <p:nvSpPr>
          <p:cNvPr id="5" name="Footer Placeholder 4">
            <a:extLst>
              <a:ext uri="{FF2B5EF4-FFF2-40B4-BE49-F238E27FC236}">
                <a16:creationId xmlns:a16="http://schemas.microsoft.com/office/drawing/2014/main" id="{5A27B891-7CB1-4734-B6BA-EE66B727F470}"/>
              </a:ext>
            </a:extLst>
          </p:cNvPr>
          <p:cNvSpPr>
            <a:spLocks noGrp="1"/>
          </p:cNvSpPr>
          <p:nvPr>
            <p:ph type="ftr" sz="quarter" idx="11"/>
          </p:nvPr>
        </p:nvSpPr>
        <p:spPr/>
        <p:txBody>
          <a:bodyPr/>
          <a:lstStyle/>
          <a:p>
            <a:r>
              <a:rPr lang="en-US"/>
              <a:t>JAYA GUPTA</a:t>
            </a:r>
            <a:endParaRPr lang="en-US" dirty="0"/>
          </a:p>
        </p:txBody>
      </p:sp>
      <p:sp>
        <p:nvSpPr>
          <p:cNvPr id="6" name="Slide Number Placeholder 5">
            <a:extLst>
              <a:ext uri="{FF2B5EF4-FFF2-40B4-BE49-F238E27FC236}">
                <a16:creationId xmlns:a16="http://schemas.microsoft.com/office/drawing/2014/main" id="{0F6484FD-8C27-46B2-A3EE-775F8B9B0B3A}"/>
              </a:ext>
            </a:extLst>
          </p:cNvPr>
          <p:cNvSpPr>
            <a:spLocks noGrp="1"/>
          </p:cNvSpPr>
          <p:nvPr>
            <p:ph type="sldNum" sz="quarter" idx="12"/>
          </p:nvPr>
        </p:nvSpPr>
        <p:spPr/>
        <p:txBody>
          <a:bodyPr/>
          <a:lstStyle/>
          <a:p>
            <a:fld id="{6113E31D-E2AB-40D1-8B51-AFA5AFEF393A}" type="slidenum">
              <a:rPr lang="en-US" smtClean="0"/>
              <a:pPr/>
              <a:t>56</a:t>
            </a:fld>
            <a:endParaRPr lang="en-US" dirty="0"/>
          </a:p>
        </p:txBody>
      </p:sp>
    </p:spTree>
    <p:extLst>
      <p:ext uri="{BB962C8B-B14F-4D97-AF65-F5344CB8AC3E}">
        <p14:creationId xmlns:p14="http://schemas.microsoft.com/office/powerpoint/2010/main" val="11734798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24111-A061-4167-A3CB-1966966B5AF0}"/>
              </a:ext>
            </a:extLst>
          </p:cNvPr>
          <p:cNvSpPr>
            <a:spLocks noGrp="1"/>
          </p:cNvSpPr>
          <p:nvPr>
            <p:ph type="title"/>
          </p:nvPr>
        </p:nvSpPr>
        <p:spPr/>
        <p:txBody>
          <a:bodyPr/>
          <a:lstStyle/>
          <a:p>
            <a:r>
              <a:rPr lang="en-US" dirty="0"/>
              <a:t>Bayes Theorem</a:t>
            </a:r>
          </a:p>
        </p:txBody>
      </p:sp>
      <p:pic>
        <p:nvPicPr>
          <p:cNvPr id="5" name="Content Placeholder 4">
            <a:extLst>
              <a:ext uri="{FF2B5EF4-FFF2-40B4-BE49-F238E27FC236}">
                <a16:creationId xmlns:a16="http://schemas.microsoft.com/office/drawing/2014/main" id="{D7A714AD-F5E7-4D35-A486-D5A7594E570F}"/>
              </a:ext>
            </a:extLst>
          </p:cNvPr>
          <p:cNvPicPr>
            <a:picLocks noGrp="1" noChangeAspect="1"/>
          </p:cNvPicPr>
          <p:nvPr>
            <p:ph idx="1"/>
          </p:nvPr>
        </p:nvPicPr>
        <p:blipFill>
          <a:blip r:embed="rId2"/>
          <a:stretch>
            <a:fillRect/>
          </a:stretch>
        </p:blipFill>
        <p:spPr>
          <a:xfrm>
            <a:off x="1480498" y="1879273"/>
            <a:ext cx="9000416" cy="4284198"/>
          </a:xfrm>
          <a:prstGeom prst="rect">
            <a:avLst/>
          </a:prstGeom>
        </p:spPr>
      </p:pic>
      <p:sp>
        <p:nvSpPr>
          <p:cNvPr id="3" name="Date Placeholder 2">
            <a:extLst>
              <a:ext uri="{FF2B5EF4-FFF2-40B4-BE49-F238E27FC236}">
                <a16:creationId xmlns:a16="http://schemas.microsoft.com/office/drawing/2014/main" id="{BE3BC569-583D-4177-B521-97653D456332}"/>
              </a:ext>
            </a:extLst>
          </p:cNvPr>
          <p:cNvSpPr>
            <a:spLocks noGrp="1"/>
          </p:cNvSpPr>
          <p:nvPr>
            <p:ph type="dt" sz="half" idx="10"/>
          </p:nvPr>
        </p:nvSpPr>
        <p:spPr/>
        <p:txBody>
          <a:bodyPr/>
          <a:lstStyle/>
          <a:p>
            <a:fld id="{51B780AA-21CF-4DA7-9B66-D6B772D96C96}" type="datetime2">
              <a:rPr lang="en-US" smtClean="0"/>
              <a:t>Tuesday, January 16, 2018</a:t>
            </a:fld>
            <a:endParaRPr lang="en-US" dirty="0"/>
          </a:p>
        </p:txBody>
      </p:sp>
      <p:sp>
        <p:nvSpPr>
          <p:cNvPr id="4" name="Footer Placeholder 3">
            <a:extLst>
              <a:ext uri="{FF2B5EF4-FFF2-40B4-BE49-F238E27FC236}">
                <a16:creationId xmlns:a16="http://schemas.microsoft.com/office/drawing/2014/main" id="{579E04D2-15AD-407B-B9CC-8ABDC6C7C80A}"/>
              </a:ext>
            </a:extLst>
          </p:cNvPr>
          <p:cNvSpPr>
            <a:spLocks noGrp="1"/>
          </p:cNvSpPr>
          <p:nvPr>
            <p:ph type="ftr" sz="quarter" idx="11"/>
          </p:nvPr>
        </p:nvSpPr>
        <p:spPr/>
        <p:txBody>
          <a:bodyPr/>
          <a:lstStyle/>
          <a:p>
            <a:r>
              <a:rPr lang="en-US"/>
              <a:t>JAYA GUPTA</a:t>
            </a:r>
            <a:endParaRPr lang="en-US" dirty="0"/>
          </a:p>
        </p:txBody>
      </p:sp>
      <p:sp>
        <p:nvSpPr>
          <p:cNvPr id="6" name="Slide Number Placeholder 5">
            <a:extLst>
              <a:ext uri="{FF2B5EF4-FFF2-40B4-BE49-F238E27FC236}">
                <a16:creationId xmlns:a16="http://schemas.microsoft.com/office/drawing/2014/main" id="{560A0C87-D4C1-4CAA-943E-EAEFDC21417F}"/>
              </a:ext>
            </a:extLst>
          </p:cNvPr>
          <p:cNvSpPr>
            <a:spLocks noGrp="1"/>
          </p:cNvSpPr>
          <p:nvPr>
            <p:ph type="sldNum" sz="quarter" idx="12"/>
          </p:nvPr>
        </p:nvSpPr>
        <p:spPr/>
        <p:txBody>
          <a:bodyPr/>
          <a:lstStyle/>
          <a:p>
            <a:fld id="{6113E31D-E2AB-40D1-8B51-AFA5AFEF393A}" type="slidenum">
              <a:rPr lang="en-US" smtClean="0"/>
              <a:pPr/>
              <a:t>57</a:t>
            </a:fld>
            <a:endParaRPr lang="en-US" dirty="0"/>
          </a:p>
        </p:txBody>
      </p:sp>
    </p:spTree>
    <p:extLst>
      <p:ext uri="{BB962C8B-B14F-4D97-AF65-F5344CB8AC3E}">
        <p14:creationId xmlns:p14="http://schemas.microsoft.com/office/powerpoint/2010/main" val="28149231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04259-1A92-4DDB-AA60-50A7332DD01B}"/>
              </a:ext>
            </a:extLst>
          </p:cNvPr>
          <p:cNvSpPr>
            <a:spLocks noGrp="1"/>
          </p:cNvSpPr>
          <p:nvPr>
            <p:ph type="title"/>
          </p:nvPr>
        </p:nvSpPr>
        <p:spPr/>
        <p:txBody>
          <a:bodyPr/>
          <a:lstStyle/>
          <a:p>
            <a:r>
              <a:rPr lang="en-US"/>
              <a:t>Extended Bayes </a:t>
            </a:r>
            <a:r>
              <a:rPr lang="en-US" dirty="0"/>
              <a:t>Theorem</a:t>
            </a:r>
          </a:p>
        </p:txBody>
      </p:sp>
      <p:pic>
        <p:nvPicPr>
          <p:cNvPr id="5" name="Content Placeholder 4">
            <a:extLst>
              <a:ext uri="{FF2B5EF4-FFF2-40B4-BE49-F238E27FC236}">
                <a16:creationId xmlns:a16="http://schemas.microsoft.com/office/drawing/2014/main" id="{76B34C4F-9320-4E73-A01D-750682F86C0B}"/>
              </a:ext>
            </a:extLst>
          </p:cNvPr>
          <p:cNvPicPr>
            <a:picLocks noGrp="1" noChangeAspect="1"/>
          </p:cNvPicPr>
          <p:nvPr>
            <p:ph idx="1"/>
          </p:nvPr>
        </p:nvPicPr>
        <p:blipFill>
          <a:blip r:embed="rId2"/>
          <a:stretch>
            <a:fillRect/>
          </a:stretch>
        </p:blipFill>
        <p:spPr>
          <a:xfrm>
            <a:off x="1895099" y="1800660"/>
            <a:ext cx="8083788" cy="4547131"/>
          </a:xfrm>
        </p:spPr>
      </p:pic>
      <p:sp>
        <p:nvSpPr>
          <p:cNvPr id="3" name="Date Placeholder 2">
            <a:extLst>
              <a:ext uri="{FF2B5EF4-FFF2-40B4-BE49-F238E27FC236}">
                <a16:creationId xmlns:a16="http://schemas.microsoft.com/office/drawing/2014/main" id="{2FC1A5B1-C8B6-4C9B-BDC5-B291E52A71A8}"/>
              </a:ext>
            </a:extLst>
          </p:cNvPr>
          <p:cNvSpPr>
            <a:spLocks noGrp="1"/>
          </p:cNvSpPr>
          <p:nvPr>
            <p:ph type="dt" sz="half" idx="10"/>
          </p:nvPr>
        </p:nvSpPr>
        <p:spPr/>
        <p:txBody>
          <a:bodyPr/>
          <a:lstStyle/>
          <a:p>
            <a:fld id="{E5266E5A-4D09-4C06-A4D8-353E6EC621BE}" type="datetime2">
              <a:rPr lang="en-US" smtClean="0"/>
              <a:t>Tuesday, January 16, 2018</a:t>
            </a:fld>
            <a:endParaRPr lang="en-US" dirty="0"/>
          </a:p>
        </p:txBody>
      </p:sp>
      <p:sp>
        <p:nvSpPr>
          <p:cNvPr id="4" name="Footer Placeholder 3">
            <a:extLst>
              <a:ext uri="{FF2B5EF4-FFF2-40B4-BE49-F238E27FC236}">
                <a16:creationId xmlns:a16="http://schemas.microsoft.com/office/drawing/2014/main" id="{543C0EB7-A875-4A39-9F38-684D0F2D5C76}"/>
              </a:ext>
            </a:extLst>
          </p:cNvPr>
          <p:cNvSpPr>
            <a:spLocks noGrp="1"/>
          </p:cNvSpPr>
          <p:nvPr>
            <p:ph type="ftr" sz="quarter" idx="11"/>
          </p:nvPr>
        </p:nvSpPr>
        <p:spPr/>
        <p:txBody>
          <a:bodyPr/>
          <a:lstStyle/>
          <a:p>
            <a:r>
              <a:rPr lang="en-US"/>
              <a:t>JAYA GUPTA</a:t>
            </a:r>
            <a:endParaRPr lang="en-US" dirty="0"/>
          </a:p>
        </p:txBody>
      </p:sp>
      <p:sp>
        <p:nvSpPr>
          <p:cNvPr id="6" name="Slide Number Placeholder 5">
            <a:extLst>
              <a:ext uri="{FF2B5EF4-FFF2-40B4-BE49-F238E27FC236}">
                <a16:creationId xmlns:a16="http://schemas.microsoft.com/office/drawing/2014/main" id="{DBC52CC8-B9C7-40EE-9F84-B57E124D907F}"/>
              </a:ext>
            </a:extLst>
          </p:cNvPr>
          <p:cNvSpPr>
            <a:spLocks noGrp="1"/>
          </p:cNvSpPr>
          <p:nvPr>
            <p:ph type="sldNum" sz="quarter" idx="12"/>
          </p:nvPr>
        </p:nvSpPr>
        <p:spPr/>
        <p:txBody>
          <a:bodyPr/>
          <a:lstStyle/>
          <a:p>
            <a:fld id="{6113E31D-E2AB-40D1-8B51-AFA5AFEF393A}" type="slidenum">
              <a:rPr lang="en-US" smtClean="0"/>
              <a:pPr/>
              <a:t>58</a:t>
            </a:fld>
            <a:endParaRPr lang="en-US" dirty="0"/>
          </a:p>
        </p:txBody>
      </p:sp>
    </p:spTree>
    <p:extLst>
      <p:ext uri="{BB962C8B-B14F-4D97-AF65-F5344CB8AC3E}">
        <p14:creationId xmlns:p14="http://schemas.microsoft.com/office/powerpoint/2010/main" val="8165851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D82A1-28FD-4B5C-9788-9F0E4F0CB7B0}"/>
              </a:ext>
            </a:extLst>
          </p:cNvPr>
          <p:cNvSpPr>
            <a:spLocks noGrp="1"/>
          </p:cNvSpPr>
          <p:nvPr>
            <p:ph type="title"/>
          </p:nvPr>
        </p:nvSpPr>
        <p:spPr/>
        <p:txBody>
          <a:bodyPr/>
          <a:lstStyle/>
          <a:p>
            <a:r>
              <a:rPr lang="en-US" dirty="0"/>
              <a:t>Naïve Bayes Classifier</a:t>
            </a:r>
          </a:p>
        </p:txBody>
      </p:sp>
      <p:sp>
        <p:nvSpPr>
          <p:cNvPr id="3" name="Content Placeholder 2">
            <a:extLst>
              <a:ext uri="{FF2B5EF4-FFF2-40B4-BE49-F238E27FC236}">
                <a16:creationId xmlns:a16="http://schemas.microsoft.com/office/drawing/2014/main" id="{C5B6C21B-57B2-4642-8DED-0FC92AF796D0}"/>
              </a:ext>
            </a:extLst>
          </p:cNvPr>
          <p:cNvSpPr>
            <a:spLocks noGrp="1"/>
          </p:cNvSpPr>
          <p:nvPr>
            <p:ph idx="1"/>
          </p:nvPr>
        </p:nvSpPr>
        <p:spPr>
          <a:xfrm>
            <a:off x="1097280" y="1845734"/>
            <a:ext cx="10058400" cy="4382788"/>
          </a:xfrm>
        </p:spPr>
        <p:txBody>
          <a:bodyPr/>
          <a:lstStyle/>
          <a:p>
            <a:pPr algn="just"/>
            <a:r>
              <a:rPr lang="en-US" dirty="0"/>
              <a:t>Naive Bayes methods are a set of supervised learning algorithms based on applying </a:t>
            </a:r>
            <a:r>
              <a:rPr lang="en-US" dirty="0">
                <a:solidFill>
                  <a:schemeClr val="accent2"/>
                </a:solidFill>
              </a:rPr>
              <a:t>Bayes’ theorem</a:t>
            </a:r>
            <a:r>
              <a:rPr lang="en-US" dirty="0"/>
              <a:t> with the </a:t>
            </a:r>
            <a:r>
              <a:rPr lang="en-US" dirty="0">
                <a:solidFill>
                  <a:schemeClr val="accent2"/>
                </a:solidFill>
              </a:rPr>
              <a:t>“naive” assumption </a:t>
            </a:r>
            <a:r>
              <a:rPr lang="en-US" dirty="0"/>
              <a:t>of independence between every pair of features. </a:t>
            </a:r>
          </a:p>
          <a:p>
            <a:pPr algn="just"/>
            <a:r>
              <a:rPr lang="en-US" dirty="0"/>
              <a:t>Given a class variable </a:t>
            </a:r>
            <a:r>
              <a:rPr lang="en-US" i="1" dirty="0"/>
              <a:t>y </a:t>
            </a:r>
            <a:r>
              <a:rPr lang="en-US" dirty="0"/>
              <a:t>and a dependent feature vector x</a:t>
            </a:r>
            <a:r>
              <a:rPr lang="en-US" baseline="-25000" dirty="0"/>
              <a:t>1</a:t>
            </a:r>
            <a:r>
              <a:rPr lang="en-US" dirty="0"/>
              <a:t> through </a:t>
            </a:r>
            <a:r>
              <a:rPr lang="en-US" dirty="0" err="1"/>
              <a:t>x</a:t>
            </a:r>
            <a:r>
              <a:rPr lang="en-US" baseline="-25000" dirty="0" err="1"/>
              <a:t>n</a:t>
            </a:r>
            <a:r>
              <a:rPr lang="en-US" dirty="0"/>
              <a:t>, Bayes’ theorem states the following relationship:</a:t>
            </a:r>
          </a:p>
          <a:p>
            <a:pPr algn="just"/>
            <a:endParaRPr lang="en-US" dirty="0"/>
          </a:p>
          <a:p>
            <a:pPr algn="just"/>
            <a:endParaRPr lang="en-US" dirty="0"/>
          </a:p>
          <a:p>
            <a:pPr algn="just"/>
            <a:r>
              <a:rPr lang="en-US" dirty="0"/>
              <a:t>Using the naive independence assumption that:</a:t>
            </a:r>
          </a:p>
          <a:p>
            <a:pPr algn="just"/>
            <a:endParaRPr lang="en-US" dirty="0"/>
          </a:p>
          <a:p>
            <a:pPr algn="just"/>
            <a:r>
              <a:rPr lang="en-US" dirty="0"/>
              <a:t>for all</a:t>
            </a:r>
            <a:r>
              <a:rPr lang="en-US" sz="3200" i="1" dirty="0">
                <a:latin typeface="Bradley Hand ITC" panose="03070402050302030203" pitchFamily="66" charset="0"/>
              </a:rPr>
              <a:t> </a:t>
            </a:r>
            <a:r>
              <a:rPr lang="en-US" i="1" dirty="0" err="1">
                <a:latin typeface="Bradley Hand ITC" panose="03070402050302030203" pitchFamily="66" charset="0"/>
              </a:rPr>
              <a:t>i</a:t>
            </a:r>
            <a:r>
              <a:rPr lang="en-US" dirty="0"/>
              <a:t>, this relationship is simplified to :</a:t>
            </a:r>
          </a:p>
        </p:txBody>
      </p:sp>
      <p:pic>
        <p:nvPicPr>
          <p:cNvPr id="6" name="Picture 5">
            <a:extLst>
              <a:ext uri="{FF2B5EF4-FFF2-40B4-BE49-F238E27FC236}">
                <a16:creationId xmlns:a16="http://schemas.microsoft.com/office/drawing/2014/main" id="{5FFF7EB3-F462-4636-A783-67EB4463EA4A}"/>
              </a:ext>
            </a:extLst>
          </p:cNvPr>
          <p:cNvPicPr>
            <a:picLocks noChangeAspect="1"/>
          </p:cNvPicPr>
          <p:nvPr/>
        </p:nvPicPr>
        <p:blipFill>
          <a:blip r:embed="rId2"/>
          <a:stretch>
            <a:fillRect/>
          </a:stretch>
        </p:blipFill>
        <p:spPr>
          <a:xfrm>
            <a:off x="3784836" y="3435252"/>
            <a:ext cx="3924260" cy="588107"/>
          </a:xfrm>
          <a:prstGeom prst="rect">
            <a:avLst/>
          </a:prstGeom>
        </p:spPr>
      </p:pic>
      <p:pic>
        <p:nvPicPr>
          <p:cNvPr id="8" name="Picture 7">
            <a:extLst>
              <a:ext uri="{FF2B5EF4-FFF2-40B4-BE49-F238E27FC236}">
                <a16:creationId xmlns:a16="http://schemas.microsoft.com/office/drawing/2014/main" id="{0AC47931-E0C2-48CB-BC83-35125B0690A3}"/>
              </a:ext>
            </a:extLst>
          </p:cNvPr>
          <p:cNvPicPr>
            <a:picLocks noChangeAspect="1"/>
          </p:cNvPicPr>
          <p:nvPr/>
        </p:nvPicPr>
        <p:blipFill>
          <a:blip r:embed="rId3"/>
          <a:stretch>
            <a:fillRect/>
          </a:stretch>
        </p:blipFill>
        <p:spPr>
          <a:xfrm>
            <a:off x="3784835" y="4704241"/>
            <a:ext cx="4225631" cy="278576"/>
          </a:xfrm>
          <a:prstGeom prst="rect">
            <a:avLst/>
          </a:prstGeom>
        </p:spPr>
      </p:pic>
      <p:pic>
        <p:nvPicPr>
          <p:cNvPr id="11" name="Picture 10">
            <a:extLst>
              <a:ext uri="{FF2B5EF4-FFF2-40B4-BE49-F238E27FC236}">
                <a16:creationId xmlns:a16="http://schemas.microsoft.com/office/drawing/2014/main" id="{98B9080E-8425-4AC2-B361-C9186FEF71C0}"/>
              </a:ext>
            </a:extLst>
          </p:cNvPr>
          <p:cNvPicPr>
            <a:picLocks noChangeAspect="1"/>
          </p:cNvPicPr>
          <p:nvPr/>
        </p:nvPicPr>
        <p:blipFill>
          <a:blip r:embed="rId4"/>
          <a:stretch>
            <a:fillRect/>
          </a:stretch>
        </p:blipFill>
        <p:spPr>
          <a:xfrm>
            <a:off x="3784066" y="5650447"/>
            <a:ext cx="4025386" cy="580712"/>
          </a:xfrm>
          <a:prstGeom prst="rect">
            <a:avLst/>
          </a:prstGeom>
        </p:spPr>
      </p:pic>
      <p:sp>
        <p:nvSpPr>
          <p:cNvPr id="4" name="Date Placeholder 3">
            <a:extLst>
              <a:ext uri="{FF2B5EF4-FFF2-40B4-BE49-F238E27FC236}">
                <a16:creationId xmlns:a16="http://schemas.microsoft.com/office/drawing/2014/main" id="{59AB0830-3BDA-4138-B60D-99AF1CE0AFEE}"/>
              </a:ext>
            </a:extLst>
          </p:cNvPr>
          <p:cNvSpPr>
            <a:spLocks noGrp="1"/>
          </p:cNvSpPr>
          <p:nvPr>
            <p:ph type="dt" sz="half" idx="10"/>
          </p:nvPr>
        </p:nvSpPr>
        <p:spPr/>
        <p:txBody>
          <a:bodyPr/>
          <a:lstStyle/>
          <a:p>
            <a:fld id="{906EA997-7A45-466E-B58C-75FD09F4CE44}" type="datetime2">
              <a:rPr lang="en-US" smtClean="0"/>
              <a:t>Tuesday, January 16, 2018</a:t>
            </a:fld>
            <a:endParaRPr lang="en-US" dirty="0"/>
          </a:p>
        </p:txBody>
      </p:sp>
      <p:sp>
        <p:nvSpPr>
          <p:cNvPr id="5" name="Footer Placeholder 4">
            <a:extLst>
              <a:ext uri="{FF2B5EF4-FFF2-40B4-BE49-F238E27FC236}">
                <a16:creationId xmlns:a16="http://schemas.microsoft.com/office/drawing/2014/main" id="{D11A6E95-BB0C-4F97-994E-647F27C48567}"/>
              </a:ext>
            </a:extLst>
          </p:cNvPr>
          <p:cNvSpPr>
            <a:spLocks noGrp="1"/>
          </p:cNvSpPr>
          <p:nvPr>
            <p:ph type="ftr" sz="quarter" idx="11"/>
          </p:nvPr>
        </p:nvSpPr>
        <p:spPr/>
        <p:txBody>
          <a:bodyPr/>
          <a:lstStyle/>
          <a:p>
            <a:r>
              <a:rPr lang="en-US"/>
              <a:t>JAYA GUPTA</a:t>
            </a:r>
            <a:endParaRPr lang="en-US" dirty="0"/>
          </a:p>
        </p:txBody>
      </p:sp>
      <p:sp>
        <p:nvSpPr>
          <p:cNvPr id="7" name="Slide Number Placeholder 6">
            <a:extLst>
              <a:ext uri="{FF2B5EF4-FFF2-40B4-BE49-F238E27FC236}">
                <a16:creationId xmlns:a16="http://schemas.microsoft.com/office/drawing/2014/main" id="{D6396F5B-2429-4BE8-A1A9-418A07E73BF7}"/>
              </a:ext>
            </a:extLst>
          </p:cNvPr>
          <p:cNvSpPr>
            <a:spLocks noGrp="1"/>
          </p:cNvSpPr>
          <p:nvPr>
            <p:ph type="sldNum" sz="quarter" idx="12"/>
          </p:nvPr>
        </p:nvSpPr>
        <p:spPr/>
        <p:txBody>
          <a:bodyPr/>
          <a:lstStyle/>
          <a:p>
            <a:fld id="{6113E31D-E2AB-40D1-8B51-AFA5AFEF393A}" type="slidenum">
              <a:rPr lang="en-US" smtClean="0"/>
              <a:pPr/>
              <a:t>59</a:t>
            </a:fld>
            <a:endParaRPr lang="en-US" dirty="0"/>
          </a:p>
        </p:txBody>
      </p:sp>
    </p:spTree>
    <p:extLst>
      <p:ext uri="{BB962C8B-B14F-4D97-AF65-F5344CB8AC3E}">
        <p14:creationId xmlns:p14="http://schemas.microsoft.com/office/powerpoint/2010/main" val="1608780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Gif_15.gif"/>
          <p:cNvPicPr>
            <a:picLocks noGrp="1" noChangeAspect="1"/>
          </p:cNvPicPr>
          <p:nvPr>
            <p:ph type="pic" idx="1"/>
          </p:nvPr>
        </p:nvPicPr>
        <p:blipFill>
          <a:blip r:embed="rId2"/>
          <a:srcRect t="24085" b="24085"/>
          <a:stretch>
            <a:fillRect/>
          </a:stretch>
        </p:blipFill>
        <p:spPr>
          <a:xfrm>
            <a:off x="15" y="-1"/>
            <a:ext cx="12191985" cy="5617029"/>
          </a:xfrm>
        </p:spPr>
      </p:pic>
      <p:sp>
        <p:nvSpPr>
          <p:cNvPr id="6" name="Text Placeholder 5"/>
          <p:cNvSpPr>
            <a:spLocks noGrp="1"/>
          </p:cNvSpPr>
          <p:nvPr>
            <p:ph type="body" sz="half" idx="2"/>
          </p:nvPr>
        </p:nvSpPr>
        <p:spPr>
          <a:xfrm>
            <a:off x="2575124" y="5880897"/>
            <a:ext cx="8959379" cy="741971"/>
          </a:xfrm>
        </p:spPr>
        <p:txBody>
          <a:bodyPr>
            <a:noAutofit/>
          </a:bodyPr>
          <a:lstStyle/>
          <a:p>
            <a:r>
              <a:rPr lang="en-US" sz="1600" dirty="0"/>
              <a:t>Meet the </a:t>
            </a:r>
            <a:r>
              <a:rPr lang="en-US" sz="1600" dirty="0" err="1"/>
              <a:t>DrunkBots</a:t>
            </a:r>
            <a:r>
              <a:rPr lang="en-US" sz="1600" dirty="0"/>
              <a:t>: </a:t>
            </a:r>
            <a:r>
              <a:rPr lang="en-US" sz="1600" dirty="0" err="1"/>
              <a:t>DeepMind</a:t>
            </a:r>
            <a:r>
              <a:rPr lang="en-US" sz="1600" dirty="0"/>
              <a:t> researchers trained simulated bodies to navigate different terrains</a:t>
            </a:r>
          </a:p>
          <a:p>
            <a:r>
              <a:rPr lang="en-US" sz="1600" dirty="0"/>
              <a:t>Hilarious footage from the study shows how they learn to improve techniques</a:t>
            </a:r>
          </a:p>
          <a:p>
            <a:endParaRPr lang="en-US" sz="1600" dirty="0"/>
          </a:p>
        </p:txBody>
      </p:sp>
      <p:sp>
        <p:nvSpPr>
          <p:cNvPr id="4" name="Title 3"/>
          <p:cNvSpPr>
            <a:spLocks noGrp="1"/>
          </p:cNvSpPr>
          <p:nvPr>
            <p:ph type="title"/>
          </p:nvPr>
        </p:nvSpPr>
        <p:spPr>
          <a:xfrm>
            <a:off x="862148" y="0"/>
            <a:ext cx="10113264" cy="822960"/>
          </a:xfrm>
        </p:spPr>
        <p:txBody>
          <a:bodyPr/>
          <a:lstStyle/>
          <a:p>
            <a:pPr algn="ctr"/>
            <a:r>
              <a:rPr lang="en-US" dirty="0"/>
              <a:t>Applications of Machine Learning</a:t>
            </a:r>
          </a:p>
        </p:txBody>
      </p:sp>
      <p:pic>
        <p:nvPicPr>
          <p:cNvPr id="9" name="Picture 8" descr="download.jpg"/>
          <p:cNvPicPr>
            <a:picLocks noChangeAspect="1"/>
          </p:cNvPicPr>
          <p:nvPr/>
        </p:nvPicPr>
        <p:blipFill>
          <a:blip r:embed="rId3"/>
          <a:stretch>
            <a:fillRect/>
          </a:stretch>
        </p:blipFill>
        <p:spPr>
          <a:xfrm>
            <a:off x="0" y="5617028"/>
            <a:ext cx="2290354" cy="1240972"/>
          </a:xfrm>
          <a:prstGeom prst="rect">
            <a:avLst/>
          </a:prstGeom>
        </p:spPr>
      </p:pic>
      <p:sp>
        <p:nvSpPr>
          <p:cNvPr id="2" name="Date Placeholder 1">
            <a:extLst>
              <a:ext uri="{FF2B5EF4-FFF2-40B4-BE49-F238E27FC236}">
                <a16:creationId xmlns:a16="http://schemas.microsoft.com/office/drawing/2014/main" id="{767646E3-2828-43B2-9CB0-23398E304022}"/>
              </a:ext>
            </a:extLst>
          </p:cNvPr>
          <p:cNvSpPr>
            <a:spLocks noGrp="1"/>
          </p:cNvSpPr>
          <p:nvPr>
            <p:ph type="dt" sz="half" idx="10"/>
          </p:nvPr>
        </p:nvSpPr>
        <p:spPr/>
        <p:txBody>
          <a:bodyPr/>
          <a:lstStyle/>
          <a:p>
            <a:fld id="{1F4AA117-8196-4C88-A2FB-48C788E03315}" type="datetime2">
              <a:rPr lang="en-US" smtClean="0"/>
              <a:t>Tuesday, January 16, 2018</a:t>
            </a:fld>
            <a:endParaRPr lang="en-US" dirty="0"/>
          </a:p>
        </p:txBody>
      </p:sp>
      <p:sp>
        <p:nvSpPr>
          <p:cNvPr id="3" name="Footer Placeholder 2">
            <a:extLst>
              <a:ext uri="{FF2B5EF4-FFF2-40B4-BE49-F238E27FC236}">
                <a16:creationId xmlns:a16="http://schemas.microsoft.com/office/drawing/2014/main" id="{2B0D49F0-4273-4FE0-B724-AA58393F53A5}"/>
              </a:ext>
            </a:extLst>
          </p:cNvPr>
          <p:cNvSpPr>
            <a:spLocks noGrp="1"/>
          </p:cNvSpPr>
          <p:nvPr>
            <p:ph type="ftr" sz="quarter" idx="11"/>
          </p:nvPr>
        </p:nvSpPr>
        <p:spPr/>
        <p:txBody>
          <a:bodyPr/>
          <a:lstStyle/>
          <a:p>
            <a:r>
              <a:rPr lang="en-US"/>
              <a:t>JAYA GUPTA</a:t>
            </a:r>
            <a:endParaRPr lang="en-US" dirty="0"/>
          </a:p>
        </p:txBody>
      </p:sp>
      <p:sp>
        <p:nvSpPr>
          <p:cNvPr id="5" name="Slide Number Placeholder 4">
            <a:extLst>
              <a:ext uri="{FF2B5EF4-FFF2-40B4-BE49-F238E27FC236}">
                <a16:creationId xmlns:a16="http://schemas.microsoft.com/office/drawing/2014/main" id="{6B059C4C-A37D-4EB4-B064-E38C6F5057BD}"/>
              </a:ext>
            </a:extLst>
          </p:cNvPr>
          <p:cNvSpPr>
            <a:spLocks noGrp="1"/>
          </p:cNvSpPr>
          <p:nvPr>
            <p:ph type="sldNum" sz="quarter" idx="12"/>
          </p:nvPr>
        </p:nvSpPr>
        <p:spPr/>
        <p:txBody>
          <a:bodyPr/>
          <a:lstStyle/>
          <a:p>
            <a:fld id="{4FAB73BC-B049-4115-A692-8D63A059BFB8}" type="slidenum">
              <a:rPr lang="en-US" smtClean="0"/>
              <a:pPr/>
              <a:t>6</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FBABD-2D7E-4F0F-A0BA-B695FF0728C9}"/>
              </a:ext>
            </a:extLst>
          </p:cNvPr>
          <p:cNvSpPr>
            <a:spLocks noGrp="1"/>
          </p:cNvSpPr>
          <p:nvPr>
            <p:ph type="title"/>
          </p:nvPr>
        </p:nvSpPr>
        <p:spPr/>
        <p:txBody>
          <a:bodyPr/>
          <a:lstStyle/>
          <a:p>
            <a:r>
              <a:rPr lang="en-US" dirty="0"/>
              <a:t>Naïve Bayes Classifier</a:t>
            </a:r>
          </a:p>
        </p:txBody>
      </p:sp>
      <p:sp>
        <p:nvSpPr>
          <p:cNvPr id="3" name="Content Placeholder 2">
            <a:extLst>
              <a:ext uri="{FF2B5EF4-FFF2-40B4-BE49-F238E27FC236}">
                <a16:creationId xmlns:a16="http://schemas.microsoft.com/office/drawing/2014/main" id="{B44845EE-A9BD-4C31-B14D-59A888700DE3}"/>
              </a:ext>
            </a:extLst>
          </p:cNvPr>
          <p:cNvSpPr>
            <a:spLocks noGrp="1"/>
          </p:cNvSpPr>
          <p:nvPr>
            <p:ph idx="1"/>
          </p:nvPr>
        </p:nvSpPr>
        <p:spPr/>
        <p:txBody>
          <a:bodyPr/>
          <a:lstStyle/>
          <a:p>
            <a:r>
              <a:rPr lang="en-US" dirty="0"/>
              <a:t>Since                         is constant given the input, we can use the following classification rule:</a:t>
            </a:r>
          </a:p>
          <a:p>
            <a:endParaRPr lang="en-US" dirty="0"/>
          </a:p>
          <a:p>
            <a:endParaRPr lang="en-US" dirty="0"/>
          </a:p>
          <a:p>
            <a:endParaRPr lang="en-US" dirty="0"/>
          </a:p>
          <a:p>
            <a:endParaRPr lang="en-US" dirty="0"/>
          </a:p>
          <a:p>
            <a:endParaRPr lang="en-US" dirty="0"/>
          </a:p>
          <a:p>
            <a:endParaRPr lang="en-US" dirty="0"/>
          </a:p>
          <a:p>
            <a:r>
              <a:rPr lang="en-US" dirty="0"/>
              <a:t>In Gaussian Naïve Bayes Classification, the likelihood of the features is assumed to be Gaussian:</a:t>
            </a:r>
          </a:p>
          <a:p>
            <a:endParaRPr lang="en-US" dirty="0"/>
          </a:p>
        </p:txBody>
      </p:sp>
      <p:pic>
        <p:nvPicPr>
          <p:cNvPr id="9" name="Picture 4" descr="P(x_1, \dots, x_n)">
            <a:extLst>
              <a:ext uri="{FF2B5EF4-FFF2-40B4-BE49-F238E27FC236}">
                <a16:creationId xmlns:a16="http://schemas.microsoft.com/office/drawing/2014/main" id="{CCDECD7A-FB51-4343-96D9-24F304D577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2640" y="1883680"/>
            <a:ext cx="1234019" cy="2764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727A57C-BE8B-4B1F-94B7-BA822B4F5FD7}"/>
              </a:ext>
            </a:extLst>
          </p:cNvPr>
          <p:cNvPicPr>
            <a:picLocks noChangeAspect="1"/>
          </p:cNvPicPr>
          <p:nvPr/>
        </p:nvPicPr>
        <p:blipFill>
          <a:blip r:embed="rId3"/>
          <a:stretch>
            <a:fillRect/>
          </a:stretch>
        </p:blipFill>
        <p:spPr>
          <a:xfrm>
            <a:off x="3187319" y="2397353"/>
            <a:ext cx="4427763" cy="2121637"/>
          </a:xfrm>
          <a:prstGeom prst="rect">
            <a:avLst/>
          </a:prstGeom>
        </p:spPr>
      </p:pic>
      <p:pic>
        <p:nvPicPr>
          <p:cNvPr id="12" name="Picture 11">
            <a:extLst>
              <a:ext uri="{FF2B5EF4-FFF2-40B4-BE49-F238E27FC236}">
                <a16:creationId xmlns:a16="http://schemas.microsoft.com/office/drawing/2014/main" id="{D982984F-33C0-4D8C-B2D8-E493677D8AA4}"/>
              </a:ext>
            </a:extLst>
          </p:cNvPr>
          <p:cNvPicPr>
            <a:picLocks noChangeAspect="1"/>
          </p:cNvPicPr>
          <p:nvPr/>
        </p:nvPicPr>
        <p:blipFill>
          <a:blip r:embed="rId4"/>
          <a:stretch>
            <a:fillRect/>
          </a:stretch>
        </p:blipFill>
        <p:spPr>
          <a:xfrm>
            <a:off x="6977840" y="698857"/>
            <a:ext cx="4025386" cy="580712"/>
          </a:xfrm>
          <a:prstGeom prst="rect">
            <a:avLst/>
          </a:prstGeom>
        </p:spPr>
      </p:pic>
      <p:pic>
        <p:nvPicPr>
          <p:cNvPr id="7" name="Content Placeholder 4">
            <a:extLst>
              <a:ext uri="{FF2B5EF4-FFF2-40B4-BE49-F238E27FC236}">
                <a16:creationId xmlns:a16="http://schemas.microsoft.com/office/drawing/2014/main" id="{03109694-47BE-40BA-A57D-A54010A1B1E5}"/>
              </a:ext>
            </a:extLst>
          </p:cNvPr>
          <p:cNvPicPr>
            <a:picLocks noChangeAspect="1"/>
          </p:cNvPicPr>
          <p:nvPr/>
        </p:nvPicPr>
        <p:blipFill>
          <a:blip r:embed="rId5"/>
          <a:stretch>
            <a:fillRect/>
          </a:stretch>
        </p:blipFill>
        <p:spPr>
          <a:xfrm>
            <a:off x="3187319" y="5408422"/>
            <a:ext cx="4588330" cy="757149"/>
          </a:xfrm>
          <a:prstGeom prst="rect">
            <a:avLst/>
          </a:prstGeom>
        </p:spPr>
      </p:pic>
      <p:sp>
        <p:nvSpPr>
          <p:cNvPr id="4" name="Date Placeholder 3">
            <a:extLst>
              <a:ext uri="{FF2B5EF4-FFF2-40B4-BE49-F238E27FC236}">
                <a16:creationId xmlns:a16="http://schemas.microsoft.com/office/drawing/2014/main" id="{5AD6D731-5663-4315-85E7-7FBD187F850B}"/>
              </a:ext>
            </a:extLst>
          </p:cNvPr>
          <p:cNvSpPr>
            <a:spLocks noGrp="1"/>
          </p:cNvSpPr>
          <p:nvPr>
            <p:ph type="dt" sz="half" idx="10"/>
          </p:nvPr>
        </p:nvSpPr>
        <p:spPr/>
        <p:txBody>
          <a:bodyPr/>
          <a:lstStyle/>
          <a:p>
            <a:fld id="{CAE6F5F9-9888-4459-A42A-805D1C3FBD95}" type="datetime2">
              <a:rPr lang="en-US" smtClean="0"/>
              <a:t>Tuesday, January 16, 2018</a:t>
            </a:fld>
            <a:endParaRPr lang="en-US" dirty="0"/>
          </a:p>
        </p:txBody>
      </p:sp>
      <p:sp>
        <p:nvSpPr>
          <p:cNvPr id="5" name="Footer Placeholder 4">
            <a:extLst>
              <a:ext uri="{FF2B5EF4-FFF2-40B4-BE49-F238E27FC236}">
                <a16:creationId xmlns:a16="http://schemas.microsoft.com/office/drawing/2014/main" id="{86859007-812B-4572-815C-3D605CD9D03F}"/>
              </a:ext>
            </a:extLst>
          </p:cNvPr>
          <p:cNvSpPr>
            <a:spLocks noGrp="1"/>
          </p:cNvSpPr>
          <p:nvPr>
            <p:ph type="ftr" sz="quarter" idx="11"/>
          </p:nvPr>
        </p:nvSpPr>
        <p:spPr/>
        <p:txBody>
          <a:bodyPr/>
          <a:lstStyle/>
          <a:p>
            <a:r>
              <a:rPr lang="en-US"/>
              <a:t>JAYA GUPTA</a:t>
            </a:r>
            <a:endParaRPr lang="en-US" dirty="0"/>
          </a:p>
        </p:txBody>
      </p:sp>
      <p:sp>
        <p:nvSpPr>
          <p:cNvPr id="6" name="Slide Number Placeholder 5">
            <a:extLst>
              <a:ext uri="{FF2B5EF4-FFF2-40B4-BE49-F238E27FC236}">
                <a16:creationId xmlns:a16="http://schemas.microsoft.com/office/drawing/2014/main" id="{907E0CCD-EB11-43CF-BF83-713B16B7BAC2}"/>
              </a:ext>
            </a:extLst>
          </p:cNvPr>
          <p:cNvSpPr>
            <a:spLocks noGrp="1"/>
          </p:cNvSpPr>
          <p:nvPr>
            <p:ph type="sldNum" sz="quarter" idx="12"/>
          </p:nvPr>
        </p:nvSpPr>
        <p:spPr/>
        <p:txBody>
          <a:bodyPr/>
          <a:lstStyle/>
          <a:p>
            <a:fld id="{6113E31D-E2AB-40D1-8B51-AFA5AFEF393A}" type="slidenum">
              <a:rPr lang="en-US" smtClean="0"/>
              <a:pPr/>
              <a:t>60</a:t>
            </a:fld>
            <a:endParaRPr lang="en-US" dirty="0"/>
          </a:p>
        </p:txBody>
      </p:sp>
    </p:spTree>
    <p:extLst>
      <p:ext uri="{BB962C8B-B14F-4D97-AF65-F5344CB8AC3E}">
        <p14:creationId xmlns:p14="http://schemas.microsoft.com/office/powerpoint/2010/main" val="2236568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A27D3-309A-4AD0-BBBE-7012A08FB15B}"/>
              </a:ext>
            </a:extLst>
          </p:cNvPr>
          <p:cNvSpPr>
            <a:spLocks noGrp="1"/>
          </p:cNvSpPr>
          <p:nvPr>
            <p:ph type="title"/>
          </p:nvPr>
        </p:nvSpPr>
        <p:spPr>
          <a:xfrm>
            <a:off x="1097280" y="286603"/>
            <a:ext cx="10058400" cy="1450757"/>
          </a:xfrm>
        </p:spPr>
        <p:txBody>
          <a:bodyPr/>
          <a:lstStyle/>
          <a:p>
            <a:r>
              <a:rPr lang="en-US"/>
              <a:t>Example of Naïve Bayes Classifier</a:t>
            </a:r>
            <a:endParaRPr lang="en-US" dirty="0"/>
          </a:p>
        </p:txBody>
      </p:sp>
      <p:sp>
        <p:nvSpPr>
          <p:cNvPr id="3" name="Content Placeholder 2">
            <a:extLst>
              <a:ext uri="{FF2B5EF4-FFF2-40B4-BE49-F238E27FC236}">
                <a16:creationId xmlns:a16="http://schemas.microsoft.com/office/drawing/2014/main" id="{4D6AC4D9-CE4C-4DE6-9F1F-B5687E316DEF}"/>
              </a:ext>
            </a:extLst>
          </p:cNvPr>
          <p:cNvSpPr>
            <a:spLocks noGrp="1"/>
          </p:cNvSpPr>
          <p:nvPr>
            <p:ph idx="1"/>
          </p:nvPr>
        </p:nvSpPr>
        <p:spPr>
          <a:xfrm>
            <a:off x="1097280" y="1737360"/>
            <a:ext cx="10058400" cy="4023360"/>
          </a:xfrm>
        </p:spPr>
        <p:txBody>
          <a:bodyPr/>
          <a:lstStyle/>
          <a:p>
            <a:pPr algn="just"/>
            <a:r>
              <a:rPr lang="en-US" dirty="0"/>
              <a:t>Lets say we have a training data set of weather and corresponding target variable ‘Play’ (suggesting possibilities of playing). Now, we need to classify whether players will play or not based on weather condition.</a:t>
            </a:r>
          </a:p>
          <a:p>
            <a:pPr algn="just"/>
            <a:r>
              <a:rPr lang="en-US" b="1" dirty="0"/>
              <a:t>Problem: </a:t>
            </a:r>
            <a:r>
              <a:rPr lang="en-US" dirty="0"/>
              <a:t>Players will play if weather is sunny. Is this statement is correct?</a:t>
            </a:r>
          </a:p>
        </p:txBody>
      </p:sp>
      <p:pic>
        <p:nvPicPr>
          <p:cNvPr id="7" name="Picture 6">
            <a:extLst>
              <a:ext uri="{FF2B5EF4-FFF2-40B4-BE49-F238E27FC236}">
                <a16:creationId xmlns:a16="http://schemas.microsoft.com/office/drawing/2014/main" id="{CE3F75EA-1FF1-449A-A9B5-60F52BC3B46D}"/>
              </a:ext>
            </a:extLst>
          </p:cNvPr>
          <p:cNvPicPr>
            <a:picLocks noChangeAspect="1"/>
          </p:cNvPicPr>
          <p:nvPr/>
        </p:nvPicPr>
        <p:blipFill>
          <a:blip r:embed="rId2"/>
          <a:stretch>
            <a:fillRect/>
          </a:stretch>
        </p:blipFill>
        <p:spPr>
          <a:xfrm>
            <a:off x="4804832" y="3188116"/>
            <a:ext cx="7125573" cy="3061929"/>
          </a:xfrm>
          <a:prstGeom prst="rect">
            <a:avLst/>
          </a:prstGeom>
        </p:spPr>
      </p:pic>
      <p:pic>
        <p:nvPicPr>
          <p:cNvPr id="17" name="Picture 16">
            <a:extLst>
              <a:ext uri="{FF2B5EF4-FFF2-40B4-BE49-F238E27FC236}">
                <a16:creationId xmlns:a16="http://schemas.microsoft.com/office/drawing/2014/main" id="{E6642894-9E84-4BC8-8260-7F4B152A587A}"/>
              </a:ext>
            </a:extLst>
          </p:cNvPr>
          <p:cNvPicPr>
            <a:picLocks noChangeAspect="1"/>
          </p:cNvPicPr>
          <p:nvPr/>
        </p:nvPicPr>
        <p:blipFill>
          <a:blip r:embed="rId3"/>
          <a:stretch>
            <a:fillRect/>
          </a:stretch>
        </p:blipFill>
        <p:spPr>
          <a:xfrm>
            <a:off x="1097280" y="3188117"/>
            <a:ext cx="1976596" cy="3061929"/>
          </a:xfrm>
          <a:prstGeom prst="rect">
            <a:avLst/>
          </a:prstGeom>
        </p:spPr>
      </p:pic>
      <p:pic>
        <p:nvPicPr>
          <p:cNvPr id="19" name="Picture 18">
            <a:extLst>
              <a:ext uri="{FF2B5EF4-FFF2-40B4-BE49-F238E27FC236}">
                <a16:creationId xmlns:a16="http://schemas.microsoft.com/office/drawing/2014/main" id="{2A7B6078-1ECC-4BAC-B0FC-F9910A7BC59E}"/>
              </a:ext>
            </a:extLst>
          </p:cNvPr>
          <p:cNvPicPr>
            <a:picLocks noChangeAspect="1"/>
          </p:cNvPicPr>
          <p:nvPr/>
        </p:nvPicPr>
        <p:blipFill>
          <a:blip r:embed="rId4"/>
          <a:stretch>
            <a:fillRect/>
          </a:stretch>
        </p:blipFill>
        <p:spPr>
          <a:xfrm>
            <a:off x="3073876" y="3188117"/>
            <a:ext cx="1549450" cy="3061929"/>
          </a:xfrm>
          <a:prstGeom prst="rect">
            <a:avLst/>
          </a:prstGeom>
        </p:spPr>
      </p:pic>
      <p:sp>
        <p:nvSpPr>
          <p:cNvPr id="4" name="Date Placeholder 3">
            <a:extLst>
              <a:ext uri="{FF2B5EF4-FFF2-40B4-BE49-F238E27FC236}">
                <a16:creationId xmlns:a16="http://schemas.microsoft.com/office/drawing/2014/main" id="{7533C2F6-478D-414A-885B-B46D6C7F85E5}"/>
              </a:ext>
            </a:extLst>
          </p:cNvPr>
          <p:cNvSpPr>
            <a:spLocks noGrp="1"/>
          </p:cNvSpPr>
          <p:nvPr>
            <p:ph type="dt" sz="half" idx="10"/>
          </p:nvPr>
        </p:nvSpPr>
        <p:spPr/>
        <p:txBody>
          <a:bodyPr/>
          <a:lstStyle/>
          <a:p>
            <a:fld id="{F3BB6199-8B75-4B55-855F-F4FCE8E78806}" type="datetime2">
              <a:rPr lang="en-US" smtClean="0"/>
              <a:t>Tuesday, January 16, 2018</a:t>
            </a:fld>
            <a:endParaRPr lang="en-US" dirty="0"/>
          </a:p>
        </p:txBody>
      </p:sp>
      <p:sp>
        <p:nvSpPr>
          <p:cNvPr id="5" name="Footer Placeholder 4">
            <a:extLst>
              <a:ext uri="{FF2B5EF4-FFF2-40B4-BE49-F238E27FC236}">
                <a16:creationId xmlns:a16="http://schemas.microsoft.com/office/drawing/2014/main" id="{1D182E47-D7C2-4E1B-8934-05E0091D9EF3}"/>
              </a:ext>
            </a:extLst>
          </p:cNvPr>
          <p:cNvSpPr>
            <a:spLocks noGrp="1"/>
          </p:cNvSpPr>
          <p:nvPr>
            <p:ph type="ftr" sz="quarter" idx="11"/>
          </p:nvPr>
        </p:nvSpPr>
        <p:spPr/>
        <p:txBody>
          <a:bodyPr/>
          <a:lstStyle/>
          <a:p>
            <a:r>
              <a:rPr lang="en-US"/>
              <a:t>JAYA GUPTA</a:t>
            </a:r>
            <a:endParaRPr lang="en-US" dirty="0"/>
          </a:p>
        </p:txBody>
      </p:sp>
      <p:sp>
        <p:nvSpPr>
          <p:cNvPr id="6" name="Slide Number Placeholder 5">
            <a:extLst>
              <a:ext uri="{FF2B5EF4-FFF2-40B4-BE49-F238E27FC236}">
                <a16:creationId xmlns:a16="http://schemas.microsoft.com/office/drawing/2014/main" id="{0E693CAA-65C4-4A56-840E-6FDC1B8DEF9D}"/>
              </a:ext>
            </a:extLst>
          </p:cNvPr>
          <p:cNvSpPr>
            <a:spLocks noGrp="1"/>
          </p:cNvSpPr>
          <p:nvPr>
            <p:ph type="sldNum" sz="quarter" idx="12"/>
          </p:nvPr>
        </p:nvSpPr>
        <p:spPr/>
        <p:txBody>
          <a:bodyPr/>
          <a:lstStyle/>
          <a:p>
            <a:fld id="{6113E31D-E2AB-40D1-8B51-AFA5AFEF393A}" type="slidenum">
              <a:rPr lang="en-US" smtClean="0"/>
              <a:pPr/>
              <a:t>61</a:t>
            </a:fld>
            <a:endParaRPr lang="en-US" dirty="0"/>
          </a:p>
        </p:txBody>
      </p:sp>
    </p:spTree>
    <p:extLst>
      <p:ext uri="{BB962C8B-B14F-4D97-AF65-F5344CB8AC3E}">
        <p14:creationId xmlns:p14="http://schemas.microsoft.com/office/powerpoint/2010/main" val="3436882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330338" y="1822268"/>
            <a:ext cx="6446519" cy="4656909"/>
          </a:xfrm>
        </p:spPr>
        <p:txBody>
          <a:bodyPr>
            <a:normAutofit/>
          </a:bodyPr>
          <a:lstStyle/>
          <a:p>
            <a:pPr>
              <a:buFont typeface="Wingdings" pitchFamily="2" charset="2"/>
              <a:buChar char="v"/>
            </a:pPr>
            <a:r>
              <a:rPr lang="en-US" sz="3400" dirty="0"/>
              <a:t>Supervised Learning</a:t>
            </a:r>
          </a:p>
          <a:p>
            <a:pPr lvl="1">
              <a:buFont typeface="Wingdings" pitchFamily="2" charset="2"/>
              <a:buChar char="v"/>
            </a:pPr>
            <a:r>
              <a:rPr lang="en-US" sz="2800" dirty="0"/>
              <a:t>Classification</a:t>
            </a:r>
          </a:p>
          <a:p>
            <a:pPr marL="1485900" lvl="2" indent="-571500">
              <a:buFont typeface="+mj-lt"/>
              <a:buAutoNum type="romanUcPeriod"/>
            </a:pPr>
            <a:r>
              <a:rPr lang="en-US" sz="2800" dirty="0"/>
              <a:t>Decision Tree</a:t>
            </a:r>
          </a:p>
          <a:p>
            <a:pPr marL="1485900" lvl="2" indent="-571500">
              <a:buFont typeface="+mj-lt"/>
              <a:buAutoNum type="romanUcPeriod"/>
            </a:pPr>
            <a:r>
              <a:rPr lang="en-US" sz="2800" dirty="0"/>
              <a:t>K-Nearest </a:t>
            </a:r>
            <a:r>
              <a:rPr lang="en-US" sz="2800" dirty="0" err="1"/>
              <a:t>Neighbours</a:t>
            </a:r>
            <a:endParaRPr lang="en-US" sz="2800" dirty="0"/>
          </a:p>
          <a:p>
            <a:pPr marL="1485900" lvl="2" indent="-571500">
              <a:buFont typeface="+mj-lt"/>
              <a:buAutoNum type="romanUcPeriod"/>
            </a:pPr>
            <a:r>
              <a:rPr lang="en-US" sz="2800" dirty="0"/>
              <a:t>Naïve </a:t>
            </a:r>
            <a:r>
              <a:rPr lang="en-US" sz="2800" dirty="0" err="1"/>
              <a:t>Bayes</a:t>
            </a:r>
            <a:r>
              <a:rPr lang="en-US" sz="2800" dirty="0"/>
              <a:t> Classifier</a:t>
            </a:r>
          </a:p>
          <a:p>
            <a:pPr marL="1485900" lvl="2" indent="-571500">
              <a:buFont typeface="+mj-lt"/>
              <a:buAutoNum type="romanUcPeriod"/>
            </a:pPr>
            <a:r>
              <a:rPr lang="en-US" sz="2800" dirty="0"/>
              <a:t>Support Vector Machine</a:t>
            </a:r>
          </a:p>
          <a:p>
            <a:pPr lvl="1">
              <a:buFont typeface="Wingdings" pitchFamily="2" charset="2"/>
              <a:buChar char="v"/>
            </a:pPr>
            <a:r>
              <a:rPr lang="en-US" sz="2800" dirty="0"/>
              <a:t>Regression</a:t>
            </a:r>
          </a:p>
          <a:p>
            <a:pPr marL="1425575" lvl="2" indent="-511175">
              <a:buFont typeface="+mj-lt"/>
              <a:buAutoNum type="romanUcPeriod"/>
            </a:pPr>
            <a:r>
              <a:rPr lang="en-US" sz="2800" dirty="0"/>
              <a:t>Linear Regression</a:t>
            </a:r>
          </a:p>
          <a:p>
            <a:pPr>
              <a:buFont typeface="Wingdings" pitchFamily="2" charset="2"/>
              <a:buChar char="v"/>
            </a:pPr>
            <a:r>
              <a:rPr lang="en-US" sz="3400" dirty="0"/>
              <a:t>Unsupervised Learning</a:t>
            </a:r>
            <a:endParaRPr lang="en-US" sz="2800" dirty="0"/>
          </a:p>
        </p:txBody>
      </p:sp>
      <p:sp>
        <p:nvSpPr>
          <p:cNvPr id="6" name="Text Placeholder 5"/>
          <p:cNvSpPr>
            <a:spLocks noGrp="1"/>
          </p:cNvSpPr>
          <p:nvPr>
            <p:ph type="body" sz="half" idx="2"/>
          </p:nvPr>
        </p:nvSpPr>
        <p:spPr>
          <a:xfrm>
            <a:off x="0" y="1894113"/>
            <a:ext cx="4075610" cy="3814355"/>
          </a:xfrm>
        </p:spPr>
        <p:txBody>
          <a:bodyPr>
            <a:noAutofit/>
          </a:bodyPr>
          <a:lstStyle/>
          <a:p>
            <a:pPr algn="ctr"/>
            <a:r>
              <a:rPr lang="en-US" sz="4000" dirty="0">
                <a:solidFill>
                  <a:schemeClr val="bg1"/>
                </a:solidFill>
              </a:rPr>
              <a:t>“A Breakthrough in machine leaning would be Worth Ten </a:t>
            </a:r>
            <a:r>
              <a:rPr lang="en-US" sz="4000" dirty="0" err="1">
                <a:solidFill>
                  <a:schemeClr val="bg1"/>
                </a:solidFill>
              </a:rPr>
              <a:t>Microsofts</a:t>
            </a:r>
            <a:r>
              <a:rPr lang="en-US" sz="4000" dirty="0">
                <a:solidFill>
                  <a:schemeClr val="bg1"/>
                </a:solidFill>
              </a:rPr>
              <a:t>”</a:t>
            </a:r>
          </a:p>
          <a:p>
            <a:pPr algn="ctr"/>
            <a:r>
              <a:rPr lang="en-US" sz="4000" dirty="0">
                <a:solidFill>
                  <a:schemeClr val="bg1"/>
                </a:solidFill>
              </a:rPr>
              <a:t>                 -</a:t>
            </a:r>
            <a:r>
              <a:rPr lang="en-US" sz="3200" dirty="0">
                <a:solidFill>
                  <a:schemeClr val="bg1"/>
                </a:solidFill>
              </a:rPr>
              <a:t>Bill Gates</a:t>
            </a:r>
          </a:p>
        </p:txBody>
      </p:sp>
      <p:sp>
        <p:nvSpPr>
          <p:cNvPr id="4" name="Title 3"/>
          <p:cNvSpPr>
            <a:spLocks noGrp="1"/>
          </p:cNvSpPr>
          <p:nvPr>
            <p:ph type="title"/>
          </p:nvPr>
        </p:nvSpPr>
        <p:spPr>
          <a:xfrm>
            <a:off x="4140924" y="0"/>
            <a:ext cx="8051075" cy="1593669"/>
          </a:xfrm>
        </p:spPr>
        <p:txBody>
          <a:bodyPr>
            <a:normAutofit/>
          </a:bodyPr>
          <a:lstStyle/>
          <a:p>
            <a:r>
              <a:rPr lang="en-US" sz="5400" b="1" dirty="0">
                <a:solidFill>
                  <a:schemeClr val="tx1"/>
                </a:solidFill>
              </a:rPr>
              <a:t>Machine Learning Outline</a:t>
            </a:r>
          </a:p>
        </p:txBody>
      </p:sp>
      <p:sp>
        <p:nvSpPr>
          <p:cNvPr id="11" name="Right Brace 10"/>
          <p:cNvSpPr/>
          <p:nvPr/>
        </p:nvSpPr>
        <p:spPr>
          <a:xfrm>
            <a:off x="9074728" y="2798618"/>
            <a:ext cx="734290" cy="1399309"/>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Date Placeholder 1">
            <a:extLst>
              <a:ext uri="{FF2B5EF4-FFF2-40B4-BE49-F238E27FC236}">
                <a16:creationId xmlns:a16="http://schemas.microsoft.com/office/drawing/2014/main" id="{EF6DF0E6-8CC8-48BB-B85D-EA60A81867D4}"/>
              </a:ext>
            </a:extLst>
          </p:cNvPr>
          <p:cNvSpPr>
            <a:spLocks noGrp="1"/>
          </p:cNvSpPr>
          <p:nvPr>
            <p:ph type="dt" sz="half" idx="10"/>
          </p:nvPr>
        </p:nvSpPr>
        <p:spPr/>
        <p:txBody>
          <a:bodyPr/>
          <a:lstStyle/>
          <a:p>
            <a:fld id="{3AF691F7-0FAE-4417-860F-4C5F5CDCE9C4}" type="datetime2">
              <a:rPr lang="en-US" smtClean="0"/>
              <a:t>Tuesday, January 16, 2018</a:t>
            </a:fld>
            <a:endParaRPr lang="en-US" dirty="0"/>
          </a:p>
        </p:txBody>
      </p:sp>
      <p:sp>
        <p:nvSpPr>
          <p:cNvPr id="3" name="Footer Placeholder 2">
            <a:extLst>
              <a:ext uri="{FF2B5EF4-FFF2-40B4-BE49-F238E27FC236}">
                <a16:creationId xmlns:a16="http://schemas.microsoft.com/office/drawing/2014/main" id="{FCBFDB42-066C-466F-99B5-5F94BC6F5785}"/>
              </a:ext>
            </a:extLst>
          </p:cNvPr>
          <p:cNvSpPr>
            <a:spLocks noGrp="1"/>
          </p:cNvSpPr>
          <p:nvPr>
            <p:ph type="ftr" sz="quarter" idx="11"/>
          </p:nvPr>
        </p:nvSpPr>
        <p:spPr/>
        <p:txBody>
          <a:bodyPr/>
          <a:lstStyle/>
          <a:p>
            <a:r>
              <a:rPr lang="en-US"/>
              <a:t>JAYA GUPTA</a:t>
            </a:r>
            <a:endParaRPr lang="en-US" dirty="0"/>
          </a:p>
        </p:txBody>
      </p:sp>
      <p:sp>
        <p:nvSpPr>
          <p:cNvPr id="7" name="Slide Number Placeholder 6">
            <a:extLst>
              <a:ext uri="{FF2B5EF4-FFF2-40B4-BE49-F238E27FC236}">
                <a16:creationId xmlns:a16="http://schemas.microsoft.com/office/drawing/2014/main" id="{A3C06F0E-1448-42CF-8F39-B652752FD77F}"/>
              </a:ext>
            </a:extLst>
          </p:cNvPr>
          <p:cNvSpPr>
            <a:spLocks noGrp="1"/>
          </p:cNvSpPr>
          <p:nvPr>
            <p:ph type="sldNum" sz="quarter" idx="12"/>
          </p:nvPr>
        </p:nvSpPr>
        <p:spPr/>
        <p:txBody>
          <a:bodyPr/>
          <a:lstStyle/>
          <a:p>
            <a:fld id="{4FAB73BC-B049-4115-A692-8D63A059BFB8}" type="slidenum">
              <a:rPr lang="en-US" smtClean="0"/>
              <a:pPr/>
              <a:t>62</a:t>
            </a:fld>
            <a:endParaRPr lang="en-US"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097280" y="286603"/>
            <a:ext cx="10058400" cy="1450757"/>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sz="8000" b="1" i="0" u="none" strike="noStrike" kern="1200" cap="none" spc="-50" normalizeH="0" baseline="0" noProof="0" dirty="0">
                <a:ln>
                  <a:noFill/>
                </a:ln>
                <a:solidFill>
                  <a:schemeClr val="accent2">
                    <a:lumMod val="75000"/>
                  </a:schemeClr>
                </a:solidFill>
                <a:effectLst/>
                <a:uLnTx/>
                <a:uFillTx/>
                <a:latin typeface="+mj-lt"/>
                <a:ea typeface="+mj-ea"/>
                <a:cs typeface="+mj-cs"/>
              </a:rPr>
              <a:t>Task -5</a:t>
            </a:r>
          </a:p>
        </p:txBody>
      </p:sp>
      <p:sp>
        <p:nvSpPr>
          <p:cNvPr id="8" name="Title 4"/>
          <p:cNvSpPr>
            <a:spLocks noGrp="1"/>
          </p:cNvSpPr>
          <p:nvPr>
            <p:ph type="ctrTitle"/>
          </p:nvPr>
        </p:nvSpPr>
        <p:spPr>
          <a:xfrm>
            <a:off x="1180407" y="2161309"/>
            <a:ext cx="10058400" cy="1720456"/>
          </a:xfrm>
        </p:spPr>
        <p:txBody>
          <a:bodyPr>
            <a:noAutofit/>
          </a:bodyPr>
          <a:lstStyle/>
          <a:p>
            <a:pPr algn="just"/>
            <a:r>
              <a:rPr lang="en-US" sz="4400" b="1" dirty="0"/>
              <a:t>Take an standard input dataset and Compare the Accuracy Scores of Decision Tee, KNN, Naïve </a:t>
            </a:r>
            <a:r>
              <a:rPr lang="en-US" sz="4400" b="1" dirty="0" err="1"/>
              <a:t>Bayes</a:t>
            </a:r>
            <a:r>
              <a:rPr lang="en-US" sz="4400" b="1" dirty="0"/>
              <a:t> classification.</a:t>
            </a:r>
          </a:p>
        </p:txBody>
      </p:sp>
      <p:sp>
        <p:nvSpPr>
          <p:cNvPr id="7" name="Subtitle 5"/>
          <p:cNvSpPr txBox="1">
            <a:spLocks/>
          </p:cNvSpPr>
          <p:nvPr/>
        </p:nvSpPr>
        <p:spPr>
          <a:xfrm>
            <a:off x="1127760" y="4441765"/>
            <a:ext cx="10058400" cy="1143000"/>
          </a:xfrm>
          <a:prstGeom prst="rect">
            <a:avLst/>
          </a:prstGeom>
        </p:spPr>
        <p:txBody>
          <a:bodyPr vert="horz" lIns="91440" tIns="45720" rIns="91440" bIns="45720" rtlCol="0">
            <a:noAutofit/>
          </a:bodyPr>
          <a:lstStyle/>
          <a:p>
            <a:pPr marL="0" marR="0" lvl="0" indent="0" algn="l" defTabSz="914400" rtl="0" eaLnBrk="1" fontAlgn="auto" latinLnBrk="0" hangingPunct="1">
              <a:lnSpc>
                <a:spcPct val="90000"/>
              </a:lnSpc>
              <a:spcBef>
                <a:spcPts val="1200"/>
              </a:spcBef>
              <a:spcAft>
                <a:spcPts val="200"/>
              </a:spcAft>
              <a:buClrTx/>
              <a:buSzPct val="100000"/>
              <a:buFont typeface="Wingdings" pitchFamily="2" charset="2"/>
              <a:buChar char="v"/>
              <a:tabLst/>
              <a:defRPr/>
            </a:pPr>
            <a:r>
              <a:rPr kumimoji="0" lang="en-US" sz="3200" b="1" i="0" u="none" strike="noStrike" kern="1200" cap="all" spc="200" normalizeH="0" baseline="0" noProof="0" dirty="0">
                <a:ln>
                  <a:noFill/>
                </a:ln>
                <a:solidFill>
                  <a:schemeClr val="accent4"/>
                </a:solidFill>
                <a:effectLst/>
                <a:uLnTx/>
                <a:uFillTx/>
                <a:latin typeface="+mj-lt"/>
                <a:ea typeface="+mn-ea"/>
                <a:cs typeface="+mn-cs"/>
              </a:rPr>
              <a:t>Tools Required : python(3.6)/Anaconda3</a:t>
            </a:r>
          </a:p>
          <a:p>
            <a:pPr marL="0" marR="0" lvl="0" indent="0" algn="l" defTabSz="914400" rtl="0" eaLnBrk="1" fontAlgn="auto" latinLnBrk="0" hangingPunct="1">
              <a:lnSpc>
                <a:spcPct val="90000"/>
              </a:lnSpc>
              <a:spcBef>
                <a:spcPts val="1200"/>
              </a:spcBef>
              <a:spcAft>
                <a:spcPts val="200"/>
              </a:spcAft>
              <a:buClrTx/>
              <a:buSzPct val="100000"/>
              <a:buFont typeface="Wingdings" pitchFamily="2" charset="2"/>
              <a:buChar char="v"/>
              <a:tabLst/>
              <a:defRPr/>
            </a:pPr>
            <a:r>
              <a:rPr kumimoji="0" lang="en-US" sz="3200" b="1" i="0" u="none" strike="noStrike" kern="1200" cap="all" spc="200" normalizeH="0" baseline="0" noProof="0" dirty="0">
                <a:ln>
                  <a:noFill/>
                </a:ln>
                <a:solidFill>
                  <a:schemeClr val="accent4"/>
                </a:solidFill>
                <a:effectLst/>
                <a:uLnTx/>
                <a:uFillTx/>
                <a:latin typeface="+mj-lt"/>
                <a:ea typeface="+mn-ea"/>
                <a:cs typeface="+mn-cs"/>
              </a:rPr>
              <a:t>Libraries Required: </a:t>
            </a:r>
            <a:r>
              <a:rPr kumimoji="0" lang="en-US" sz="3200" b="1" i="0" u="none" strike="noStrike" kern="1200" cap="all" spc="200" normalizeH="0" baseline="0" noProof="0" dirty="0" err="1">
                <a:ln>
                  <a:noFill/>
                </a:ln>
                <a:solidFill>
                  <a:schemeClr val="accent4"/>
                </a:solidFill>
                <a:effectLst/>
                <a:uLnTx/>
                <a:uFillTx/>
                <a:latin typeface="+mj-lt"/>
                <a:ea typeface="+mn-ea"/>
                <a:cs typeface="+mn-cs"/>
              </a:rPr>
              <a:t>Sklearn</a:t>
            </a:r>
            <a:r>
              <a:rPr kumimoji="0" lang="en-US" sz="3200" b="1" i="0" u="none" strike="noStrike" kern="1200" cap="all" spc="200" normalizeH="0" baseline="0" noProof="0" dirty="0">
                <a:ln>
                  <a:noFill/>
                </a:ln>
                <a:solidFill>
                  <a:schemeClr val="accent4"/>
                </a:solidFill>
                <a:effectLst/>
                <a:uLnTx/>
                <a:uFillTx/>
                <a:latin typeface="+mj-lt"/>
                <a:ea typeface="+mn-ea"/>
                <a:cs typeface="+mn-cs"/>
              </a:rPr>
              <a:t> python library</a:t>
            </a:r>
          </a:p>
          <a:p>
            <a:pPr marL="0" marR="0" lvl="0" indent="0" algn="l" defTabSz="914400" rtl="0" eaLnBrk="1" fontAlgn="auto" latinLnBrk="0" hangingPunct="1">
              <a:lnSpc>
                <a:spcPct val="90000"/>
              </a:lnSpc>
              <a:spcBef>
                <a:spcPts val="1200"/>
              </a:spcBef>
              <a:spcAft>
                <a:spcPts val="200"/>
              </a:spcAft>
              <a:buClrTx/>
              <a:buSzPct val="100000"/>
              <a:buFont typeface="Wingdings" pitchFamily="2" charset="2"/>
              <a:buChar char="v"/>
              <a:tabLst/>
              <a:defRPr/>
            </a:pPr>
            <a:endParaRPr kumimoji="0" lang="en-US" sz="3200" b="1" i="0" u="none" strike="noStrike" kern="1200" cap="all" spc="200" normalizeH="0" baseline="0" noProof="0" dirty="0">
              <a:ln>
                <a:noFill/>
              </a:ln>
              <a:solidFill>
                <a:schemeClr val="accent4"/>
              </a:solidFill>
              <a:effectLst/>
              <a:uLnTx/>
              <a:uFillTx/>
              <a:latin typeface="+mj-lt"/>
              <a:ea typeface="+mn-ea"/>
              <a:cs typeface="+mn-cs"/>
            </a:endParaRPr>
          </a:p>
        </p:txBody>
      </p:sp>
      <p:sp>
        <p:nvSpPr>
          <p:cNvPr id="2" name="Date Placeholder 1">
            <a:extLst>
              <a:ext uri="{FF2B5EF4-FFF2-40B4-BE49-F238E27FC236}">
                <a16:creationId xmlns:a16="http://schemas.microsoft.com/office/drawing/2014/main" id="{6A2A8CBA-EEA9-4075-8CA0-7EF9719ED8B4}"/>
              </a:ext>
            </a:extLst>
          </p:cNvPr>
          <p:cNvSpPr>
            <a:spLocks noGrp="1"/>
          </p:cNvSpPr>
          <p:nvPr>
            <p:ph type="dt" sz="half" idx="10"/>
          </p:nvPr>
        </p:nvSpPr>
        <p:spPr/>
        <p:txBody>
          <a:bodyPr/>
          <a:lstStyle/>
          <a:p>
            <a:fld id="{AF3F12FD-B67A-4729-88EE-BEE1FE1AB7A4}" type="datetime2">
              <a:rPr lang="en-US" smtClean="0"/>
              <a:t>Tuesday, January 16, 2018</a:t>
            </a:fld>
            <a:endParaRPr lang="en-US" dirty="0"/>
          </a:p>
        </p:txBody>
      </p:sp>
      <p:sp>
        <p:nvSpPr>
          <p:cNvPr id="3" name="Footer Placeholder 2">
            <a:extLst>
              <a:ext uri="{FF2B5EF4-FFF2-40B4-BE49-F238E27FC236}">
                <a16:creationId xmlns:a16="http://schemas.microsoft.com/office/drawing/2014/main" id="{DA6CE5CE-830F-461E-A4FC-3D54D3086806}"/>
              </a:ext>
            </a:extLst>
          </p:cNvPr>
          <p:cNvSpPr>
            <a:spLocks noGrp="1"/>
          </p:cNvSpPr>
          <p:nvPr>
            <p:ph type="ftr" sz="quarter" idx="11"/>
          </p:nvPr>
        </p:nvSpPr>
        <p:spPr/>
        <p:txBody>
          <a:bodyPr/>
          <a:lstStyle/>
          <a:p>
            <a:r>
              <a:rPr lang="en-US"/>
              <a:t>JAYA GUPTA</a:t>
            </a:r>
            <a:endParaRPr lang="en-US" dirty="0"/>
          </a:p>
        </p:txBody>
      </p:sp>
      <p:sp>
        <p:nvSpPr>
          <p:cNvPr id="4" name="Slide Number Placeholder 3">
            <a:extLst>
              <a:ext uri="{FF2B5EF4-FFF2-40B4-BE49-F238E27FC236}">
                <a16:creationId xmlns:a16="http://schemas.microsoft.com/office/drawing/2014/main" id="{7D86E710-53D2-4C2C-ADDD-9899F4C9D81E}"/>
              </a:ext>
            </a:extLst>
          </p:cNvPr>
          <p:cNvSpPr>
            <a:spLocks noGrp="1"/>
          </p:cNvSpPr>
          <p:nvPr>
            <p:ph type="sldNum" sz="quarter" idx="12"/>
          </p:nvPr>
        </p:nvSpPr>
        <p:spPr/>
        <p:txBody>
          <a:bodyPr/>
          <a:lstStyle/>
          <a:p>
            <a:fld id="{4FAB73BC-B049-4115-A692-8D63A059BFB8}" type="slidenum">
              <a:rPr lang="en-US" smtClean="0"/>
              <a:pPr/>
              <a:t>63</a:t>
            </a:fld>
            <a:endParaRPr lang="en-US" dirty="0"/>
          </a:p>
        </p:txBody>
      </p:sp>
    </p:spTree>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097280" y="286603"/>
            <a:ext cx="10058400" cy="1450757"/>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sz="8000" b="1" i="0" u="none" strike="noStrike" kern="1200" cap="none" spc="-50" normalizeH="0" baseline="0" noProof="0" dirty="0">
                <a:ln>
                  <a:noFill/>
                </a:ln>
                <a:solidFill>
                  <a:schemeClr val="accent2">
                    <a:lumMod val="75000"/>
                  </a:schemeClr>
                </a:solidFill>
                <a:effectLst/>
                <a:uLnTx/>
                <a:uFillTx/>
                <a:latin typeface="+mj-lt"/>
                <a:ea typeface="+mj-ea"/>
                <a:cs typeface="+mj-cs"/>
              </a:rPr>
              <a:t>Task -6</a:t>
            </a:r>
          </a:p>
        </p:txBody>
      </p:sp>
      <p:sp>
        <p:nvSpPr>
          <p:cNvPr id="8" name="Title 4"/>
          <p:cNvSpPr>
            <a:spLocks noGrp="1"/>
          </p:cNvSpPr>
          <p:nvPr>
            <p:ph type="ctrTitle"/>
          </p:nvPr>
        </p:nvSpPr>
        <p:spPr>
          <a:xfrm>
            <a:off x="1180407" y="2507672"/>
            <a:ext cx="10058400" cy="1720456"/>
          </a:xfrm>
        </p:spPr>
        <p:txBody>
          <a:bodyPr>
            <a:noAutofit/>
          </a:bodyPr>
          <a:lstStyle/>
          <a:p>
            <a:pPr algn="just"/>
            <a:r>
              <a:rPr lang="en-US" sz="4400" b="1" dirty="0"/>
              <a:t>Take MNIST dataset and predict the class labels by using KNN Classifier and check performance measure by using Confusion Matrix.</a:t>
            </a:r>
          </a:p>
        </p:txBody>
      </p:sp>
      <p:sp>
        <p:nvSpPr>
          <p:cNvPr id="5" name="Subtitle 5"/>
          <p:cNvSpPr txBox="1">
            <a:spLocks/>
          </p:cNvSpPr>
          <p:nvPr/>
        </p:nvSpPr>
        <p:spPr>
          <a:xfrm>
            <a:off x="1127760" y="4441765"/>
            <a:ext cx="10058400" cy="1143000"/>
          </a:xfrm>
          <a:prstGeom prst="rect">
            <a:avLst/>
          </a:prstGeom>
        </p:spPr>
        <p:txBody>
          <a:bodyPr vert="horz" lIns="91440" tIns="45720" rIns="91440" bIns="45720" rtlCol="0">
            <a:noAutofit/>
          </a:bodyPr>
          <a:lstStyle/>
          <a:p>
            <a:pPr lvl="0" defTabSz="914400">
              <a:lnSpc>
                <a:spcPct val="90000"/>
              </a:lnSpc>
              <a:spcBef>
                <a:spcPts val="1200"/>
              </a:spcBef>
              <a:spcAft>
                <a:spcPts val="200"/>
              </a:spcAft>
              <a:buSzPct val="100000"/>
              <a:buFont typeface="Wingdings" pitchFamily="2" charset="2"/>
              <a:buChar char="v"/>
              <a:defRPr/>
            </a:pPr>
            <a:r>
              <a:rPr lang="en-US" sz="3200" b="1" cap="all" spc="200" dirty="0">
                <a:solidFill>
                  <a:schemeClr val="accent4"/>
                </a:solidFill>
                <a:latin typeface="+mj-lt"/>
              </a:rPr>
              <a:t>Tools Required : python(3.6)/Anaconda3</a:t>
            </a:r>
          </a:p>
          <a:p>
            <a:pPr lvl="0" defTabSz="914400">
              <a:lnSpc>
                <a:spcPct val="90000"/>
              </a:lnSpc>
              <a:spcBef>
                <a:spcPts val="1200"/>
              </a:spcBef>
              <a:spcAft>
                <a:spcPts val="200"/>
              </a:spcAft>
              <a:buSzPct val="100000"/>
              <a:buFont typeface="Wingdings" pitchFamily="2" charset="2"/>
              <a:buChar char="v"/>
              <a:defRPr/>
            </a:pPr>
            <a:r>
              <a:rPr lang="en-US" sz="3200" b="1" cap="all" spc="200" dirty="0">
                <a:solidFill>
                  <a:schemeClr val="accent4"/>
                </a:solidFill>
                <a:latin typeface="+mj-lt"/>
              </a:rPr>
              <a:t>Libraries Required: </a:t>
            </a:r>
            <a:r>
              <a:rPr lang="en-US" sz="3200" b="1" cap="all" spc="200" dirty="0" err="1">
                <a:solidFill>
                  <a:schemeClr val="accent4"/>
                </a:solidFill>
                <a:latin typeface="+mj-lt"/>
              </a:rPr>
              <a:t>Sklearn</a:t>
            </a:r>
            <a:r>
              <a:rPr lang="en-US" sz="3200" b="1" cap="all" spc="200" dirty="0">
                <a:solidFill>
                  <a:schemeClr val="accent4"/>
                </a:solidFill>
                <a:latin typeface="+mj-lt"/>
              </a:rPr>
              <a:t> , NUMPY, </a:t>
            </a:r>
            <a:r>
              <a:rPr lang="en-US" sz="3200" b="1" cap="all" spc="200" dirty="0" err="1">
                <a:solidFill>
                  <a:schemeClr val="accent4"/>
                </a:solidFill>
                <a:latin typeface="+mj-lt"/>
              </a:rPr>
              <a:t>MatplotLiB</a:t>
            </a:r>
            <a:r>
              <a:rPr lang="en-US" sz="3200" b="1" cap="all" spc="200" dirty="0">
                <a:solidFill>
                  <a:schemeClr val="accent4"/>
                </a:solidFill>
                <a:latin typeface="+mj-lt"/>
              </a:rPr>
              <a:t>, python library</a:t>
            </a:r>
          </a:p>
          <a:p>
            <a:pPr lvl="0" defTabSz="914400">
              <a:lnSpc>
                <a:spcPct val="90000"/>
              </a:lnSpc>
              <a:spcBef>
                <a:spcPts val="1200"/>
              </a:spcBef>
              <a:spcAft>
                <a:spcPts val="200"/>
              </a:spcAft>
              <a:buSzPct val="100000"/>
              <a:buFont typeface="Wingdings" pitchFamily="2" charset="2"/>
              <a:buChar char="v"/>
              <a:defRPr/>
            </a:pPr>
            <a:endParaRPr lang="en-US" sz="3200" b="1" cap="all" spc="200" dirty="0">
              <a:solidFill>
                <a:schemeClr val="accent4"/>
              </a:solidFill>
              <a:latin typeface="+mj-lt"/>
            </a:endParaRPr>
          </a:p>
        </p:txBody>
      </p:sp>
      <p:sp>
        <p:nvSpPr>
          <p:cNvPr id="2" name="Date Placeholder 1">
            <a:extLst>
              <a:ext uri="{FF2B5EF4-FFF2-40B4-BE49-F238E27FC236}">
                <a16:creationId xmlns:a16="http://schemas.microsoft.com/office/drawing/2014/main" id="{39D60D5E-3AF1-451F-81F5-3F1FF53FA682}"/>
              </a:ext>
            </a:extLst>
          </p:cNvPr>
          <p:cNvSpPr>
            <a:spLocks noGrp="1"/>
          </p:cNvSpPr>
          <p:nvPr>
            <p:ph type="dt" sz="half" idx="10"/>
          </p:nvPr>
        </p:nvSpPr>
        <p:spPr/>
        <p:txBody>
          <a:bodyPr/>
          <a:lstStyle/>
          <a:p>
            <a:fld id="{E79042A6-94A7-46D3-8799-B4E8F50E4656}" type="datetime2">
              <a:rPr lang="en-US" smtClean="0"/>
              <a:t>Tuesday, January 16, 2018</a:t>
            </a:fld>
            <a:endParaRPr lang="en-US" dirty="0"/>
          </a:p>
        </p:txBody>
      </p:sp>
      <p:sp>
        <p:nvSpPr>
          <p:cNvPr id="3" name="Footer Placeholder 2">
            <a:extLst>
              <a:ext uri="{FF2B5EF4-FFF2-40B4-BE49-F238E27FC236}">
                <a16:creationId xmlns:a16="http://schemas.microsoft.com/office/drawing/2014/main" id="{55E5C447-EE35-4C5A-A002-1B669E159F4A}"/>
              </a:ext>
            </a:extLst>
          </p:cNvPr>
          <p:cNvSpPr>
            <a:spLocks noGrp="1"/>
          </p:cNvSpPr>
          <p:nvPr>
            <p:ph type="ftr" sz="quarter" idx="11"/>
          </p:nvPr>
        </p:nvSpPr>
        <p:spPr/>
        <p:txBody>
          <a:bodyPr/>
          <a:lstStyle/>
          <a:p>
            <a:r>
              <a:rPr lang="en-US"/>
              <a:t>JAYA GUPTA</a:t>
            </a:r>
            <a:endParaRPr lang="en-US" dirty="0"/>
          </a:p>
        </p:txBody>
      </p:sp>
      <p:sp>
        <p:nvSpPr>
          <p:cNvPr id="4" name="Slide Number Placeholder 3">
            <a:extLst>
              <a:ext uri="{FF2B5EF4-FFF2-40B4-BE49-F238E27FC236}">
                <a16:creationId xmlns:a16="http://schemas.microsoft.com/office/drawing/2014/main" id="{1B1F943D-BD53-4723-96BE-B632C927F871}"/>
              </a:ext>
            </a:extLst>
          </p:cNvPr>
          <p:cNvSpPr>
            <a:spLocks noGrp="1"/>
          </p:cNvSpPr>
          <p:nvPr>
            <p:ph type="sldNum" sz="quarter" idx="12"/>
          </p:nvPr>
        </p:nvSpPr>
        <p:spPr/>
        <p:txBody>
          <a:bodyPr/>
          <a:lstStyle/>
          <a:p>
            <a:fld id="{4FAB73BC-B049-4115-A692-8D63A059BFB8}" type="slidenum">
              <a:rPr lang="en-US" smtClean="0"/>
              <a:pPr/>
              <a:t>64</a:t>
            </a:fld>
            <a:endParaRPr lang="en-US" dirty="0"/>
          </a:p>
        </p:txBody>
      </p:sp>
    </p:spTree>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330338" y="1822268"/>
            <a:ext cx="6446519" cy="4656909"/>
          </a:xfrm>
        </p:spPr>
        <p:txBody>
          <a:bodyPr>
            <a:normAutofit/>
          </a:bodyPr>
          <a:lstStyle/>
          <a:p>
            <a:pPr>
              <a:buFont typeface="Wingdings" pitchFamily="2" charset="2"/>
              <a:buChar char="v"/>
            </a:pPr>
            <a:r>
              <a:rPr lang="en-US" sz="3400" dirty="0"/>
              <a:t>Supervised Learning</a:t>
            </a:r>
          </a:p>
          <a:p>
            <a:pPr lvl="1">
              <a:buFont typeface="Wingdings" pitchFamily="2" charset="2"/>
              <a:buChar char="v"/>
            </a:pPr>
            <a:r>
              <a:rPr lang="en-US" sz="2800" dirty="0"/>
              <a:t>Classification</a:t>
            </a:r>
          </a:p>
          <a:p>
            <a:pPr marL="1485900" lvl="2" indent="-571500">
              <a:buFont typeface="+mj-lt"/>
              <a:buAutoNum type="romanUcPeriod"/>
            </a:pPr>
            <a:r>
              <a:rPr lang="en-US" sz="2800" dirty="0"/>
              <a:t>Decision Tree</a:t>
            </a:r>
          </a:p>
          <a:p>
            <a:pPr marL="1485900" lvl="2" indent="-571500">
              <a:buFont typeface="+mj-lt"/>
              <a:buAutoNum type="romanUcPeriod"/>
            </a:pPr>
            <a:r>
              <a:rPr lang="en-US" sz="2800" dirty="0"/>
              <a:t>K-Nearest </a:t>
            </a:r>
            <a:r>
              <a:rPr lang="en-US" sz="2800" dirty="0" err="1"/>
              <a:t>Neighbours</a:t>
            </a:r>
            <a:endParaRPr lang="en-US" sz="2800" dirty="0"/>
          </a:p>
          <a:p>
            <a:pPr marL="1485900" lvl="2" indent="-571500">
              <a:buFont typeface="+mj-lt"/>
              <a:buAutoNum type="romanUcPeriod"/>
            </a:pPr>
            <a:r>
              <a:rPr lang="en-US" sz="2800" dirty="0"/>
              <a:t>Naïve </a:t>
            </a:r>
            <a:r>
              <a:rPr lang="en-US" sz="2800" dirty="0" err="1"/>
              <a:t>Bayes</a:t>
            </a:r>
            <a:r>
              <a:rPr lang="en-US" sz="2800" dirty="0"/>
              <a:t> Classifier</a:t>
            </a:r>
          </a:p>
          <a:p>
            <a:pPr marL="1485900" lvl="2" indent="-571500">
              <a:buFont typeface="+mj-lt"/>
              <a:buAutoNum type="romanUcPeriod"/>
            </a:pPr>
            <a:r>
              <a:rPr lang="en-US" sz="2800" dirty="0"/>
              <a:t>Support Vector Machine</a:t>
            </a:r>
          </a:p>
          <a:p>
            <a:pPr lvl="1">
              <a:buFont typeface="Wingdings" pitchFamily="2" charset="2"/>
              <a:buChar char="v"/>
            </a:pPr>
            <a:r>
              <a:rPr lang="en-US" sz="2800" dirty="0"/>
              <a:t>Regression</a:t>
            </a:r>
          </a:p>
          <a:p>
            <a:pPr marL="1425575" lvl="2" indent="-511175">
              <a:buFont typeface="+mj-lt"/>
              <a:buAutoNum type="romanUcPeriod"/>
            </a:pPr>
            <a:r>
              <a:rPr lang="en-US" sz="2800" dirty="0"/>
              <a:t>Linear Regression</a:t>
            </a:r>
          </a:p>
          <a:p>
            <a:pPr>
              <a:buFont typeface="Wingdings" pitchFamily="2" charset="2"/>
              <a:buChar char="v"/>
            </a:pPr>
            <a:r>
              <a:rPr lang="en-US" sz="3400" dirty="0"/>
              <a:t>Unsupervised Learning</a:t>
            </a:r>
            <a:endParaRPr lang="en-US" sz="2800" dirty="0"/>
          </a:p>
        </p:txBody>
      </p:sp>
      <p:sp>
        <p:nvSpPr>
          <p:cNvPr id="6" name="Text Placeholder 5"/>
          <p:cNvSpPr>
            <a:spLocks noGrp="1"/>
          </p:cNvSpPr>
          <p:nvPr>
            <p:ph type="body" sz="half" idx="2"/>
          </p:nvPr>
        </p:nvSpPr>
        <p:spPr>
          <a:xfrm>
            <a:off x="0" y="1894113"/>
            <a:ext cx="4075610" cy="3814355"/>
          </a:xfrm>
        </p:spPr>
        <p:txBody>
          <a:bodyPr>
            <a:noAutofit/>
          </a:bodyPr>
          <a:lstStyle/>
          <a:p>
            <a:pPr algn="ctr"/>
            <a:r>
              <a:rPr lang="en-US" sz="4000" dirty="0">
                <a:solidFill>
                  <a:schemeClr val="bg1"/>
                </a:solidFill>
              </a:rPr>
              <a:t>“A Breakthrough in machine leaning would be Worth Ten </a:t>
            </a:r>
            <a:r>
              <a:rPr lang="en-US" sz="4000" dirty="0" err="1">
                <a:solidFill>
                  <a:schemeClr val="bg1"/>
                </a:solidFill>
              </a:rPr>
              <a:t>Microsofts</a:t>
            </a:r>
            <a:r>
              <a:rPr lang="en-US" sz="4000" dirty="0">
                <a:solidFill>
                  <a:schemeClr val="bg1"/>
                </a:solidFill>
              </a:rPr>
              <a:t>”</a:t>
            </a:r>
          </a:p>
          <a:p>
            <a:pPr algn="ctr"/>
            <a:r>
              <a:rPr lang="en-US" sz="4000" dirty="0">
                <a:solidFill>
                  <a:schemeClr val="bg1"/>
                </a:solidFill>
              </a:rPr>
              <a:t>                 -</a:t>
            </a:r>
            <a:r>
              <a:rPr lang="en-US" sz="3200" dirty="0">
                <a:solidFill>
                  <a:schemeClr val="bg1"/>
                </a:solidFill>
              </a:rPr>
              <a:t>Bill Gates</a:t>
            </a:r>
          </a:p>
        </p:txBody>
      </p:sp>
      <p:sp>
        <p:nvSpPr>
          <p:cNvPr id="4" name="Title 3"/>
          <p:cNvSpPr>
            <a:spLocks noGrp="1"/>
          </p:cNvSpPr>
          <p:nvPr>
            <p:ph type="title"/>
          </p:nvPr>
        </p:nvSpPr>
        <p:spPr>
          <a:xfrm>
            <a:off x="4140924" y="0"/>
            <a:ext cx="8051075" cy="1593669"/>
          </a:xfrm>
        </p:spPr>
        <p:txBody>
          <a:bodyPr>
            <a:normAutofit/>
          </a:bodyPr>
          <a:lstStyle/>
          <a:p>
            <a:r>
              <a:rPr lang="en-US" sz="5400" b="1" dirty="0">
                <a:solidFill>
                  <a:schemeClr val="tx1"/>
                </a:solidFill>
              </a:rPr>
              <a:t>Machine Learning Outline</a:t>
            </a:r>
          </a:p>
        </p:txBody>
      </p:sp>
      <p:sp>
        <p:nvSpPr>
          <p:cNvPr id="8" name="Notched Right Arrow 7"/>
          <p:cNvSpPr/>
          <p:nvPr/>
        </p:nvSpPr>
        <p:spPr>
          <a:xfrm rot="10800000">
            <a:off x="9490362" y="4198791"/>
            <a:ext cx="1440874" cy="457200"/>
          </a:xfrm>
          <a:prstGeom prst="notch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167BCE3-21A8-4DB4-AD39-6604FAA4F658}"/>
              </a:ext>
            </a:extLst>
          </p:cNvPr>
          <p:cNvSpPr>
            <a:spLocks noGrp="1"/>
          </p:cNvSpPr>
          <p:nvPr>
            <p:ph type="dt" sz="half" idx="10"/>
          </p:nvPr>
        </p:nvSpPr>
        <p:spPr/>
        <p:txBody>
          <a:bodyPr/>
          <a:lstStyle/>
          <a:p>
            <a:fld id="{556AC5A5-13A3-4F40-BFF5-1BD485197968}" type="datetime2">
              <a:rPr lang="en-US" smtClean="0"/>
              <a:t>Tuesday, January 16, 2018</a:t>
            </a:fld>
            <a:endParaRPr lang="en-US" dirty="0"/>
          </a:p>
        </p:txBody>
      </p:sp>
      <p:sp>
        <p:nvSpPr>
          <p:cNvPr id="3" name="Footer Placeholder 2">
            <a:extLst>
              <a:ext uri="{FF2B5EF4-FFF2-40B4-BE49-F238E27FC236}">
                <a16:creationId xmlns:a16="http://schemas.microsoft.com/office/drawing/2014/main" id="{7A5A3DAB-F4AF-4A14-AA88-93976A458B78}"/>
              </a:ext>
            </a:extLst>
          </p:cNvPr>
          <p:cNvSpPr>
            <a:spLocks noGrp="1"/>
          </p:cNvSpPr>
          <p:nvPr>
            <p:ph type="ftr" sz="quarter" idx="11"/>
          </p:nvPr>
        </p:nvSpPr>
        <p:spPr/>
        <p:txBody>
          <a:bodyPr/>
          <a:lstStyle/>
          <a:p>
            <a:r>
              <a:rPr lang="en-US"/>
              <a:t>JAYA GUPTA</a:t>
            </a:r>
            <a:endParaRPr lang="en-US" dirty="0"/>
          </a:p>
        </p:txBody>
      </p:sp>
      <p:sp>
        <p:nvSpPr>
          <p:cNvPr id="7" name="Slide Number Placeholder 6">
            <a:extLst>
              <a:ext uri="{FF2B5EF4-FFF2-40B4-BE49-F238E27FC236}">
                <a16:creationId xmlns:a16="http://schemas.microsoft.com/office/drawing/2014/main" id="{1D16B797-A6DA-4341-90F1-026BCC6FC247}"/>
              </a:ext>
            </a:extLst>
          </p:cNvPr>
          <p:cNvSpPr>
            <a:spLocks noGrp="1"/>
          </p:cNvSpPr>
          <p:nvPr>
            <p:ph type="sldNum" sz="quarter" idx="12"/>
          </p:nvPr>
        </p:nvSpPr>
        <p:spPr/>
        <p:txBody>
          <a:bodyPr/>
          <a:lstStyle/>
          <a:p>
            <a:fld id="{4FAB73BC-B049-4115-A692-8D63A059BFB8}" type="slidenum">
              <a:rPr lang="en-US" smtClean="0"/>
              <a:pPr/>
              <a:t>65</a:t>
            </a:fld>
            <a:endParaRPr lang="en-US"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097280" y="286603"/>
            <a:ext cx="10058400" cy="1450757"/>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sz="8000" b="1" i="0" u="none" strike="noStrike" kern="1200" cap="none" spc="-50" normalizeH="0" baseline="0" noProof="0" dirty="0">
                <a:ln>
                  <a:noFill/>
                </a:ln>
                <a:solidFill>
                  <a:schemeClr val="accent2">
                    <a:lumMod val="75000"/>
                  </a:schemeClr>
                </a:solidFill>
                <a:effectLst/>
                <a:uLnTx/>
                <a:uFillTx/>
                <a:latin typeface="+mj-lt"/>
                <a:ea typeface="+mj-ea"/>
                <a:cs typeface="+mj-cs"/>
              </a:rPr>
              <a:t>Task -7</a:t>
            </a:r>
          </a:p>
        </p:txBody>
      </p:sp>
      <p:sp>
        <p:nvSpPr>
          <p:cNvPr id="8" name="Title 4"/>
          <p:cNvSpPr>
            <a:spLocks noGrp="1"/>
          </p:cNvSpPr>
          <p:nvPr>
            <p:ph type="ctrTitle"/>
          </p:nvPr>
        </p:nvSpPr>
        <p:spPr>
          <a:xfrm>
            <a:off x="1180407" y="2161309"/>
            <a:ext cx="10058400" cy="1720456"/>
          </a:xfrm>
        </p:spPr>
        <p:txBody>
          <a:bodyPr>
            <a:noAutofit/>
          </a:bodyPr>
          <a:lstStyle/>
          <a:p>
            <a:r>
              <a:rPr lang="en-US" sz="4400" b="1" dirty="0"/>
              <a:t>Take MNIST dataset and predict the class labels by using Support Vector Machines (SVM) Classifier</a:t>
            </a:r>
            <a:endParaRPr lang="en-US" sz="4400" dirty="0"/>
          </a:p>
        </p:txBody>
      </p:sp>
      <p:sp>
        <p:nvSpPr>
          <p:cNvPr id="7" name="Subtitle 5"/>
          <p:cNvSpPr txBox="1">
            <a:spLocks/>
          </p:cNvSpPr>
          <p:nvPr/>
        </p:nvSpPr>
        <p:spPr>
          <a:xfrm>
            <a:off x="1127760" y="4441765"/>
            <a:ext cx="10058400" cy="1143000"/>
          </a:xfrm>
          <a:prstGeom prst="rect">
            <a:avLst/>
          </a:prstGeom>
        </p:spPr>
        <p:txBody>
          <a:bodyPr vert="horz" lIns="91440" tIns="45720" rIns="91440" bIns="45720" rtlCol="0">
            <a:noAutofit/>
          </a:bodyPr>
          <a:lstStyle/>
          <a:p>
            <a:pPr lvl="0" defTabSz="914400">
              <a:lnSpc>
                <a:spcPct val="90000"/>
              </a:lnSpc>
              <a:spcBef>
                <a:spcPts val="1200"/>
              </a:spcBef>
              <a:spcAft>
                <a:spcPts val="200"/>
              </a:spcAft>
              <a:buSzPct val="100000"/>
              <a:buFont typeface="Wingdings" pitchFamily="2" charset="2"/>
              <a:buChar char="v"/>
              <a:defRPr/>
            </a:pPr>
            <a:r>
              <a:rPr lang="en-US" sz="3200" b="1" cap="all" spc="200" dirty="0">
                <a:solidFill>
                  <a:schemeClr val="accent4"/>
                </a:solidFill>
                <a:latin typeface="+mj-lt"/>
              </a:rPr>
              <a:t>Tools Required : python(3.6)/Anaconda3</a:t>
            </a:r>
          </a:p>
          <a:p>
            <a:pPr lvl="0" defTabSz="914400">
              <a:lnSpc>
                <a:spcPct val="90000"/>
              </a:lnSpc>
              <a:spcBef>
                <a:spcPts val="1200"/>
              </a:spcBef>
              <a:spcAft>
                <a:spcPts val="200"/>
              </a:spcAft>
              <a:buSzPct val="100000"/>
              <a:buFont typeface="Wingdings" pitchFamily="2" charset="2"/>
              <a:buChar char="v"/>
              <a:defRPr/>
            </a:pPr>
            <a:r>
              <a:rPr lang="en-US" sz="3200" b="1" cap="all" spc="200" dirty="0">
                <a:solidFill>
                  <a:schemeClr val="accent4"/>
                </a:solidFill>
                <a:latin typeface="+mj-lt"/>
              </a:rPr>
              <a:t>Libraries Required: </a:t>
            </a:r>
            <a:r>
              <a:rPr lang="en-US" sz="3200" b="1" cap="all" spc="200" dirty="0" err="1">
                <a:solidFill>
                  <a:schemeClr val="accent4"/>
                </a:solidFill>
                <a:latin typeface="+mj-lt"/>
              </a:rPr>
              <a:t>Sklearn</a:t>
            </a:r>
            <a:r>
              <a:rPr lang="en-US" sz="3200" b="1" cap="all" spc="200" dirty="0">
                <a:solidFill>
                  <a:schemeClr val="accent4"/>
                </a:solidFill>
                <a:latin typeface="+mj-lt"/>
              </a:rPr>
              <a:t> , NUMPY, </a:t>
            </a:r>
            <a:r>
              <a:rPr lang="en-US" sz="3200" b="1" cap="all" spc="200" dirty="0" err="1">
                <a:solidFill>
                  <a:schemeClr val="accent4"/>
                </a:solidFill>
                <a:latin typeface="+mj-lt"/>
              </a:rPr>
              <a:t>MatplotLiB</a:t>
            </a:r>
            <a:r>
              <a:rPr lang="en-US" sz="3200" b="1" cap="all" spc="200" dirty="0">
                <a:solidFill>
                  <a:schemeClr val="accent4"/>
                </a:solidFill>
                <a:latin typeface="+mj-lt"/>
              </a:rPr>
              <a:t>, python library</a:t>
            </a:r>
          </a:p>
          <a:p>
            <a:pPr lvl="0" defTabSz="914400">
              <a:lnSpc>
                <a:spcPct val="90000"/>
              </a:lnSpc>
              <a:spcBef>
                <a:spcPts val="1200"/>
              </a:spcBef>
              <a:spcAft>
                <a:spcPts val="200"/>
              </a:spcAft>
              <a:buSzPct val="100000"/>
              <a:buFont typeface="Wingdings" pitchFamily="2" charset="2"/>
              <a:buChar char="v"/>
              <a:defRPr/>
            </a:pPr>
            <a:endParaRPr lang="en-US" sz="3200" b="1" cap="all" spc="200" dirty="0">
              <a:solidFill>
                <a:schemeClr val="accent4"/>
              </a:solidFill>
              <a:latin typeface="+mj-lt"/>
            </a:endParaRPr>
          </a:p>
        </p:txBody>
      </p:sp>
      <p:sp>
        <p:nvSpPr>
          <p:cNvPr id="2" name="Date Placeholder 1">
            <a:extLst>
              <a:ext uri="{FF2B5EF4-FFF2-40B4-BE49-F238E27FC236}">
                <a16:creationId xmlns:a16="http://schemas.microsoft.com/office/drawing/2014/main" id="{9733E682-C762-48CA-B3C4-F5AF71EBFAF9}"/>
              </a:ext>
            </a:extLst>
          </p:cNvPr>
          <p:cNvSpPr>
            <a:spLocks noGrp="1"/>
          </p:cNvSpPr>
          <p:nvPr>
            <p:ph type="dt" sz="half" idx="10"/>
          </p:nvPr>
        </p:nvSpPr>
        <p:spPr/>
        <p:txBody>
          <a:bodyPr/>
          <a:lstStyle/>
          <a:p>
            <a:fld id="{DC80ADF4-DBF6-477B-82E1-0E890E199F55}" type="datetime2">
              <a:rPr lang="en-US" smtClean="0"/>
              <a:t>Tuesday, January 16, 2018</a:t>
            </a:fld>
            <a:endParaRPr lang="en-US" dirty="0"/>
          </a:p>
        </p:txBody>
      </p:sp>
      <p:sp>
        <p:nvSpPr>
          <p:cNvPr id="3" name="Footer Placeholder 2">
            <a:extLst>
              <a:ext uri="{FF2B5EF4-FFF2-40B4-BE49-F238E27FC236}">
                <a16:creationId xmlns:a16="http://schemas.microsoft.com/office/drawing/2014/main" id="{7C20C80D-2B3D-4018-8B7B-84A0CA6FEBF0}"/>
              </a:ext>
            </a:extLst>
          </p:cNvPr>
          <p:cNvSpPr>
            <a:spLocks noGrp="1"/>
          </p:cNvSpPr>
          <p:nvPr>
            <p:ph type="ftr" sz="quarter" idx="11"/>
          </p:nvPr>
        </p:nvSpPr>
        <p:spPr/>
        <p:txBody>
          <a:bodyPr/>
          <a:lstStyle/>
          <a:p>
            <a:r>
              <a:rPr lang="en-US"/>
              <a:t>JAYA GUPTA</a:t>
            </a:r>
            <a:endParaRPr lang="en-US" dirty="0"/>
          </a:p>
        </p:txBody>
      </p:sp>
      <p:sp>
        <p:nvSpPr>
          <p:cNvPr id="4" name="Slide Number Placeholder 3">
            <a:extLst>
              <a:ext uri="{FF2B5EF4-FFF2-40B4-BE49-F238E27FC236}">
                <a16:creationId xmlns:a16="http://schemas.microsoft.com/office/drawing/2014/main" id="{C60E9EAF-9E42-4553-8AF4-9D9F35A85DD8}"/>
              </a:ext>
            </a:extLst>
          </p:cNvPr>
          <p:cNvSpPr>
            <a:spLocks noGrp="1"/>
          </p:cNvSpPr>
          <p:nvPr>
            <p:ph type="sldNum" sz="quarter" idx="12"/>
          </p:nvPr>
        </p:nvSpPr>
        <p:spPr/>
        <p:txBody>
          <a:bodyPr/>
          <a:lstStyle/>
          <a:p>
            <a:fld id="{4FAB73BC-B049-4115-A692-8D63A059BFB8}" type="slidenum">
              <a:rPr lang="en-US" smtClean="0"/>
              <a:pPr/>
              <a:t>66</a:t>
            </a:fld>
            <a:endParaRPr lang="en-US" dirty="0"/>
          </a:p>
        </p:txBody>
      </p:sp>
    </p:spTree>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3B86E-0995-4D5D-B569-73B0123759E1}"/>
              </a:ext>
            </a:extLst>
          </p:cNvPr>
          <p:cNvSpPr>
            <a:spLocks noGrp="1"/>
          </p:cNvSpPr>
          <p:nvPr>
            <p:ph type="title"/>
          </p:nvPr>
        </p:nvSpPr>
        <p:spPr/>
        <p:txBody>
          <a:bodyPr/>
          <a:lstStyle/>
          <a:p>
            <a:r>
              <a:rPr lang="en-US" dirty="0"/>
              <a:t>Support Vector Machine</a:t>
            </a:r>
          </a:p>
        </p:txBody>
      </p:sp>
      <p:sp>
        <p:nvSpPr>
          <p:cNvPr id="3" name="Content Placeholder 2">
            <a:extLst>
              <a:ext uri="{FF2B5EF4-FFF2-40B4-BE49-F238E27FC236}">
                <a16:creationId xmlns:a16="http://schemas.microsoft.com/office/drawing/2014/main" id="{EF8D62C5-F940-4DE1-B914-303B59C557F1}"/>
              </a:ext>
            </a:extLst>
          </p:cNvPr>
          <p:cNvSpPr>
            <a:spLocks noGrp="1"/>
          </p:cNvSpPr>
          <p:nvPr>
            <p:ph idx="1"/>
          </p:nvPr>
        </p:nvSpPr>
        <p:spPr/>
        <p:txBody>
          <a:bodyPr/>
          <a:lstStyle/>
          <a:p>
            <a:pPr algn="just"/>
            <a:r>
              <a:rPr lang="en-US" sz="2800" dirty="0"/>
              <a:t>“</a:t>
            </a:r>
            <a:r>
              <a:rPr lang="en-US" sz="2800" dirty="0">
                <a:solidFill>
                  <a:schemeClr val="accent2"/>
                </a:solidFill>
              </a:rPr>
              <a:t>Support Vector Machine” (SVM) </a:t>
            </a:r>
            <a:r>
              <a:rPr lang="en-US" sz="2800" dirty="0"/>
              <a:t>is a supervised machine learning algorithm which can be used for both classification or regression challenges. </a:t>
            </a:r>
          </a:p>
          <a:p>
            <a:pPr algn="just"/>
            <a:r>
              <a:rPr lang="en-US" sz="2800" dirty="0"/>
              <a:t>However,  it is mostly used in classification problems. In this algorithm, we plot each data item as a point in n-dimensional space (where n is number of features you have) with the value of each feature being the value of a particular coordinate. </a:t>
            </a:r>
            <a:r>
              <a:rPr lang="en-US" sz="2800" dirty="0">
                <a:solidFill>
                  <a:schemeClr val="accent2"/>
                </a:solidFill>
              </a:rPr>
              <a:t>Then, we perform classification by finding the hyper-plane that differentiate the two classes very well.</a:t>
            </a:r>
          </a:p>
          <a:p>
            <a:pPr algn="just"/>
            <a:endParaRPr lang="en-US" dirty="0">
              <a:solidFill>
                <a:schemeClr val="accent2"/>
              </a:solidFill>
            </a:endParaRPr>
          </a:p>
        </p:txBody>
      </p:sp>
      <p:sp>
        <p:nvSpPr>
          <p:cNvPr id="4" name="Date Placeholder 3">
            <a:extLst>
              <a:ext uri="{FF2B5EF4-FFF2-40B4-BE49-F238E27FC236}">
                <a16:creationId xmlns:a16="http://schemas.microsoft.com/office/drawing/2014/main" id="{20A6E337-5A52-484F-8F16-90F525991976}"/>
              </a:ext>
            </a:extLst>
          </p:cNvPr>
          <p:cNvSpPr>
            <a:spLocks noGrp="1"/>
          </p:cNvSpPr>
          <p:nvPr>
            <p:ph type="dt" sz="half" idx="10"/>
          </p:nvPr>
        </p:nvSpPr>
        <p:spPr/>
        <p:txBody>
          <a:bodyPr/>
          <a:lstStyle/>
          <a:p>
            <a:fld id="{B435BD60-C423-4B43-8B02-5EEC37C9456E}" type="datetime2">
              <a:rPr lang="en-US" smtClean="0"/>
              <a:t>Tuesday, January 16, 2018</a:t>
            </a:fld>
            <a:endParaRPr lang="en-US" dirty="0"/>
          </a:p>
        </p:txBody>
      </p:sp>
      <p:sp>
        <p:nvSpPr>
          <p:cNvPr id="5" name="Footer Placeholder 4">
            <a:extLst>
              <a:ext uri="{FF2B5EF4-FFF2-40B4-BE49-F238E27FC236}">
                <a16:creationId xmlns:a16="http://schemas.microsoft.com/office/drawing/2014/main" id="{457C8F13-C919-4E3A-88FF-FCACB18058F7}"/>
              </a:ext>
            </a:extLst>
          </p:cNvPr>
          <p:cNvSpPr>
            <a:spLocks noGrp="1"/>
          </p:cNvSpPr>
          <p:nvPr>
            <p:ph type="ftr" sz="quarter" idx="11"/>
          </p:nvPr>
        </p:nvSpPr>
        <p:spPr/>
        <p:txBody>
          <a:bodyPr/>
          <a:lstStyle/>
          <a:p>
            <a:r>
              <a:rPr lang="en-US"/>
              <a:t>JAYA GUPTA</a:t>
            </a:r>
            <a:endParaRPr lang="en-US" dirty="0"/>
          </a:p>
        </p:txBody>
      </p:sp>
      <p:sp>
        <p:nvSpPr>
          <p:cNvPr id="6" name="Slide Number Placeholder 5">
            <a:extLst>
              <a:ext uri="{FF2B5EF4-FFF2-40B4-BE49-F238E27FC236}">
                <a16:creationId xmlns:a16="http://schemas.microsoft.com/office/drawing/2014/main" id="{B6F8B09B-E940-46AA-A85A-3C3871E0690C}"/>
              </a:ext>
            </a:extLst>
          </p:cNvPr>
          <p:cNvSpPr>
            <a:spLocks noGrp="1"/>
          </p:cNvSpPr>
          <p:nvPr>
            <p:ph type="sldNum" sz="quarter" idx="12"/>
          </p:nvPr>
        </p:nvSpPr>
        <p:spPr/>
        <p:txBody>
          <a:bodyPr/>
          <a:lstStyle/>
          <a:p>
            <a:fld id="{6113E31D-E2AB-40D1-8B51-AFA5AFEF393A}" type="slidenum">
              <a:rPr lang="en-US" smtClean="0"/>
              <a:pPr/>
              <a:t>67</a:t>
            </a:fld>
            <a:endParaRPr lang="en-US" dirty="0"/>
          </a:p>
        </p:txBody>
      </p:sp>
    </p:spTree>
    <p:extLst>
      <p:ext uri="{BB962C8B-B14F-4D97-AF65-F5344CB8AC3E}">
        <p14:creationId xmlns:p14="http://schemas.microsoft.com/office/powerpoint/2010/main" val="3216588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53" name="AutoShape 4">
            <a:extLst>
              <a:ext uri="{FF2B5EF4-FFF2-40B4-BE49-F238E27FC236}">
                <a16:creationId xmlns:a16="http://schemas.microsoft.com/office/drawing/2014/main" id="{0C1ED3C6-8C58-4D47-B51A-C0E99D3D214F}"/>
              </a:ext>
            </a:extLst>
          </p:cNvPr>
          <p:cNvCxnSpPr>
            <a:cxnSpLocks noChangeShapeType="1"/>
          </p:cNvCxnSpPr>
          <p:nvPr/>
        </p:nvCxnSpPr>
        <p:spPr bwMode="auto">
          <a:xfrm flipV="1">
            <a:off x="3257234" y="2262755"/>
            <a:ext cx="0" cy="324008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54" name="AutoShape 5">
            <a:extLst>
              <a:ext uri="{FF2B5EF4-FFF2-40B4-BE49-F238E27FC236}">
                <a16:creationId xmlns:a16="http://schemas.microsoft.com/office/drawing/2014/main" id="{3432323F-7AB3-41DE-AFF2-5E36DCE18FBD}"/>
              </a:ext>
            </a:extLst>
          </p:cNvPr>
          <p:cNvCxnSpPr>
            <a:cxnSpLocks noChangeShapeType="1"/>
          </p:cNvCxnSpPr>
          <p:nvPr/>
        </p:nvCxnSpPr>
        <p:spPr bwMode="auto">
          <a:xfrm>
            <a:off x="2898459" y="5215505"/>
            <a:ext cx="446405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055" name="AutoShape 6">
            <a:extLst>
              <a:ext uri="{FF2B5EF4-FFF2-40B4-BE49-F238E27FC236}">
                <a16:creationId xmlns:a16="http://schemas.microsoft.com/office/drawing/2014/main" id="{8393BCB1-14C6-4D60-91A2-C512DD9A86E9}"/>
              </a:ext>
            </a:extLst>
          </p:cNvPr>
          <p:cNvSpPr>
            <a:spLocks noChangeArrowheads="1"/>
          </p:cNvSpPr>
          <p:nvPr/>
        </p:nvSpPr>
        <p:spPr bwMode="auto">
          <a:xfrm flipH="1">
            <a:off x="3546159" y="4062981"/>
            <a:ext cx="144462" cy="144463"/>
          </a:xfrm>
          <a:prstGeom prst="flowChartConnector">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56" name="AutoShape 9">
            <a:extLst>
              <a:ext uri="{FF2B5EF4-FFF2-40B4-BE49-F238E27FC236}">
                <a16:creationId xmlns:a16="http://schemas.microsoft.com/office/drawing/2014/main" id="{57A6FF07-A2E0-4ED7-8A2B-D2611A4C17D4}"/>
              </a:ext>
            </a:extLst>
          </p:cNvPr>
          <p:cNvSpPr>
            <a:spLocks noChangeArrowheads="1"/>
          </p:cNvSpPr>
          <p:nvPr/>
        </p:nvSpPr>
        <p:spPr bwMode="auto">
          <a:xfrm flipH="1">
            <a:off x="3906522" y="4134418"/>
            <a:ext cx="144463" cy="144462"/>
          </a:xfrm>
          <a:prstGeom prst="flowChartConnector">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57" name="AutoShape 10">
            <a:extLst>
              <a:ext uri="{FF2B5EF4-FFF2-40B4-BE49-F238E27FC236}">
                <a16:creationId xmlns:a16="http://schemas.microsoft.com/office/drawing/2014/main" id="{5CD7DB22-5058-476A-943D-A223DAE4DB47}"/>
              </a:ext>
            </a:extLst>
          </p:cNvPr>
          <p:cNvSpPr>
            <a:spLocks noChangeArrowheads="1"/>
          </p:cNvSpPr>
          <p:nvPr/>
        </p:nvSpPr>
        <p:spPr bwMode="auto">
          <a:xfrm flipH="1">
            <a:off x="3690622" y="4855143"/>
            <a:ext cx="144463" cy="144462"/>
          </a:xfrm>
          <a:prstGeom prst="flowChartConnector">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58" name="AutoShape 11">
            <a:extLst>
              <a:ext uri="{FF2B5EF4-FFF2-40B4-BE49-F238E27FC236}">
                <a16:creationId xmlns:a16="http://schemas.microsoft.com/office/drawing/2014/main" id="{FBBBF385-37EA-4A01-ABE3-58BACEF20FC5}"/>
              </a:ext>
            </a:extLst>
          </p:cNvPr>
          <p:cNvSpPr>
            <a:spLocks noChangeArrowheads="1"/>
          </p:cNvSpPr>
          <p:nvPr/>
        </p:nvSpPr>
        <p:spPr bwMode="auto">
          <a:xfrm flipH="1">
            <a:off x="4482784" y="4278881"/>
            <a:ext cx="144462" cy="144463"/>
          </a:xfrm>
          <a:prstGeom prst="flowChartConnector">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59" name="AutoShape 12">
            <a:extLst>
              <a:ext uri="{FF2B5EF4-FFF2-40B4-BE49-F238E27FC236}">
                <a16:creationId xmlns:a16="http://schemas.microsoft.com/office/drawing/2014/main" id="{6B226170-2F24-47D1-9336-57B5AA68C1DC}"/>
              </a:ext>
            </a:extLst>
          </p:cNvPr>
          <p:cNvSpPr>
            <a:spLocks noChangeArrowheads="1"/>
          </p:cNvSpPr>
          <p:nvPr/>
        </p:nvSpPr>
        <p:spPr bwMode="auto">
          <a:xfrm flipH="1">
            <a:off x="4482784" y="4855143"/>
            <a:ext cx="144462" cy="144462"/>
          </a:xfrm>
          <a:prstGeom prst="flowChartConnector">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60" name="AutoShape 13">
            <a:extLst>
              <a:ext uri="{FF2B5EF4-FFF2-40B4-BE49-F238E27FC236}">
                <a16:creationId xmlns:a16="http://schemas.microsoft.com/office/drawing/2014/main" id="{D12EEB44-E9F6-46A2-8ED0-54F4F3863CD1}"/>
              </a:ext>
            </a:extLst>
          </p:cNvPr>
          <p:cNvSpPr>
            <a:spLocks noChangeArrowheads="1"/>
          </p:cNvSpPr>
          <p:nvPr/>
        </p:nvSpPr>
        <p:spPr bwMode="auto">
          <a:xfrm flipH="1">
            <a:off x="3546159" y="3126356"/>
            <a:ext cx="144462" cy="144463"/>
          </a:xfrm>
          <a:prstGeom prst="flowChartConnector">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61" name="AutoShape 14">
            <a:extLst>
              <a:ext uri="{FF2B5EF4-FFF2-40B4-BE49-F238E27FC236}">
                <a16:creationId xmlns:a16="http://schemas.microsoft.com/office/drawing/2014/main" id="{C3D0BE23-5D44-4084-BE57-89775CBFB7E6}"/>
              </a:ext>
            </a:extLst>
          </p:cNvPr>
          <p:cNvSpPr>
            <a:spLocks noChangeArrowheads="1"/>
          </p:cNvSpPr>
          <p:nvPr/>
        </p:nvSpPr>
        <p:spPr bwMode="auto">
          <a:xfrm flipH="1">
            <a:off x="5706747" y="4926581"/>
            <a:ext cx="144463" cy="144463"/>
          </a:xfrm>
          <a:prstGeom prst="flowChartConnector">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62" name="AutoShape 15">
            <a:extLst>
              <a:ext uri="{FF2B5EF4-FFF2-40B4-BE49-F238E27FC236}">
                <a16:creationId xmlns:a16="http://schemas.microsoft.com/office/drawing/2014/main" id="{77D07237-7486-4C32-A6C1-71AC01629385}"/>
              </a:ext>
            </a:extLst>
          </p:cNvPr>
          <p:cNvSpPr>
            <a:spLocks noChangeArrowheads="1"/>
          </p:cNvSpPr>
          <p:nvPr/>
        </p:nvSpPr>
        <p:spPr bwMode="auto">
          <a:xfrm flipH="1">
            <a:off x="5057459" y="4567806"/>
            <a:ext cx="144462" cy="144463"/>
          </a:xfrm>
          <a:prstGeom prst="flowChartConnector">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06" name="AutoShape 18">
            <a:extLst>
              <a:ext uri="{FF2B5EF4-FFF2-40B4-BE49-F238E27FC236}">
                <a16:creationId xmlns:a16="http://schemas.microsoft.com/office/drawing/2014/main" id="{227EC993-E0B5-46F0-BC18-B1F1305EC7EC}"/>
              </a:ext>
            </a:extLst>
          </p:cNvPr>
          <p:cNvSpPr>
            <a:spLocks noChangeArrowheads="1"/>
          </p:cNvSpPr>
          <p:nvPr/>
        </p:nvSpPr>
        <p:spPr bwMode="auto">
          <a:xfrm>
            <a:off x="5562284" y="2262755"/>
            <a:ext cx="228600" cy="228600"/>
          </a:xfrm>
          <a:prstGeom prst="star5">
            <a:avLst/>
          </a:prstGeom>
          <a:solidFill>
            <a:srgbClr val="FFFF00"/>
          </a:solidFill>
          <a:ln w="9525">
            <a:solidFill>
              <a:srgbClr val="000000"/>
            </a:solidFill>
            <a:miter lim="800000"/>
            <a:headEnd/>
            <a:tailEnd/>
          </a:ln>
        </p:spPr>
        <p:txBody>
          <a:bodyPr/>
          <a:lstStyle/>
          <a:p>
            <a:pPr>
              <a:defRPr/>
            </a:pPr>
            <a:endParaRPr lang="en-US">
              <a:latin typeface="Arial" charset="0"/>
            </a:endParaRPr>
          </a:p>
        </p:txBody>
      </p:sp>
      <p:sp>
        <p:nvSpPr>
          <p:cNvPr id="37907" name="AutoShape 19">
            <a:extLst>
              <a:ext uri="{FF2B5EF4-FFF2-40B4-BE49-F238E27FC236}">
                <a16:creationId xmlns:a16="http://schemas.microsoft.com/office/drawing/2014/main" id="{E41181C5-0C9A-4329-A593-8628036854D5}"/>
              </a:ext>
            </a:extLst>
          </p:cNvPr>
          <p:cNvSpPr>
            <a:spLocks noChangeArrowheads="1"/>
          </p:cNvSpPr>
          <p:nvPr/>
        </p:nvSpPr>
        <p:spPr bwMode="auto">
          <a:xfrm>
            <a:off x="5490846" y="3270818"/>
            <a:ext cx="228600" cy="228600"/>
          </a:xfrm>
          <a:prstGeom prst="star5">
            <a:avLst/>
          </a:prstGeom>
          <a:solidFill>
            <a:srgbClr val="FFFF00"/>
          </a:solidFill>
          <a:ln w="9525">
            <a:solidFill>
              <a:srgbClr val="000000"/>
            </a:solidFill>
            <a:miter lim="800000"/>
            <a:headEnd/>
            <a:tailEnd/>
          </a:ln>
        </p:spPr>
        <p:txBody>
          <a:bodyPr/>
          <a:lstStyle/>
          <a:p>
            <a:pPr>
              <a:defRPr/>
            </a:pPr>
            <a:endParaRPr lang="en-US">
              <a:latin typeface="Arial" charset="0"/>
            </a:endParaRPr>
          </a:p>
        </p:txBody>
      </p:sp>
      <p:sp>
        <p:nvSpPr>
          <p:cNvPr id="37908" name="AutoShape 20">
            <a:extLst>
              <a:ext uri="{FF2B5EF4-FFF2-40B4-BE49-F238E27FC236}">
                <a16:creationId xmlns:a16="http://schemas.microsoft.com/office/drawing/2014/main" id="{CAB0C8C6-271A-41AB-B2EA-FCAD7F1AA699}"/>
              </a:ext>
            </a:extLst>
          </p:cNvPr>
          <p:cNvSpPr>
            <a:spLocks noChangeArrowheads="1"/>
          </p:cNvSpPr>
          <p:nvPr/>
        </p:nvSpPr>
        <p:spPr bwMode="auto">
          <a:xfrm>
            <a:off x="6786246" y="2983480"/>
            <a:ext cx="228600" cy="228600"/>
          </a:xfrm>
          <a:prstGeom prst="star5">
            <a:avLst/>
          </a:prstGeom>
          <a:solidFill>
            <a:srgbClr val="FFFF00"/>
          </a:solidFill>
          <a:ln w="9525">
            <a:solidFill>
              <a:srgbClr val="000000"/>
            </a:solidFill>
            <a:miter lim="800000"/>
            <a:headEnd/>
            <a:tailEnd/>
          </a:ln>
        </p:spPr>
        <p:txBody>
          <a:bodyPr/>
          <a:lstStyle/>
          <a:p>
            <a:pPr>
              <a:defRPr/>
            </a:pPr>
            <a:endParaRPr lang="en-US">
              <a:latin typeface="Arial" charset="0"/>
            </a:endParaRPr>
          </a:p>
        </p:txBody>
      </p:sp>
      <p:sp>
        <p:nvSpPr>
          <p:cNvPr id="37909" name="AutoShape 21">
            <a:extLst>
              <a:ext uri="{FF2B5EF4-FFF2-40B4-BE49-F238E27FC236}">
                <a16:creationId xmlns:a16="http://schemas.microsoft.com/office/drawing/2014/main" id="{2DA4DD37-6402-4D6E-AC11-CBC184AD4233}"/>
              </a:ext>
            </a:extLst>
          </p:cNvPr>
          <p:cNvSpPr>
            <a:spLocks noChangeArrowheads="1"/>
          </p:cNvSpPr>
          <p:nvPr/>
        </p:nvSpPr>
        <p:spPr bwMode="auto">
          <a:xfrm>
            <a:off x="6425884" y="3486718"/>
            <a:ext cx="228600" cy="228600"/>
          </a:xfrm>
          <a:prstGeom prst="star5">
            <a:avLst/>
          </a:prstGeom>
          <a:solidFill>
            <a:srgbClr val="FFFF00"/>
          </a:solidFill>
          <a:ln w="9525">
            <a:solidFill>
              <a:srgbClr val="000000"/>
            </a:solidFill>
            <a:miter lim="800000"/>
            <a:headEnd/>
            <a:tailEnd/>
          </a:ln>
        </p:spPr>
        <p:txBody>
          <a:bodyPr/>
          <a:lstStyle/>
          <a:p>
            <a:pPr>
              <a:defRPr/>
            </a:pPr>
            <a:endParaRPr lang="en-US">
              <a:latin typeface="Arial" charset="0"/>
            </a:endParaRPr>
          </a:p>
        </p:txBody>
      </p:sp>
      <p:sp>
        <p:nvSpPr>
          <p:cNvPr id="37910" name="AutoShape 22">
            <a:extLst>
              <a:ext uri="{FF2B5EF4-FFF2-40B4-BE49-F238E27FC236}">
                <a16:creationId xmlns:a16="http://schemas.microsoft.com/office/drawing/2014/main" id="{2D833A41-8A1A-4839-AB4B-78B6D49BF7D2}"/>
              </a:ext>
            </a:extLst>
          </p:cNvPr>
          <p:cNvSpPr>
            <a:spLocks noChangeArrowheads="1"/>
          </p:cNvSpPr>
          <p:nvPr/>
        </p:nvSpPr>
        <p:spPr bwMode="auto">
          <a:xfrm>
            <a:off x="7002146" y="3631180"/>
            <a:ext cx="228600" cy="228600"/>
          </a:xfrm>
          <a:prstGeom prst="star5">
            <a:avLst/>
          </a:prstGeom>
          <a:solidFill>
            <a:srgbClr val="FFFF00"/>
          </a:solidFill>
          <a:ln w="9525">
            <a:solidFill>
              <a:srgbClr val="000000"/>
            </a:solidFill>
            <a:miter lim="800000"/>
            <a:headEnd/>
            <a:tailEnd/>
          </a:ln>
        </p:spPr>
        <p:txBody>
          <a:bodyPr/>
          <a:lstStyle/>
          <a:p>
            <a:pPr>
              <a:defRPr/>
            </a:pPr>
            <a:endParaRPr lang="en-US">
              <a:latin typeface="Arial" charset="0"/>
            </a:endParaRPr>
          </a:p>
        </p:txBody>
      </p:sp>
      <p:sp>
        <p:nvSpPr>
          <p:cNvPr id="37911" name="AutoShape 23">
            <a:extLst>
              <a:ext uri="{FF2B5EF4-FFF2-40B4-BE49-F238E27FC236}">
                <a16:creationId xmlns:a16="http://schemas.microsoft.com/office/drawing/2014/main" id="{0BF5E783-6A42-49DE-AE14-ABD19DBC42E0}"/>
              </a:ext>
            </a:extLst>
          </p:cNvPr>
          <p:cNvSpPr>
            <a:spLocks noChangeArrowheads="1"/>
          </p:cNvSpPr>
          <p:nvPr/>
        </p:nvSpPr>
        <p:spPr bwMode="auto">
          <a:xfrm>
            <a:off x="4482784" y="2118293"/>
            <a:ext cx="228600" cy="228600"/>
          </a:xfrm>
          <a:prstGeom prst="star5">
            <a:avLst/>
          </a:prstGeom>
          <a:solidFill>
            <a:srgbClr val="FFFF00"/>
          </a:solidFill>
          <a:ln w="9525">
            <a:solidFill>
              <a:srgbClr val="000000"/>
            </a:solidFill>
            <a:miter lim="800000"/>
            <a:headEnd/>
            <a:tailEnd/>
          </a:ln>
        </p:spPr>
        <p:txBody>
          <a:bodyPr/>
          <a:lstStyle/>
          <a:p>
            <a:pPr>
              <a:defRPr/>
            </a:pPr>
            <a:endParaRPr lang="en-US">
              <a:latin typeface="Arial" charset="0"/>
            </a:endParaRPr>
          </a:p>
        </p:txBody>
      </p:sp>
      <p:cxnSp>
        <p:nvCxnSpPr>
          <p:cNvPr id="2069" name="AutoShape 24">
            <a:extLst>
              <a:ext uri="{FF2B5EF4-FFF2-40B4-BE49-F238E27FC236}">
                <a16:creationId xmlns:a16="http://schemas.microsoft.com/office/drawing/2014/main" id="{435D865D-BD2C-4691-975A-BFCDDE7B646A}"/>
              </a:ext>
            </a:extLst>
          </p:cNvPr>
          <p:cNvCxnSpPr>
            <a:cxnSpLocks noChangeShapeType="1"/>
          </p:cNvCxnSpPr>
          <p:nvPr/>
        </p:nvCxnSpPr>
        <p:spPr bwMode="auto">
          <a:xfrm>
            <a:off x="3401696" y="2623119"/>
            <a:ext cx="3671888" cy="244792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070" name="AutoShape 25">
            <a:extLst>
              <a:ext uri="{FF2B5EF4-FFF2-40B4-BE49-F238E27FC236}">
                <a16:creationId xmlns:a16="http://schemas.microsoft.com/office/drawing/2014/main" id="{28BA92F3-81BE-45F3-9187-126D8C5D3CBB}"/>
              </a:ext>
            </a:extLst>
          </p:cNvPr>
          <p:cNvCxnSpPr>
            <a:cxnSpLocks noChangeShapeType="1"/>
          </p:cNvCxnSpPr>
          <p:nvPr/>
        </p:nvCxnSpPr>
        <p:spPr bwMode="auto">
          <a:xfrm flipH="1">
            <a:off x="6929121" y="4639244"/>
            <a:ext cx="1296988" cy="92075"/>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2071" name="Text Box 26">
            <a:extLst>
              <a:ext uri="{FF2B5EF4-FFF2-40B4-BE49-F238E27FC236}">
                <a16:creationId xmlns:a16="http://schemas.microsoft.com/office/drawing/2014/main" id="{31B0E389-C427-4221-862F-5DE9A0BA4273}"/>
              </a:ext>
            </a:extLst>
          </p:cNvPr>
          <p:cNvSpPr txBox="1">
            <a:spLocks noChangeArrowheads="1"/>
          </p:cNvSpPr>
          <p:nvPr/>
        </p:nvSpPr>
        <p:spPr bwMode="auto">
          <a:xfrm>
            <a:off x="8226110" y="4062981"/>
            <a:ext cx="20161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400" dirty="0"/>
              <a:t>A separating </a:t>
            </a:r>
            <a:r>
              <a:rPr lang="en-US" altLang="en-US" sz="2400" dirty="0" err="1"/>
              <a:t>hypreplane</a:t>
            </a:r>
            <a:r>
              <a:rPr lang="en-US" altLang="en-US" sz="2400" dirty="0"/>
              <a:t> </a:t>
            </a:r>
          </a:p>
        </p:txBody>
      </p:sp>
      <p:sp>
        <p:nvSpPr>
          <p:cNvPr id="2072" name="AutoShape 27">
            <a:extLst>
              <a:ext uri="{FF2B5EF4-FFF2-40B4-BE49-F238E27FC236}">
                <a16:creationId xmlns:a16="http://schemas.microsoft.com/office/drawing/2014/main" id="{4F375AC4-290C-423B-B8D3-5DAD8C2CA950}"/>
              </a:ext>
            </a:extLst>
          </p:cNvPr>
          <p:cNvSpPr>
            <a:spLocks noChangeArrowheads="1"/>
          </p:cNvSpPr>
          <p:nvPr/>
        </p:nvSpPr>
        <p:spPr bwMode="auto">
          <a:xfrm flipH="1">
            <a:off x="1817372" y="2839018"/>
            <a:ext cx="144463" cy="144462"/>
          </a:xfrm>
          <a:prstGeom prst="flowChartConnector">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aphicFrame>
        <p:nvGraphicFramePr>
          <p:cNvPr id="2050" name="Object 31">
            <a:extLst>
              <a:ext uri="{FF2B5EF4-FFF2-40B4-BE49-F238E27FC236}">
                <a16:creationId xmlns:a16="http://schemas.microsoft.com/office/drawing/2014/main" id="{0909D20F-6BE7-46E1-B27D-0624DEBA3DC8}"/>
              </a:ext>
            </a:extLst>
          </p:cNvPr>
          <p:cNvGraphicFramePr>
            <a:graphicFrameLocks noChangeAspect="1"/>
          </p:cNvGraphicFramePr>
          <p:nvPr>
            <p:extLst>
              <p:ext uri="{D42A27DB-BD31-4B8C-83A1-F6EECF244321}">
                <p14:modId xmlns:p14="http://schemas.microsoft.com/office/powerpoint/2010/main" val="1877644948"/>
              </p:ext>
            </p:extLst>
          </p:nvPr>
        </p:nvGraphicFramePr>
        <p:xfrm>
          <a:off x="2033272" y="2623119"/>
          <a:ext cx="1008063" cy="490537"/>
        </p:xfrm>
        <a:graphic>
          <a:graphicData uri="http://schemas.openxmlformats.org/presentationml/2006/ole">
            <mc:AlternateContent xmlns:mc="http://schemas.openxmlformats.org/markup-compatibility/2006">
              <mc:Choice xmlns:v="urn:schemas-microsoft-com:vml" Requires="v">
                <p:oleObj spid="_x0000_s7290" name="Equation" r:id="rId3" imgW="469800" imgH="228600" progId="Equation.DSMT4">
                  <p:embed/>
                </p:oleObj>
              </mc:Choice>
              <mc:Fallback>
                <p:oleObj name="Equation" r:id="rId3" imgW="469800" imgH="228600" progId="Equation.DSMT4">
                  <p:embed/>
                  <p:pic>
                    <p:nvPicPr>
                      <p:cNvPr id="2050" name="Object 31">
                        <a:extLst>
                          <a:ext uri="{FF2B5EF4-FFF2-40B4-BE49-F238E27FC236}">
                            <a16:creationId xmlns:a16="http://schemas.microsoft.com/office/drawing/2014/main" id="{0909D20F-6BE7-46E1-B27D-0624DEBA3D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3272" y="2623119"/>
                        <a:ext cx="1008063" cy="49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920" name="AutoShape 32">
            <a:extLst>
              <a:ext uri="{FF2B5EF4-FFF2-40B4-BE49-F238E27FC236}">
                <a16:creationId xmlns:a16="http://schemas.microsoft.com/office/drawing/2014/main" id="{B452DAF5-EE2D-47A4-A356-B245AFE81CFF}"/>
              </a:ext>
            </a:extLst>
          </p:cNvPr>
          <p:cNvSpPr>
            <a:spLocks noChangeArrowheads="1"/>
          </p:cNvSpPr>
          <p:nvPr/>
        </p:nvSpPr>
        <p:spPr bwMode="auto">
          <a:xfrm>
            <a:off x="1744346" y="2334193"/>
            <a:ext cx="228600" cy="228600"/>
          </a:xfrm>
          <a:prstGeom prst="star5">
            <a:avLst/>
          </a:prstGeom>
          <a:solidFill>
            <a:srgbClr val="FFFF00"/>
          </a:solidFill>
          <a:ln w="9525">
            <a:solidFill>
              <a:srgbClr val="000000"/>
            </a:solidFill>
            <a:miter lim="800000"/>
            <a:headEnd/>
            <a:tailEnd/>
          </a:ln>
        </p:spPr>
        <p:txBody>
          <a:bodyPr/>
          <a:lstStyle/>
          <a:p>
            <a:pPr>
              <a:defRPr/>
            </a:pPr>
            <a:endParaRPr lang="en-US">
              <a:latin typeface="Arial" charset="0"/>
            </a:endParaRPr>
          </a:p>
        </p:txBody>
      </p:sp>
      <p:graphicFrame>
        <p:nvGraphicFramePr>
          <p:cNvPr id="2051" name="Object 33">
            <a:extLst>
              <a:ext uri="{FF2B5EF4-FFF2-40B4-BE49-F238E27FC236}">
                <a16:creationId xmlns:a16="http://schemas.microsoft.com/office/drawing/2014/main" id="{6BE6DB8C-1704-40DD-8DBE-E132445A750B}"/>
              </a:ext>
            </a:extLst>
          </p:cNvPr>
          <p:cNvGraphicFramePr>
            <a:graphicFrameLocks noChangeAspect="1"/>
          </p:cNvGraphicFramePr>
          <p:nvPr>
            <p:extLst>
              <p:ext uri="{D42A27DB-BD31-4B8C-83A1-F6EECF244321}">
                <p14:modId xmlns:p14="http://schemas.microsoft.com/office/powerpoint/2010/main" val="548062891"/>
              </p:ext>
            </p:extLst>
          </p:nvPr>
        </p:nvGraphicFramePr>
        <p:xfrm>
          <a:off x="2033271" y="2262756"/>
          <a:ext cx="1150938" cy="455613"/>
        </p:xfrm>
        <a:graphic>
          <a:graphicData uri="http://schemas.openxmlformats.org/presentationml/2006/ole">
            <mc:AlternateContent xmlns:mc="http://schemas.openxmlformats.org/markup-compatibility/2006">
              <mc:Choice xmlns:v="urn:schemas-microsoft-com:vml" Requires="v">
                <p:oleObj spid="_x0000_s7291" name="Equation" r:id="rId5" imgW="469800" imgH="228600" progId="Equation.DSMT4">
                  <p:embed/>
                </p:oleObj>
              </mc:Choice>
              <mc:Fallback>
                <p:oleObj name="Equation" r:id="rId5" imgW="469800" imgH="228600" progId="Equation.DSMT4">
                  <p:embed/>
                  <p:pic>
                    <p:nvPicPr>
                      <p:cNvPr id="2051" name="Object 33">
                        <a:extLst>
                          <a:ext uri="{FF2B5EF4-FFF2-40B4-BE49-F238E27FC236}">
                            <a16:creationId xmlns:a16="http://schemas.microsoft.com/office/drawing/2014/main" id="{6BE6DB8C-1704-40DD-8DBE-E132445A75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3271" y="2262756"/>
                        <a:ext cx="1150938"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927" name="AutoShape 39">
            <a:extLst>
              <a:ext uri="{FF2B5EF4-FFF2-40B4-BE49-F238E27FC236}">
                <a16:creationId xmlns:a16="http://schemas.microsoft.com/office/drawing/2014/main" id="{669F95DA-FA04-41A5-93F2-4EE28669C001}"/>
              </a:ext>
            </a:extLst>
          </p:cNvPr>
          <p:cNvSpPr>
            <a:spLocks noChangeArrowheads="1"/>
          </p:cNvSpPr>
          <p:nvPr/>
        </p:nvSpPr>
        <p:spPr bwMode="auto">
          <a:xfrm>
            <a:off x="3407439" y="5511493"/>
            <a:ext cx="5184775" cy="1295400"/>
          </a:xfrm>
          <a:prstGeom prst="wedgeEllipseCallout">
            <a:avLst>
              <a:gd name="adj1" fmla="val -57407"/>
              <a:gd name="adj2" fmla="val -66176"/>
            </a:avLst>
          </a:prstGeom>
          <a:solidFill>
            <a:srgbClr val="FFFFFF"/>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a:p>
        </p:txBody>
      </p:sp>
      <p:sp>
        <p:nvSpPr>
          <p:cNvPr id="37929" name="Text Box 41">
            <a:extLst>
              <a:ext uri="{FF2B5EF4-FFF2-40B4-BE49-F238E27FC236}">
                <a16:creationId xmlns:a16="http://schemas.microsoft.com/office/drawing/2014/main" id="{9EA2E7CE-D277-4062-A368-E85D5548B555}"/>
              </a:ext>
            </a:extLst>
          </p:cNvPr>
          <p:cNvSpPr txBox="1">
            <a:spLocks noChangeArrowheads="1"/>
          </p:cNvSpPr>
          <p:nvPr/>
        </p:nvSpPr>
        <p:spPr bwMode="auto">
          <a:xfrm>
            <a:off x="3547403" y="5743857"/>
            <a:ext cx="518477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400" dirty="0"/>
              <a:t>But There are many  possibilities</a:t>
            </a:r>
          </a:p>
          <a:p>
            <a:pPr eaLnBrk="1" hangingPunct="1">
              <a:spcBef>
                <a:spcPct val="50000"/>
              </a:spcBef>
            </a:pPr>
            <a:r>
              <a:rPr lang="en-US" altLang="en-US" sz="2400" dirty="0"/>
              <a:t>          for such hyperplanes </a:t>
            </a:r>
            <a:r>
              <a:rPr lang="en-US" altLang="en-US" dirty="0"/>
              <a:t>!!</a:t>
            </a:r>
          </a:p>
        </p:txBody>
      </p:sp>
      <p:pic>
        <p:nvPicPr>
          <p:cNvPr id="37931" name="Picture 43" descr="geeky_girl_jabbering_hg_clr">
            <a:extLst>
              <a:ext uri="{FF2B5EF4-FFF2-40B4-BE49-F238E27FC236}">
                <a16:creationId xmlns:a16="http://schemas.microsoft.com/office/drawing/2014/main" id="{1B2BD77C-8A31-4313-8E6F-57DEBC6EE82D}"/>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1652589" y="4722495"/>
            <a:ext cx="1255712" cy="213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32" name="AutoShape 44">
            <a:extLst>
              <a:ext uri="{FF2B5EF4-FFF2-40B4-BE49-F238E27FC236}">
                <a16:creationId xmlns:a16="http://schemas.microsoft.com/office/drawing/2014/main" id="{F1716381-50F7-4509-A0EC-0B75885A5E9F}"/>
              </a:ext>
            </a:extLst>
          </p:cNvPr>
          <p:cNvSpPr>
            <a:spLocks noChangeArrowheads="1"/>
          </p:cNvSpPr>
          <p:nvPr/>
        </p:nvSpPr>
        <p:spPr bwMode="auto">
          <a:xfrm>
            <a:off x="4914584" y="2767580"/>
            <a:ext cx="228600" cy="228600"/>
          </a:xfrm>
          <a:prstGeom prst="star5">
            <a:avLst/>
          </a:prstGeom>
          <a:solidFill>
            <a:srgbClr val="FFFF00"/>
          </a:solidFill>
          <a:ln w="9525">
            <a:solidFill>
              <a:srgbClr val="000000"/>
            </a:solidFill>
            <a:miter lim="800000"/>
            <a:headEnd/>
            <a:tailEnd/>
          </a:ln>
        </p:spPr>
        <p:txBody>
          <a:bodyPr/>
          <a:lstStyle/>
          <a:p>
            <a:pPr>
              <a:defRPr/>
            </a:pPr>
            <a:endParaRPr lang="en-US">
              <a:latin typeface="Arial" charset="0"/>
            </a:endParaRPr>
          </a:p>
        </p:txBody>
      </p:sp>
      <p:graphicFrame>
        <p:nvGraphicFramePr>
          <p:cNvPr id="2052" name="Object 46">
            <a:extLst>
              <a:ext uri="{FF2B5EF4-FFF2-40B4-BE49-F238E27FC236}">
                <a16:creationId xmlns:a16="http://schemas.microsoft.com/office/drawing/2014/main" id="{0FBD8A55-8FC6-449A-AA0B-156774B07AB4}"/>
              </a:ext>
            </a:extLst>
          </p:cNvPr>
          <p:cNvGraphicFramePr>
            <a:graphicFrameLocks noChangeAspect="1"/>
          </p:cNvGraphicFramePr>
          <p:nvPr>
            <p:extLst>
              <p:ext uri="{D42A27DB-BD31-4B8C-83A1-F6EECF244321}">
                <p14:modId xmlns:p14="http://schemas.microsoft.com/office/powerpoint/2010/main" val="1658879570"/>
              </p:ext>
            </p:extLst>
          </p:nvPr>
        </p:nvGraphicFramePr>
        <p:xfrm>
          <a:off x="7505385" y="2839018"/>
          <a:ext cx="2592387" cy="398462"/>
        </p:xfrm>
        <a:graphic>
          <a:graphicData uri="http://schemas.openxmlformats.org/presentationml/2006/ole">
            <mc:AlternateContent xmlns:mc="http://schemas.openxmlformats.org/markup-compatibility/2006">
              <mc:Choice xmlns:v="urn:schemas-microsoft-com:vml" Requires="v">
                <p:oleObj spid="_x0000_s7292" name="Equation" r:id="rId8" imgW="1320480" imgH="203040" progId="Equation.DSMT4">
                  <p:embed/>
                </p:oleObj>
              </mc:Choice>
              <mc:Fallback>
                <p:oleObj name="Equation" r:id="rId8" imgW="1320480" imgH="203040" progId="Equation.DSMT4">
                  <p:embed/>
                  <p:pic>
                    <p:nvPicPr>
                      <p:cNvPr id="2052" name="Object 46">
                        <a:extLst>
                          <a:ext uri="{FF2B5EF4-FFF2-40B4-BE49-F238E27FC236}">
                            <a16:creationId xmlns:a16="http://schemas.microsoft.com/office/drawing/2014/main" id="{0FBD8A55-8FC6-449A-AA0B-156774B07AB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05385" y="2839018"/>
                        <a:ext cx="2592387" cy="39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736" name="Object 40">
            <a:extLst>
              <a:ext uri="{FF2B5EF4-FFF2-40B4-BE49-F238E27FC236}">
                <a16:creationId xmlns:a16="http://schemas.microsoft.com/office/drawing/2014/main" id="{F596184C-CAA4-4F4D-9F1D-17D992D0D4F7}"/>
              </a:ext>
            </a:extLst>
          </p:cNvPr>
          <p:cNvGraphicFramePr>
            <a:graphicFrameLocks noChangeAspect="1"/>
          </p:cNvGraphicFramePr>
          <p:nvPr>
            <p:extLst>
              <p:ext uri="{D42A27DB-BD31-4B8C-83A1-F6EECF244321}">
                <p14:modId xmlns:p14="http://schemas.microsoft.com/office/powerpoint/2010/main" val="2983238799"/>
              </p:ext>
            </p:extLst>
          </p:nvPr>
        </p:nvGraphicFramePr>
        <p:xfrm>
          <a:off x="8370571" y="4855143"/>
          <a:ext cx="1441450" cy="347662"/>
        </p:xfrm>
        <a:graphic>
          <a:graphicData uri="http://schemas.openxmlformats.org/presentationml/2006/ole">
            <mc:AlternateContent xmlns:mc="http://schemas.openxmlformats.org/markup-compatibility/2006">
              <mc:Choice xmlns:v="urn:schemas-microsoft-com:vml" Requires="v">
                <p:oleObj spid="_x0000_s7293" name="Equation" r:id="rId10" imgW="736560" imgH="177480" progId="Equation.DSMT4">
                  <p:embed/>
                </p:oleObj>
              </mc:Choice>
              <mc:Fallback>
                <p:oleObj name="Equation" r:id="rId10" imgW="736560" imgH="177480" progId="Equation.DSMT4">
                  <p:embed/>
                  <p:pic>
                    <p:nvPicPr>
                      <p:cNvPr id="29736" name="Object 40">
                        <a:extLst>
                          <a:ext uri="{FF2B5EF4-FFF2-40B4-BE49-F238E27FC236}">
                            <a16:creationId xmlns:a16="http://schemas.microsoft.com/office/drawing/2014/main" id="{F596184C-CAA4-4F4D-9F1D-17D992D0D4F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70571" y="4855143"/>
                        <a:ext cx="1441450" cy="34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83" name="Object 35">
            <a:extLst>
              <a:ext uri="{FF2B5EF4-FFF2-40B4-BE49-F238E27FC236}">
                <a16:creationId xmlns:a16="http://schemas.microsoft.com/office/drawing/2014/main" id="{45FC9582-77D0-42E9-BA01-DD478696E745}"/>
              </a:ext>
            </a:extLst>
          </p:cNvPr>
          <p:cNvGraphicFramePr>
            <a:graphicFrameLocks noChangeAspect="1"/>
          </p:cNvGraphicFramePr>
          <p:nvPr>
            <p:extLst>
              <p:ext uri="{D42A27DB-BD31-4B8C-83A1-F6EECF244321}">
                <p14:modId xmlns:p14="http://schemas.microsoft.com/office/powerpoint/2010/main" val="972426494"/>
              </p:ext>
            </p:extLst>
          </p:nvPr>
        </p:nvGraphicFramePr>
        <p:xfrm>
          <a:off x="7218046" y="5286944"/>
          <a:ext cx="268288" cy="401637"/>
        </p:xfrm>
        <a:graphic>
          <a:graphicData uri="http://schemas.openxmlformats.org/presentationml/2006/ole">
            <mc:AlternateContent xmlns:mc="http://schemas.openxmlformats.org/markup-compatibility/2006">
              <mc:Choice xmlns:v="urn:schemas-microsoft-com:vml" Requires="v">
                <p:oleObj spid="_x0000_s7294" name="Equation" r:id="rId12" imgW="152280" imgH="228600" progId="Equation.DSMT4">
                  <p:embed/>
                </p:oleObj>
              </mc:Choice>
              <mc:Fallback>
                <p:oleObj name="Equation" r:id="rId12" imgW="152280" imgH="228600" progId="Equation.DSMT4">
                  <p:embed/>
                  <p:pic>
                    <p:nvPicPr>
                      <p:cNvPr id="2083" name="Object 35">
                        <a:extLst>
                          <a:ext uri="{FF2B5EF4-FFF2-40B4-BE49-F238E27FC236}">
                            <a16:creationId xmlns:a16="http://schemas.microsoft.com/office/drawing/2014/main" id="{45FC9582-77D0-42E9-BA01-DD478696E74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18046" y="5286944"/>
                        <a:ext cx="268288"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84" name="Object 36">
            <a:extLst>
              <a:ext uri="{FF2B5EF4-FFF2-40B4-BE49-F238E27FC236}">
                <a16:creationId xmlns:a16="http://schemas.microsoft.com/office/drawing/2014/main" id="{271BAA7B-59FA-4930-96BD-A374578A67A3}"/>
              </a:ext>
            </a:extLst>
          </p:cNvPr>
          <p:cNvGraphicFramePr>
            <a:graphicFrameLocks noChangeAspect="1"/>
          </p:cNvGraphicFramePr>
          <p:nvPr>
            <p:extLst>
              <p:ext uri="{D42A27DB-BD31-4B8C-83A1-F6EECF244321}">
                <p14:modId xmlns:p14="http://schemas.microsoft.com/office/powerpoint/2010/main" val="978532218"/>
              </p:ext>
            </p:extLst>
          </p:nvPr>
        </p:nvGraphicFramePr>
        <p:xfrm>
          <a:off x="2969897" y="1902394"/>
          <a:ext cx="290513" cy="401637"/>
        </p:xfrm>
        <a:graphic>
          <a:graphicData uri="http://schemas.openxmlformats.org/presentationml/2006/ole">
            <mc:AlternateContent xmlns:mc="http://schemas.openxmlformats.org/markup-compatibility/2006">
              <mc:Choice xmlns:v="urn:schemas-microsoft-com:vml" Requires="v">
                <p:oleObj spid="_x0000_s7295" name="Equation" r:id="rId14" imgW="164880" imgH="228600" progId="Equation.DSMT4">
                  <p:embed/>
                </p:oleObj>
              </mc:Choice>
              <mc:Fallback>
                <p:oleObj name="Equation" r:id="rId14" imgW="164880" imgH="228600" progId="Equation.DSMT4">
                  <p:embed/>
                  <p:pic>
                    <p:nvPicPr>
                      <p:cNvPr id="2084" name="Object 36">
                        <a:extLst>
                          <a:ext uri="{FF2B5EF4-FFF2-40B4-BE49-F238E27FC236}">
                            <a16:creationId xmlns:a16="http://schemas.microsoft.com/office/drawing/2014/main" id="{271BAA7B-59FA-4930-96BD-A374578A67A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69897" y="1902394"/>
                        <a:ext cx="290513"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itle 1">
            <a:extLst>
              <a:ext uri="{FF2B5EF4-FFF2-40B4-BE49-F238E27FC236}">
                <a16:creationId xmlns:a16="http://schemas.microsoft.com/office/drawing/2014/main" id="{5202071D-C11C-432E-BD31-44016ACF8387}"/>
              </a:ext>
            </a:extLst>
          </p:cNvPr>
          <p:cNvSpPr>
            <a:spLocks noGrp="1"/>
          </p:cNvSpPr>
          <p:nvPr>
            <p:ph type="title"/>
          </p:nvPr>
        </p:nvSpPr>
        <p:spPr>
          <a:xfrm>
            <a:off x="1066801" y="235736"/>
            <a:ext cx="10058400" cy="1450757"/>
          </a:xfrm>
        </p:spPr>
        <p:txBody>
          <a:bodyPr>
            <a:normAutofit/>
          </a:bodyPr>
          <a:lstStyle/>
          <a:p>
            <a:r>
              <a:rPr lang="en-US" altLang="en-US" dirty="0"/>
              <a:t>Separating Hyperplane</a:t>
            </a:r>
            <a:endParaRPr lang="en-US" dirty="0"/>
          </a:p>
        </p:txBody>
      </p:sp>
      <p:sp>
        <p:nvSpPr>
          <p:cNvPr id="3" name="Date Placeholder 2">
            <a:extLst>
              <a:ext uri="{FF2B5EF4-FFF2-40B4-BE49-F238E27FC236}">
                <a16:creationId xmlns:a16="http://schemas.microsoft.com/office/drawing/2014/main" id="{41961AA8-05D7-4219-8F15-A51E990A89D5}"/>
              </a:ext>
            </a:extLst>
          </p:cNvPr>
          <p:cNvSpPr>
            <a:spLocks noGrp="1"/>
          </p:cNvSpPr>
          <p:nvPr>
            <p:ph type="dt" sz="half" idx="10"/>
          </p:nvPr>
        </p:nvSpPr>
        <p:spPr/>
        <p:txBody>
          <a:bodyPr/>
          <a:lstStyle/>
          <a:p>
            <a:fld id="{55CD6FE7-BEEB-4A27-BDDB-B820361A43A8}" type="datetime2">
              <a:rPr lang="en-US" smtClean="0"/>
              <a:t>Tuesday, January 16, 2018</a:t>
            </a:fld>
            <a:endParaRPr lang="en-US" dirty="0"/>
          </a:p>
        </p:txBody>
      </p:sp>
      <p:sp>
        <p:nvSpPr>
          <p:cNvPr id="4" name="Footer Placeholder 3">
            <a:extLst>
              <a:ext uri="{FF2B5EF4-FFF2-40B4-BE49-F238E27FC236}">
                <a16:creationId xmlns:a16="http://schemas.microsoft.com/office/drawing/2014/main" id="{94575094-E5C4-41AF-8080-13BEBDDD58BC}"/>
              </a:ext>
            </a:extLst>
          </p:cNvPr>
          <p:cNvSpPr>
            <a:spLocks noGrp="1"/>
          </p:cNvSpPr>
          <p:nvPr>
            <p:ph type="ftr" sz="quarter" idx="11"/>
          </p:nvPr>
        </p:nvSpPr>
        <p:spPr/>
        <p:txBody>
          <a:bodyPr/>
          <a:lstStyle/>
          <a:p>
            <a:r>
              <a:rPr lang="en-US"/>
              <a:t>JAYA GUPTA</a:t>
            </a:r>
            <a:endParaRPr lang="en-US" dirty="0"/>
          </a:p>
        </p:txBody>
      </p:sp>
      <p:sp>
        <p:nvSpPr>
          <p:cNvPr id="5" name="Slide Number Placeholder 4">
            <a:extLst>
              <a:ext uri="{FF2B5EF4-FFF2-40B4-BE49-F238E27FC236}">
                <a16:creationId xmlns:a16="http://schemas.microsoft.com/office/drawing/2014/main" id="{A85FC722-AF45-4746-B774-F97B383C4939}"/>
              </a:ext>
            </a:extLst>
          </p:cNvPr>
          <p:cNvSpPr>
            <a:spLocks noGrp="1"/>
          </p:cNvSpPr>
          <p:nvPr>
            <p:ph type="sldNum" sz="quarter" idx="12"/>
          </p:nvPr>
        </p:nvSpPr>
        <p:spPr/>
        <p:txBody>
          <a:bodyPr/>
          <a:lstStyle/>
          <a:p>
            <a:fld id="{6113E31D-E2AB-40D1-8B51-AFA5AFEF393A}" type="slidenum">
              <a:rPr lang="en-US" smtClean="0"/>
              <a:pPr/>
              <a:t>68</a:t>
            </a:fld>
            <a:endParaRPr lang="en-US" dirty="0"/>
          </a:p>
        </p:txBody>
      </p:sp>
    </p:spTree>
    <p:extLst>
      <p:ext uri="{BB962C8B-B14F-4D97-AF65-F5344CB8AC3E}">
        <p14:creationId xmlns:p14="http://schemas.microsoft.com/office/powerpoint/2010/main" val="23956037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7931"/>
                                        </p:tgtEl>
                                        <p:attrNameLst>
                                          <p:attrName>style.visibility</p:attrName>
                                        </p:attrNameLst>
                                      </p:cBhvr>
                                      <p:to>
                                        <p:strVal val="visible"/>
                                      </p:to>
                                    </p:set>
                                    <p:animEffect transition="in" filter="box(in)">
                                      <p:cBhvr>
                                        <p:cTn id="7" dur="500"/>
                                        <p:tgtEl>
                                          <p:spTgt spid="37931"/>
                                        </p:tgtEl>
                                      </p:cBhvr>
                                    </p:animEffect>
                                  </p:childTnLst>
                                </p:cTn>
                              </p:par>
                              <p:par>
                                <p:cTn id="8" presetID="3" presetClass="entr" presetSubtype="10" fill="hold" nodeType="withEffect">
                                  <p:stCondLst>
                                    <p:cond delay="0"/>
                                  </p:stCondLst>
                                  <p:childTnLst>
                                    <p:set>
                                      <p:cBhvr>
                                        <p:cTn id="9" dur="1" fill="hold">
                                          <p:stCondLst>
                                            <p:cond delay="0"/>
                                          </p:stCondLst>
                                        </p:cTn>
                                        <p:tgtEl>
                                          <p:spTgt spid="37929">
                                            <p:txEl>
                                              <p:pRg st="0" end="0"/>
                                            </p:txEl>
                                          </p:spTgt>
                                        </p:tgtEl>
                                        <p:attrNameLst>
                                          <p:attrName>style.visibility</p:attrName>
                                        </p:attrNameLst>
                                      </p:cBhvr>
                                      <p:to>
                                        <p:strVal val="visible"/>
                                      </p:to>
                                    </p:set>
                                    <p:animEffect transition="in" filter="blinds(horizontal)">
                                      <p:cBhvr>
                                        <p:cTn id="10" dur="500"/>
                                        <p:tgtEl>
                                          <p:spTgt spid="37929">
                                            <p:txEl>
                                              <p:pRg st="0" end="0"/>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7929">
                                            <p:txEl>
                                              <p:pRg st="1" end="1"/>
                                            </p:txEl>
                                          </p:spTgt>
                                        </p:tgtEl>
                                        <p:attrNameLst>
                                          <p:attrName>style.visibility</p:attrName>
                                        </p:attrNameLst>
                                      </p:cBhvr>
                                      <p:to>
                                        <p:strVal val="visible"/>
                                      </p:to>
                                    </p:set>
                                    <p:animEffect transition="in" filter="blinds(horizontal)">
                                      <p:cBhvr>
                                        <p:cTn id="13" dur="500"/>
                                        <p:tgtEl>
                                          <p:spTgt spid="37929">
                                            <p:txEl>
                                              <p:pRg st="1" end="1"/>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7927"/>
                                        </p:tgtEl>
                                        <p:attrNameLst>
                                          <p:attrName>style.visibility</p:attrName>
                                        </p:attrNameLst>
                                      </p:cBhvr>
                                      <p:to>
                                        <p:strVal val="visible"/>
                                      </p:to>
                                    </p:set>
                                    <p:animEffect transition="in" filter="blinds(horizontal)">
                                      <p:cBhvr>
                                        <p:cTn id="16" dur="500"/>
                                        <p:tgtEl>
                                          <p:spTgt spid="379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2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a:extLst>
              <a:ext uri="{FF2B5EF4-FFF2-40B4-BE49-F238E27FC236}">
                <a16:creationId xmlns:a16="http://schemas.microsoft.com/office/drawing/2014/main" id="{6C8BC862-33A4-4F7A-BD2A-E62167B20E86}"/>
              </a:ext>
            </a:extLst>
          </p:cNvPr>
          <p:cNvSpPr>
            <a:spLocks noGrp="1" noChangeArrowheads="1"/>
          </p:cNvSpPr>
          <p:nvPr>
            <p:ph type="title"/>
          </p:nvPr>
        </p:nvSpPr>
        <p:spPr/>
        <p:txBody>
          <a:bodyPr>
            <a:normAutofit/>
          </a:bodyPr>
          <a:lstStyle/>
          <a:p>
            <a:pPr algn="l" eaLnBrk="1" hangingPunct="1"/>
            <a:r>
              <a:rPr lang="en-US" altLang="en-US" dirty="0">
                <a:solidFill>
                  <a:schemeClr val="tx1"/>
                </a:solidFill>
              </a:rPr>
              <a:t>Separating Hyperplanes</a:t>
            </a:r>
          </a:p>
        </p:txBody>
      </p:sp>
      <p:cxnSp>
        <p:nvCxnSpPr>
          <p:cNvPr id="3077" name="AutoShape 48">
            <a:extLst>
              <a:ext uri="{FF2B5EF4-FFF2-40B4-BE49-F238E27FC236}">
                <a16:creationId xmlns:a16="http://schemas.microsoft.com/office/drawing/2014/main" id="{D24FCF1D-5279-440B-B091-43E94DF93A5D}"/>
              </a:ext>
            </a:extLst>
          </p:cNvPr>
          <p:cNvCxnSpPr>
            <a:cxnSpLocks noChangeShapeType="1"/>
          </p:cNvCxnSpPr>
          <p:nvPr/>
        </p:nvCxnSpPr>
        <p:spPr bwMode="auto">
          <a:xfrm>
            <a:off x="3119293" y="5002213"/>
            <a:ext cx="446405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078" name="AutoShape 49">
            <a:extLst>
              <a:ext uri="{FF2B5EF4-FFF2-40B4-BE49-F238E27FC236}">
                <a16:creationId xmlns:a16="http://schemas.microsoft.com/office/drawing/2014/main" id="{27A284C1-B9E2-41E6-93B9-9B8A599D3306}"/>
              </a:ext>
            </a:extLst>
          </p:cNvPr>
          <p:cNvSpPr>
            <a:spLocks noChangeArrowheads="1"/>
          </p:cNvSpPr>
          <p:nvPr/>
        </p:nvSpPr>
        <p:spPr bwMode="auto">
          <a:xfrm flipH="1">
            <a:off x="3766994" y="3849689"/>
            <a:ext cx="144463" cy="144463"/>
          </a:xfrm>
          <a:prstGeom prst="flowChartConnector">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79" name="AutoShape 50">
            <a:extLst>
              <a:ext uri="{FF2B5EF4-FFF2-40B4-BE49-F238E27FC236}">
                <a16:creationId xmlns:a16="http://schemas.microsoft.com/office/drawing/2014/main" id="{869DFD34-CA7D-4B21-BE40-228A4242178F}"/>
              </a:ext>
            </a:extLst>
          </p:cNvPr>
          <p:cNvSpPr>
            <a:spLocks noChangeArrowheads="1"/>
          </p:cNvSpPr>
          <p:nvPr/>
        </p:nvSpPr>
        <p:spPr bwMode="auto">
          <a:xfrm flipH="1">
            <a:off x="4127356" y="3921126"/>
            <a:ext cx="144462" cy="144462"/>
          </a:xfrm>
          <a:prstGeom prst="flowChartConnector">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80" name="AutoShape 51">
            <a:extLst>
              <a:ext uri="{FF2B5EF4-FFF2-40B4-BE49-F238E27FC236}">
                <a16:creationId xmlns:a16="http://schemas.microsoft.com/office/drawing/2014/main" id="{8BE8B1B2-5B7B-42AC-B5EF-041ACAB2A66A}"/>
              </a:ext>
            </a:extLst>
          </p:cNvPr>
          <p:cNvSpPr>
            <a:spLocks noChangeArrowheads="1"/>
          </p:cNvSpPr>
          <p:nvPr/>
        </p:nvSpPr>
        <p:spPr bwMode="auto">
          <a:xfrm flipH="1">
            <a:off x="3911456" y="4641851"/>
            <a:ext cx="144462" cy="144462"/>
          </a:xfrm>
          <a:prstGeom prst="flowChartConnector">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81" name="AutoShape 52">
            <a:extLst>
              <a:ext uri="{FF2B5EF4-FFF2-40B4-BE49-F238E27FC236}">
                <a16:creationId xmlns:a16="http://schemas.microsoft.com/office/drawing/2014/main" id="{A9806BE7-4A6D-4C7E-A20E-7B095B00B159}"/>
              </a:ext>
            </a:extLst>
          </p:cNvPr>
          <p:cNvSpPr>
            <a:spLocks noChangeArrowheads="1"/>
          </p:cNvSpPr>
          <p:nvPr/>
        </p:nvSpPr>
        <p:spPr bwMode="auto">
          <a:xfrm flipH="1">
            <a:off x="4703619" y="4065589"/>
            <a:ext cx="144463" cy="144463"/>
          </a:xfrm>
          <a:prstGeom prst="flowChartConnector">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82" name="AutoShape 53">
            <a:extLst>
              <a:ext uri="{FF2B5EF4-FFF2-40B4-BE49-F238E27FC236}">
                <a16:creationId xmlns:a16="http://schemas.microsoft.com/office/drawing/2014/main" id="{E212DCF0-9400-4155-9C3C-1F3CB3FF0ADE}"/>
              </a:ext>
            </a:extLst>
          </p:cNvPr>
          <p:cNvSpPr>
            <a:spLocks noChangeArrowheads="1"/>
          </p:cNvSpPr>
          <p:nvPr/>
        </p:nvSpPr>
        <p:spPr bwMode="auto">
          <a:xfrm flipH="1">
            <a:off x="4703619" y="4641851"/>
            <a:ext cx="144463" cy="144462"/>
          </a:xfrm>
          <a:prstGeom prst="flowChartConnector">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83" name="AutoShape 54">
            <a:extLst>
              <a:ext uri="{FF2B5EF4-FFF2-40B4-BE49-F238E27FC236}">
                <a16:creationId xmlns:a16="http://schemas.microsoft.com/office/drawing/2014/main" id="{1B54BDCB-8281-4E3A-9338-6DA4529D5CFD}"/>
              </a:ext>
            </a:extLst>
          </p:cNvPr>
          <p:cNvSpPr>
            <a:spLocks noChangeArrowheads="1"/>
          </p:cNvSpPr>
          <p:nvPr/>
        </p:nvSpPr>
        <p:spPr bwMode="auto">
          <a:xfrm flipH="1">
            <a:off x="3766994" y="2913064"/>
            <a:ext cx="144463" cy="144463"/>
          </a:xfrm>
          <a:prstGeom prst="flowChartConnector">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84" name="AutoShape 55">
            <a:extLst>
              <a:ext uri="{FF2B5EF4-FFF2-40B4-BE49-F238E27FC236}">
                <a16:creationId xmlns:a16="http://schemas.microsoft.com/office/drawing/2014/main" id="{861DD6AC-45B2-460B-A6D6-E5D7BF8217F1}"/>
              </a:ext>
            </a:extLst>
          </p:cNvPr>
          <p:cNvSpPr>
            <a:spLocks noChangeArrowheads="1"/>
          </p:cNvSpPr>
          <p:nvPr/>
        </p:nvSpPr>
        <p:spPr bwMode="auto">
          <a:xfrm flipH="1">
            <a:off x="5927581" y="4713289"/>
            <a:ext cx="144462" cy="144463"/>
          </a:xfrm>
          <a:prstGeom prst="flowChartConnector">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85" name="AutoShape 56">
            <a:extLst>
              <a:ext uri="{FF2B5EF4-FFF2-40B4-BE49-F238E27FC236}">
                <a16:creationId xmlns:a16="http://schemas.microsoft.com/office/drawing/2014/main" id="{0D50DC1E-5908-415C-8F8B-9ADE8D7D0A07}"/>
              </a:ext>
            </a:extLst>
          </p:cNvPr>
          <p:cNvSpPr>
            <a:spLocks noChangeArrowheads="1"/>
          </p:cNvSpPr>
          <p:nvPr/>
        </p:nvSpPr>
        <p:spPr bwMode="auto">
          <a:xfrm flipH="1">
            <a:off x="5278294" y="4354514"/>
            <a:ext cx="144463" cy="144463"/>
          </a:xfrm>
          <a:prstGeom prst="flowChartConnector">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8185" name="AutoShape 57">
            <a:extLst>
              <a:ext uri="{FF2B5EF4-FFF2-40B4-BE49-F238E27FC236}">
                <a16:creationId xmlns:a16="http://schemas.microsoft.com/office/drawing/2014/main" id="{62882F84-50D8-4877-B735-A24A44266AE7}"/>
              </a:ext>
            </a:extLst>
          </p:cNvPr>
          <p:cNvSpPr>
            <a:spLocks noChangeArrowheads="1"/>
          </p:cNvSpPr>
          <p:nvPr/>
        </p:nvSpPr>
        <p:spPr bwMode="auto">
          <a:xfrm>
            <a:off x="5783118" y="2049463"/>
            <a:ext cx="228600" cy="228600"/>
          </a:xfrm>
          <a:prstGeom prst="star5">
            <a:avLst/>
          </a:prstGeom>
          <a:solidFill>
            <a:srgbClr val="FFFF00"/>
          </a:solidFill>
          <a:ln w="9525">
            <a:solidFill>
              <a:srgbClr val="000000"/>
            </a:solidFill>
            <a:miter lim="800000"/>
            <a:headEnd/>
            <a:tailEnd/>
          </a:ln>
        </p:spPr>
        <p:txBody>
          <a:bodyPr/>
          <a:lstStyle/>
          <a:p>
            <a:pPr>
              <a:defRPr/>
            </a:pPr>
            <a:endParaRPr lang="en-US">
              <a:latin typeface="Arial" charset="0"/>
            </a:endParaRPr>
          </a:p>
        </p:txBody>
      </p:sp>
      <p:sp>
        <p:nvSpPr>
          <p:cNvPr id="48186" name="AutoShape 58">
            <a:extLst>
              <a:ext uri="{FF2B5EF4-FFF2-40B4-BE49-F238E27FC236}">
                <a16:creationId xmlns:a16="http://schemas.microsoft.com/office/drawing/2014/main" id="{64B283B1-2D64-480A-BF61-B1543CF069C1}"/>
              </a:ext>
            </a:extLst>
          </p:cNvPr>
          <p:cNvSpPr>
            <a:spLocks noChangeArrowheads="1"/>
          </p:cNvSpPr>
          <p:nvPr/>
        </p:nvSpPr>
        <p:spPr bwMode="auto">
          <a:xfrm>
            <a:off x="5711681" y="3057526"/>
            <a:ext cx="228600" cy="228600"/>
          </a:xfrm>
          <a:prstGeom prst="star5">
            <a:avLst/>
          </a:prstGeom>
          <a:solidFill>
            <a:srgbClr val="FFFF00"/>
          </a:solidFill>
          <a:ln w="9525">
            <a:solidFill>
              <a:srgbClr val="000000"/>
            </a:solidFill>
            <a:miter lim="800000"/>
            <a:headEnd/>
            <a:tailEnd/>
          </a:ln>
        </p:spPr>
        <p:txBody>
          <a:bodyPr/>
          <a:lstStyle/>
          <a:p>
            <a:pPr>
              <a:defRPr/>
            </a:pPr>
            <a:endParaRPr lang="en-US">
              <a:latin typeface="Arial" charset="0"/>
            </a:endParaRPr>
          </a:p>
        </p:txBody>
      </p:sp>
      <p:sp>
        <p:nvSpPr>
          <p:cNvPr id="48187" name="AutoShape 59">
            <a:extLst>
              <a:ext uri="{FF2B5EF4-FFF2-40B4-BE49-F238E27FC236}">
                <a16:creationId xmlns:a16="http://schemas.microsoft.com/office/drawing/2014/main" id="{F0943315-4470-4A33-AC1F-F4C382C393D6}"/>
              </a:ext>
            </a:extLst>
          </p:cNvPr>
          <p:cNvSpPr>
            <a:spLocks noChangeArrowheads="1"/>
          </p:cNvSpPr>
          <p:nvPr/>
        </p:nvSpPr>
        <p:spPr bwMode="auto">
          <a:xfrm>
            <a:off x="7007081" y="2770188"/>
            <a:ext cx="228600" cy="228600"/>
          </a:xfrm>
          <a:prstGeom prst="star5">
            <a:avLst/>
          </a:prstGeom>
          <a:solidFill>
            <a:srgbClr val="FFFF00"/>
          </a:solidFill>
          <a:ln w="9525">
            <a:solidFill>
              <a:srgbClr val="000000"/>
            </a:solidFill>
            <a:miter lim="800000"/>
            <a:headEnd/>
            <a:tailEnd/>
          </a:ln>
        </p:spPr>
        <p:txBody>
          <a:bodyPr/>
          <a:lstStyle/>
          <a:p>
            <a:pPr>
              <a:defRPr/>
            </a:pPr>
            <a:endParaRPr lang="en-US">
              <a:latin typeface="Arial" charset="0"/>
            </a:endParaRPr>
          </a:p>
        </p:txBody>
      </p:sp>
      <p:sp>
        <p:nvSpPr>
          <p:cNvPr id="48188" name="AutoShape 60">
            <a:extLst>
              <a:ext uri="{FF2B5EF4-FFF2-40B4-BE49-F238E27FC236}">
                <a16:creationId xmlns:a16="http://schemas.microsoft.com/office/drawing/2014/main" id="{3B359F8F-09A1-432E-8D77-08DF9EA27CCB}"/>
              </a:ext>
            </a:extLst>
          </p:cNvPr>
          <p:cNvSpPr>
            <a:spLocks noChangeArrowheads="1"/>
          </p:cNvSpPr>
          <p:nvPr/>
        </p:nvSpPr>
        <p:spPr bwMode="auto">
          <a:xfrm>
            <a:off x="6646718" y="3273426"/>
            <a:ext cx="228600" cy="228600"/>
          </a:xfrm>
          <a:prstGeom prst="star5">
            <a:avLst/>
          </a:prstGeom>
          <a:solidFill>
            <a:srgbClr val="FFFF00"/>
          </a:solidFill>
          <a:ln w="9525">
            <a:solidFill>
              <a:srgbClr val="000000"/>
            </a:solidFill>
            <a:miter lim="800000"/>
            <a:headEnd/>
            <a:tailEnd/>
          </a:ln>
        </p:spPr>
        <p:txBody>
          <a:bodyPr/>
          <a:lstStyle/>
          <a:p>
            <a:pPr>
              <a:defRPr/>
            </a:pPr>
            <a:endParaRPr lang="en-US">
              <a:latin typeface="Arial" charset="0"/>
            </a:endParaRPr>
          </a:p>
        </p:txBody>
      </p:sp>
      <p:sp>
        <p:nvSpPr>
          <p:cNvPr id="48189" name="AutoShape 61">
            <a:extLst>
              <a:ext uri="{FF2B5EF4-FFF2-40B4-BE49-F238E27FC236}">
                <a16:creationId xmlns:a16="http://schemas.microsoft.com/office/drawing/2014/main" id="{C8F900B8-BC36-4608-9AFE-CC1A76CE8A53}"/>
              </a:ext>
            </a:extLst>
          </p:cNvPr>
          <p:cNvSpPr>
            <a:spLocks noChangeArrowheads="1"/>
          </p:cNvSpPr>
          <p:nvPr/>
        </p:nvSpPr>
        <p:spPr bwMode="auto">
          <a:xfrm>
            <a:off x="7367443" y="3346451"/>
            <a:ext cx="228600" cy="228600"/>
          </a:xfrm>
          <a:prstGeom prst="star5">
            <a:avLst/>
          </a:prstGeom>
          <a:solidFill>
            <a:srgbClr val="FFFF00"/>
          </a:solidFill>
          <a:ln w="9525">
            <a:solidFill>
              <a:srgbClr val="000000"/>
            </a:solidFill>
            <a:miter lim="800000"/>
            <a:headEnd/>
            <a:tailEnd/>
          </a:ln>
        </p:spPr>
        <p:txBody>
          <a:bodyPr/>
          <a:lstStyle/>
          <a:p>
            <a:pPr>
              <a:defRPr/>
            </a:pPr>
            <a:endParaRPr lang="en-US">
              <a:latin typeface="Arial" charset="0"/>
            </a:endParaRPr>
          </a:p>
        </p:txBody>
      </p:sp>
      <p:sp>
        <p:nvSpPr>
          <p:cNvPr id="48190" name="AutoShape 62">
            <a:extLst>
              <a:ext uri="{FF2B5EF4-FFF2-40B4-BE49-F238E27FC236}">
                <a16:creationId xmlns:a16="http://schemas.microsoft.com/office/drawing/2014/main" id="{882035DE-7888-4308-BA20-B57F2E3543AD}"/>
              </a:ext>
            </a:extLst>
          </p:cNvPr>
          <p:cNvSpPr>
            <a:spLocks noChangeArrowheads="1"/>
          </p:cNvSpPr>
          <p:nvPr/>
        </p:nvSpPr>
        <p:spPr bwMode="auto">
          <a:xfrm>
            <a:off x="4703618" y="1905001"/>
            <a:ext cx="228600" cy="228600"/>
          </a:xfrm>
          <a:prstGeom prst="star5">
            <a:avLst/>
          </a:prstGeom>
          <a:solidFill>
            <a:srgbClr val="FFFF00"/>
          </a:solidFill>
          <a:ln w="9525">
            <a:solidFill>
              <a:srgbClr val="000000"/>
            </a:solidFill>
            <a:miter lim="800000"/>
            <a:headEnd/>
            <a:tailEnd/>
          </a:ln>
        </p:spPr>
        <p:txBody>
          <a:bodyPr/>
          <a:lstStyle/>
          <a:p>
            <a:pPr>
              <a:defRPr/>
            </a:pPr>
            <a:endParaRPr lang="en-US">
              <a:latin typeface="Arial" charset="0"/>
            </a:endParaRPr>
          </a:p>
        </p:txBody>
      </p:sp>
      <p:cxnSp>
        <p:nvCxnSpPr>
          <p:cNvPr id="48191" name="AutoShape 63">
            <a:extLst>
              <a:ext uri="{FF2B5EF4-FFF2-40B4-BE49-F238E27FC236}">
                <a16:creationId xmlns:a16="http://schemas.microsoft.com/office/drawing/2014/main" id="{8D43E083-546E-43D8-BAD2-FC7918134CF5}"/>
              </a:ext>
            </a:extLst>
          </p:cNvPr>
          <p:cNvCxnSpPr>
            <a:cxnSpLocks noChangeShapeType="1"/>
          </p:cNvCxnSpPr>
          <p:nvPr/>
        </p:nvCxnSpPr>
        <p:spPr bwMode="auto">
          <a:xfrm>
            <a:off x="3622532" y="2409827"/>
            <a:ext cx="3671887" cy="2447925"/>
          </a:xfrm>
          <a:prstGeom prst="straightConnector1">
            <a:avLst/>
          </a:prstGeom>
          <a:noFill/>
          <a:ln w="9525">
            <a:solidFill>
              <a:srgbClr val="FFFF00"/>
            </a:solidFill>
            <a:round/>
            <a:headEnd/>
            <a:tailEnd/>
          </a:ln>
          <a:extLst>
            <a:ext uri="{909E8E84-426E-40DD-AFC4-6F175D3DCCD1}">
              <a14:hiddenFill xmlns:a14="http://schemas.microsoft.com/office/drawing/2010/main">
                <a:noFill/>
              </a14:hiddenFill>
            </a:ext>
          </a:extLst>
        </p:spPr>
      </p:cxnSp>
      <p:sp>
        <p:nvSpPr>
          <p:cNvPr id="3093" name="AutoShape 64">
            <a:extLst>
              <a:ext uri="{FF2B5EF4-FFF2-40B4-BE49-F238E27FC236}">
                <a16:creationId xmlns:a16="http://schemas.microsoft.com/office/drawing/2014/main" id="{D3BB04D6-A3DA-4A2E-A95E-5BB7FF9401F0}"/>
              </a:ext>
            </a:extLst>
          </p:cNvPr>
          <p:cNvSpPr>
            <a:spLocks noChangeArrowheads="1"/>
          </p:cNvSpPr>
          <p:nvPr/>
        </p:nvSpPr>
        <p:spPr bwMode="auto">
          <a:xfrm flipH="1">
            <a:off x="1677844" y="2481264"/>
            <a:ext cx="144463" cy="144463"/>
          </a:xfrm>
          <a:prstGeom prst="flowChartConnector">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aphicFrame>
        <p:nvGraphicFramePr>
          <p:cNvPr id="3074" name="Object 65">
            <a:extLst>
              <a:ext uri="{FF2B5EF4-FFF2-40B4-BE49-F238E27FC236}">
                <a16:creationId xmlns:a16="http://schemas.microsoft.com/office/drawing/2014/main" id="{438FDFE5-197F-4A9C-BE9E-FA2EC2DED541}"/>
              </a:ext>
            </a:extLst>
          </p:cNvPr>
          <p:cNvGraphicFramePr>
            <a:graphicFrameLocks noChangeAspect="1"/>
          </p:cNvGraphicFramePr>
          <p:nvPr>
            <p:extLst>
              <p:ext uri="{D42A27DB-BD31-4B8C-83A1-F6EECF244321}">
                <p14:modId xmlns:p14="http://schemas.microsoft.com/office/powerpoint/2010/main" val="3100865039"/>
              </p:ext>
            </p:extLst>
          </p:nvPr>
        </p:nvGraphicFramePr>
        <p:xfrm>
          <a:off x="1966769" y="2265363"/>
          <a:ext cx="1008063" cy="490538"/>
        </p:xfrm>
        <a:graphic>
          <a:graphicData uri="http://schemas.openxmlformats.org/presentationml/2006/ole">
            <mc:AlternateContent xmlns:mc="http://schemas.openxmlformats.org/markup-compatibility/2006">
              <mc:Choice xmlns:v="urn:schemas-microsoft-com:vml" Requires="v">
                <p:oleObj spid="_x0000_s8236" name="Equation" r:id="rId3" imgW="469800" imgH="228600" progId="Equation.DSMT4">
                  <p:embed/>
                </p:oleObj>
              </mc:Choice>
              <mc:Fallback>
                <p:oleObj name="Equation" r:id="rId3" imgW="469800" imgH="228600" progId="Equation.DSMT4">
                  <p:embed/>
                  <p:pic>
                    <p:nvPicPr>
                      <p:cNvPr id="3074" name="Object 65">
                        <a:extLst>
                          <a:ext uri="{FF2B5EF4-FFF2-40B4-BE49-F238E27FC236}">
                            <a16:creationId xmlns:a16="http://schemas.microsoft.com/office/drawing/2014/main" id="{438FDFE5-197F-4A9C-BE9E-FA2EC2DED5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6769" y="2265363"/>
                        <a:ext cx="1008063"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8194" name="AutoShape 66">
            <a:extLst>
              <a:ext uri="{FF2B5EF4-FFF2-40B4-BE49-F238E27FC236}">
                <a16:creationId xmlns:a16="http://schemas.microsoft.com/office/drawing/2014/main" id="{6254B804-83F7-42C3-96C2-7512C2A37BA0}"/>
              </a:ext>
            </a:extLst>
          </p:cNvPr>
          <p:cNvSpPr>
            <a:spLocks noChangeArrowheads="1"/>
          </p:cNvSpPr>
          <p:nvPr/>
        </p:nvSpPr>
        <p:spPr bwMode="auto">
          <a:xfrm>
            <a:off x="1606406" y="2049463"/>
            <a:ext cx="228600" cy="228600"/>
          </a:xfrm>
          <a:prstGeom prst="star5">
            <a:avLst/>
          </a:prstGeom>
          <a:solidFill>
            <a:srgbClr val="FFFF00"/>
          </a:solidFill>
          <a:ln w="9525">
            <a:solidFill>
              <a:srgbClr val="000000"/>
            </a:solidFill>
            <a:miter lim="800000"/>
            <a:headEnd/>
            <a:tailEnd/>
          </a:ln>
        </p:spPr>
        <p:txBody>
          <a:bodyPr/>
          <a:lstStyle/>
          <a:p>
            <a:pPr>
              <a:defRPr/>
            </a:pPr>
            <a:endParaRPr lang="en-US">
              <a:latin typeface="Arial" charset="0"/>
            </a:endParaRPr>
          </a:p>
        </p:txBody>
      </p:sp>
      <p:graphicFrame>
        <p:nvGraphicFramePr>
          <p:cNvPr id="3075" name="Object 67">
            <a:extLst>
              <a:ext uri="{FF2B5EF4-FFF2-40B4-BE49-F238E27FC236}">
                <a16:creationId xmlns:a16="http://schemas.microsoft.com/office/drawing/2014/main" id="{D5276AC8-4AF6-415A-A7BA-075658991912}"/>
              </a:ext>
            </a:extLst>
          </p:cNvPr>
          <p:cNvGraphicFramePr>
            <a:graphicFrameLocks noChangeAspect="1"/>
          </p:cNvGraphicFramePr>
          <p:nvPr>
            <p:extLst>
              <p:ext uri="{D42A27DB-BD31-4B8C-83A1-F6EECF244321}">
                <p14:modId xmlns:p14="http://schemas.microsoft.com/office/powerpoint/2010/main" val="1385023689"/>
              </p:ext>
            </p:extLst>
          </p:nvPr>
        </p:nvGraphicFramePr>
        <p:xfrm>
          <a:off x="1895332" y="1905001"/>
          <a:ext cx="1150937" cy="455612"/>
        </p:xfrm>
        <a:graphic>
          <a:graphicData uri="http://schemas.openxmlformats.org/presentationml/2006/ole">
            <mc:AlternateContent xmlns:mc="http://schemas.openxmlformats.org/markup-compatibility/2006">
              <mc:Choice xmlns:v="urn:schemas-microsoft-com:vml" Requires="v">
                <p:oleObj spid="_x0000_s8237" name="Equation" r:id="rId5" imgW="469800" imgH="228600" progId="Equation.DSMT4">
                  <p:embed/>
                </p:oleObj>
              </mc:Choice>
              <mc:Fallback>
                <p:oleObj name="Equation" r:id="rId5" imgW="469800" imgH="228600" progId="Equation.DSMT4">
                  <p:embed/>
                  <p:pic>
                    <p:nvPicPr>
                      <p:cNvPr id="3075" name="Object 67">
                        <a:extLst>
                          <a:ext uri="{FF2B5EF4-FFF2-40B4-BE49-F238E27FC236}">
                            <a16:creationId xmlns:a16="http://schemas.microsoft.com/office/drawing/2014/main" id="{D5276AC8-4AF6-415A-A7BA-0756589919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5332" y="1905001"/>
                        <a:ext cx="1150937"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8196" name="AutoShape 68">
            <a:extLst>
              <a:ext uri="{FF2B5EF4-FFF2-40B4-BE49-F238E27FC236}">
                <a16:creationId xmlns:a16="http://schemas.microsoft.com/office/drawing/2014/main" id="{44C587DA-0F87-4735-85F5-6C9AC523149A}"/>
              </a:ext>
            </a:extLst>
          </p:cNvPr>
          <p:cNvSpPr>
            <a:spLocks noChangeArrowheads="1"/>
          </p:cNvSpPr>
          <p:nvPr/>
        </p:nvSpPr>
        <p:spPr bwMode="auto">
          <a:xfrm>
            <a:off x="5135418" y="2554288"/>
            <a:ext cx="228600" cy="228600"/>
          </a:xfrm>
          <a:prstGeom prst="star5">
            <a:avLst/>
          </a:prstGeom>
          <a:solidFill>
            <a:srgbClr val="FFFF00"/>
          </a:solidFill>
          <a:ln w="9525">
            <a:solidFill>
              <a:srgbClr val="000000"/>
            </a:solidFill>
            <a:miter lim="800000"/>
            <a:headEnd/>
            <a:tailEnd/>
          </a:ln>
        </p:spPr>
        <p:txBody>
          <a:bodyPr/>
          <a:lstStyle/>
          <a:p>
            <a:pPr>
              <a:defRPr/>
            </a:pPr>
            <a:endParaRPr lang="en-US">
              <a:latin typeface="Arial" charset="0"/>
            </a:endParaRPr>
          </a:p>
        </p:txBody>
      </p:sp>
      <p:cxnSp>
        <p:nvCxnSpPr>
          <p:cNvPr id="3096" name="AutoShape 69">
            <a:extLst>
              <a:ext uri="{FF2B5EF4-FFF2-40B4-BE49-F238E27FC236}">
                <a16:creationId xmlns:a16="http://schemas.microsoft.com/office/drawing/2014/main" id="{72EA3676-BE63-40A5-B49E-4F302507F51F}"/>
              </a:ext>
            </a:extLst>
          </p:cNvPr>
          <p:cNvCxnSpPr>
            <a:cxnSpLocks noChangeShapeType="1"/>
          </p:cNvCxnSpPr>
          <p:nvPr/>
        </p:nvCxnSpPr>
        <p:spPr bwMode="auto">
          <a:xfrm flipV="1">
            <a:off x="3478068" y="2049463"/>
            <a:ext cx="0" cy="324008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097" name="Text Box 71">
            <a:extLst>
              <a:ext uri="{FF2B5EF4-FFF2-40B4-BE49-F238E27FC236}">
                <a16:creationId xmlns:a16="http://schemas.microsoft.com/office/drawing/2014/main" id="{D6DA4762-C421-4383-886B-D58D81F5569C}"/>
              </a:ext>
            </a:extLst>
          </p:cNvPr>
          <p:cNvSpPr txBox="1">
            <a:spLocks noChangeArrowheads="1"/>
          </p:cNvSpPr>
          <p:nvPr/>
        </p:nvSpPr>
        <p:spPr bwMode="auto">
          <a:xfrm>
            <a:off x="1847850" y="5157788"/>
            <a:ext cx="8820150" cy="116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800" dirty="0"/>
              <a:t>Yes, There are many possible separating hyperplanes</a:t>
            </a:r>
          </a:p>
          <a:p>
            <a:pPr eaLnBrk="1" hangingPunct="1">
              <a:spcBef>
                <a:spcPct val="50000"/>
              </a:spcBef>
            </a:pPr>
            <a:r>
              <a:rPr lang="en-US" altLang="en-US" sz="2800" dirty="0"/>
              <a:t>It could be</a:t>
            </a:r>
          </a:p>
        </p:txBody>
      </p:sp>
      <p:cxnSp>
        <p:nvCxnSpPr>
          <p:cNvPr id="48200" name="AutoShape 72">
            <a:extLst>
              <a:ext uri="{FF2B5EF4-FFF2-40B4-BE49-F238E27FC236}">
                <a16:creationId xmlns:a16="http://schemas.microsoft.com/office/drawing/2014/main" id="{5431149E-2926-486E-B900-2C1DC428A59D}"/>
              </a:ext>
            </a:extLst>
          </p:cNvPr>
          <p:cNvCxnSpPr>
            <a:cxnSpLocks noChangeShapeType="1"/>
          </p:cNvCxnSpPr>
          <p:nvPr/>
        </p:nvCxnSpPr>
        <p:spPr bwMode="auto">
          <a:xfrm>
            <a:off x="4486131" y="1833564"/>
            <a:ext cx="1873250" cy="3095625"/>
          </a:xfrm>
          <a:prstGeom prst="straightConnector1">
            <a:avLst/>
          </a:prstGeom>
          <a:noFill/>
          <a:ln w="9525">
            <a:solidFill>
              <a:srgbClr val="6600CC"/>
            </a:solidFill>
            <a:round/>
            <a:headEnd/>
            <a:tailEnd/>
          </a:ln>
          <a:extLst>
            <a:ext uri="{909E8E84-426E-40DD-AFC4-6F175D3DCCD1}">
              <a14:hiddenFill xmlns:a14="http://schemas.microsoft.com/office/drawing/2010/main">
                <a:noFill/>
              </a14:hiddenFill>
            </a:ext>
          </a:extLst>
        </p:spPr>
      </p:cxnSp>
      <p:cxnSp>
        <p:nvCxnSpPr>
          <p:cNvPr id="48201" name="AutoShape 73">
            <a:extLst>
              <a:ext uri="{FF2B5EF4-FFF2-40B4-BE49-F238E27FC236}">
                <a16:creationId xmlns:a16="http://schemas.microsoft.com/office/drawing/2014/main" id="{D22370A7-A8E1-4C7E-B511-598C642FC865}"/>
              </a:ext>
            </a:extLst>
          </p:cNvPr>
          <p:cNvCxnSpPr>
            <a:cxnSpLocks noChangeShapeType="1"/>
          </p:cNvCxnSpPr>
          <p:nvPr/>
        </p:nvCxnSpPr>
        <p:spPr bwMode="auto">
          <a:xfrm>
            <a:off x="3551093" y="2770189"/>
            <a:ext cx="4464050" cy="1223963"/>
          </a:xfrm>
          <a:prstGeom prst="straightConnector1">
            <a:avLst/>
          </a:prstGeom>
          <a:noFill/>
          <a:ln w="9525">
            <a:solidFill>
              <a:srgbClr val="FF0000"/>
            </a:solidFill>
            <a:round/>
            <a:headEnd/>
            <a:tailEnd/>
          </a:ln>
          <a:extLst>
            <a:ext uri="{909E8E84-426E-40DD-AFC4-6F175D3DCCD1}">
              <a14:hiddenFill xmlns:a14="http://schemas.microsoft.com/office/drawing/2010/main">
                <a:noFill/>
              </a14:hiddenFill>
            </a:ext>
          </a:extLst>
        </p:spPr>
      </p:cxnSp>
      <p:cxnSp>
        <p:nvCxnSpPr>
          <p:cNvPr id="48202" name="AutoShape 74">
            <a:extLst>
              <a:ext uri="{FF2B5EF4-FFF2-40B4-BE49-F238E27FC236}">
                <a16:creationId xmlns:a16="http://schemas.microsoft.com/office/drawing/2014/main" id="{E00DA6AF-85D8-4868-92F2-E44F63E1D8AB}"/>
              </a:ext>
            </a:extLst>
          </p:cNvPr>
          <p:cNvCxnSpPr>
            <a:cxnSpLocks noChangeShapeType="1"/>
          </p:cNvCxnSpPr>
          <p:nvPr/>
        </p:nvCxnSpPr>
        <p:spPr bwMode="auto">
          <a:xfrm>
            <a:off x="3838431" y="2120902"/>
            <a:ext cx="3529012" cy="2592387"/>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8203" name="AutoShape 75">
            <a:extLst>
              <a:ext uri="{FF2B5EF4-FFF2-40B4-BE49-F238E27FC236}">
                <a16:creationId xmlns:a16="http://schemas.microsoft.com/office/drawing/2014/main" id="{275D7571-BDD0-4AFF-8C47-E69141B483FC}"/>
              </a:ext>
            </a:extLst>
          </p:cNvPr>
          <p:cNvCxnSpPr>
            <a:cxnSpLocks noChangeShapeType="1"/>
          </p:cNvCxnSpPr>
          <p:nvPr/>
        </p:nvCxnSpPr>
        <p:spPr bwMode="auto">
          <a:xfrm>
            <a:off x="3766993" y="2554289"/>
            <a:ext cx="3887788" cy="2087563"/>
          </a:xfrm>
          <a:prstGeom prst="straightConnector1">
            <a:avLst/>
          </a:prstGeom>
          <a:noFill/>
          <a:ln w="9525">
            <a:solidFill>
              <a:srgbClr val="00FF00"/>
            </a:solidFill>
            <a:round/>
            <a:headEnd/>
            <a:tailEnd/>
          </a:ln>
          <a:extLst>
            <a:ext uri="{909E8E84-426E-40DD-AFC4-6F175D3DCCD1}">
              <a14:hiddenFill xmlns:a14="http://schemas.microsoft.com/office/drawing/2010/main">
                <a:noFill/>
              </a14:hiddenFill>
            </a:ext>
          </a:extLst>
        </p:spPr>
      </p:cxnSp>
      <p:sp>
        <p:nvSpPr>
          <p:cNvPr id="48204" name="Text Box 76">
            <a:extLst>
              <a:ext uri="{FF2B5EF4-FFF2-40B4-BE49-F238E27FC236}">
                <a16:creationId xmlns:a16="http://schemas.microsoft.com/office/drawing/2014/main" id="{591EC926-30C8-4EEE-AEFC-3E35B04709D5}"/>
              </a:ext>
            </a:extLst>
          </p:cNvPr>
          <p:cNvSpPr txBox="1">
            <a:spLocks noChangeArrowheads="1"/>
          </p:cNvSpPr>
          <p:nvPr/>
        </p:nvSpPr>
        <p:spPr bwMode="auto">
          <a:xfrm>
            <a:off x="7672098" y="1846103"/>
            <a:ext cx="403383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800" dirty="0"/>
              <a:t>Which one should we choose!</a:t>
            </a:r>
          </a:p>
        </p:txBody>
      </p:sp>
      <p:sp>
        <p:nvSpPr>
          <p:cNvPr id="48205" name="Text Box 77">
            <a:extLst>
              <a:ext uri="{FF2B5EF4-FFF2-40B4-BE49-F238E27FC236}">
                <a16:creationId xmlns:a16="http://schemas.microsoft.com/office/drawing/2014/main" id="{976AE68B-7AB5-4B7C-8555-09C028C4D0D7}"/>
              </a:ext>
            </a:extLst>
          </p:cNvPr>
          <p:cNvSpPr txBox="1">
            <a:spLocks noChangeArrowheads="1"/>
          </p:cNvSpPr>
          <p:nvPr/>
        </p:nvSpPr>
        <p:spPr bwMode="auto">
          <a:xfrm>
            <a:off x="3719513" y="5805488"/>
            <a:ext cx="16557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800" dirty="0">
                <a:solidFill>
                  <a:schemeClr val="accent2"/>
                </a:solidFill>
              </a:rPr>
              <a:t>this one</a:t>
            </a:r>
          </a:p>
        </p:txBody>
      </p:sp>
      <p:sp>
        <p:nvSpPr>
          <p:cNvPr id="3104" name="Text Box 78">
            <a:extLst>
              <a:ext uri="{FF2B5EF4-FFF2-40B4-BE49-F238E27FC236}">
                <a16:creationId xmlns:a16="http://schemas.microsoft.com/office/drawing/2014/main" id="{64488728-0D07-4222-9C04-8F5235C46DCA}"/>
              </a:ext>
            </a:extLst>
          </p:cNvPr>
          <p:cNvSpPr txBox="1">
            <a:spLocks noChangeArrowheads="1"/>
          </p:cNvSpPr>
          <p:nvPr/>
        </p:nvSpPr>
        <p:spPr bwMode="auto">
          <a:xfrm>
            <a:off x="5303838" y="5876925"/>
            <a:ext cx="14398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endParaRPr lang="en-US" altLang="en-US" sz="2400"/>
          </a:p>
        </p:txBody>
      </p:sp>
      <p:sp>
        <p:nvSpPr>
          <p:cNvPr id="48207" name="Text Box 79">
            <a:extLst>
              <a:ext uri="{FF2B5EF4-FFF2-40B4-BE49-F238E27FC236}">
                <a16:creationId xmlns:a16="http://schemas.microsoft.com/office/drawing/2014/main" id="{6BA69C5A-5188-4DF3-9193-802787498280}"/>
              </a:ext>
            </a:extLst>
          </p:cNvPr>
          <p:cNvSpPr txBox="1">
            <a:spLocks noChangeArrowheads="1"/>
          </p:cNvSpPr>
          <p:nvPr/>
        </p:nvSpPr>
        <p:spPr bwMode="auto">
          <a:xfrm>
            <a:off x="5159376" y="5805488"/>
            <a:ext cx="16557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800" dirty="0"/>
              <a:t>or </a:t>
            </a:r>
            <a:r>
              <a:rPr lang="en-US" altLang="en-US" sz="2800" dirty="0">
                <a:solidFill>
                  <a:srgbClr val="FF0000"/>
                </a:solidFill>
              </a:rPr>
              <a:t>this</a:t>
            </a:r>
          </a:p>
        </p:txBody>
      </p:sp>
      <p:sp>
        <p:nvSpPr>
          <p:cNvPr id="48208" name="Text Box 80">
            <a:extLst>
              <a:ext uri="{FF2B5EF4-FFF2-40B4-BE49-F238E27FC236}">
                <a16:creationId xmlns:a16="http://schemas.microsoft.com/office/drawing/2014/main" id="{DF7041BD-E3BB-4DB8-B4C5-E87F66CD8949}"/>
              </a:ext>
            </a:extLst>
          </p:cNvPr>
          <p:cNvSpPr txBox="1">
            <a:spLocks noChangeArrowheads="1"/>
          </p:cNvSpPr>
          <p:nvPr/>
        </p:nvSpPr>
        <p:spPr bwMode="auto">
          <a:xfrm>
            <a:off x="6311900" y="5805488"/>
            <a:ext cx="1295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800" dirty="0">
                <a:solidFill>
                  <a:srgbClr val="00B0F0"/>
                </a:solidFill>
              </a:rPr>
              <a:t>or this</a:t>
            </a:r>
          </a:p>
        </p:txBody>
      </p:sp>
      <p:sp>
        <p:nvSpPr>
          <p:cNvPr id="48209" name="Text Box 81">
            <a:extLst>
              <a:ext uri="{FF2B5EF4-FFF2-40B4-BE49-F238E27FC236}">
                <a16:creationId xmlns:a16="http://schemas.microsoft.com/office/drawing/2014/main" id="{425D73DF-3D49-4F89-A894-AD9F3D0A797F}"/>
              </a:ext>
            </a:extLst>
          </p:cNvPr>
          <p:cNvSpPr txBox="1">
            <a:spLocks noChangeArrowheads="1"/>
          </p:cNvSpPr>
          <p:nvPr/>
        </p:nvSpPr>
        <p:spPr bwMode="auto">
          <a:xfrm>
            <a:off x="7391400" y="5805488"/>
            <a:ext cx="24844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800" dirty="0">
                <a:solidFill>
                  <a:srgbClr val="00B050"/>
                </a:solidFill>
              </a:rPr>
              <a:t>or maybe….!</a:t>
            </a:r>
          </a:p>
        </p:txBody>
      </p:sp>
      <p:sp>
        <p:nvSpPr>
          <p:cNvPr id="2" name="Date Placeholder 1">
            <a:extLst>
              <a:ext uri="{FF2B5EF4-FFF2-40B4-BE49-F238E27FC236}">
                <a16:creationId xmlns:a16="http://schemas.microsoft.com/office/drawing/2014/main" id="{CC0F58EE-57B6-4C3E-82D3-9B349F5F04FC}"/>
              </a:ext>
            </a:extLst>
          </p:cNvPr>
          <p:cNvSpPr>
            <a:spLocks noGrp="1"/>
          </p:cNvSpPr>
          <p:nvPr>
            <p:ph type="dt" sz="half" idx="10"/>
          </p:nvPr>
        </p:nvSpPr>
        <p:spPr/>
        <p:txBody>
          <a:bodyPr/>
          <a:lstStyle/>
          <a:p>
            <a:fld id="{5CFE19DB-BC66-4514-9E45-D4A303064292}" type="datetime2">
              <a:rPr lang="en-US" smtClean="0"/>
              <a:t>Tuesday, January 16, 2018</a:t>
            </a:fld>
            <a:endParaRPr lang="en-US" dirty="0"/>
          </a:p>
        </p:txBody>
      </p:sp>
      <p:sp>
        <p:nvSpPr>
          <p:cNvPr id="3" name="Footer Placeholder 2">
            <a:extLst>
              <a:ext uri="{FF2B5EF4-FFF2-40B4-BE49-F238E27FC236}">
                <a16:creationId xmlns:a16="http://schemas.microsoft.com/office/drawing/2014/main" id="{82E8DB54-1B58-447C-8511-5C4B2854F3A9}"/>
              </a:ext>
            </a:extLst>
          </p:cNvPr>
          <p:cNvSpPr>
            <a:spLocks noGrp="1"/>
          </p:cNvSpPr>
          <p:nvPr>
            <p:ph type="ftr" sz="quarter" idx="11"/>
          </p:nvPr>
        </p:nvSpPr>
        <p:spPr/>
        <p:txBody>
          <a:bodyPr/>
          <a:lstStyle/>
          <a:p>
            <a:r>
              <a:rPr lang="en-US"/>
              <a:t>JAYA GUPTA</a:t>
            </a:r>
            <a:endParaRPr lang="en-US" dirty="0"/>
          </a:p>
        </p:txBody>
      </p:sp>
      <p:sp>
        <p:nvSpPr>
          <p:cNvPr id="4" name="Slide Number Placeholder 3">
            <a:extLst>
              <a:ext uri="{FF2B5EF4-FFF2-40B4-BE49-F238E27FC236}">
                <a16:creationId xmlns:a16="http://schemas.microsoft.com/office/drawing/2014/main" id="{8C8142A9-7DE9-42D5-9B85-D9DE22F69BB3}"/>
              </a:ext>
            </a:extLst>
          </p:cNvPr>
          <p:cNvSpPr>
            <a:spLocks noGrp="1"/>
          </p:cNvSpPr>
          <p:nvPr>
            <p:ph type="sldNum" sz="quarter" idx="12"/>
          </p:nvPr>
        </p:nvSpPr>
        <p:spPr/>
        <p:txBody>
          <a:bodyPr/>
          <a:lstStyle/>
          <a:p>
            <a:fld id="{6113E31D-E2AB-40D1-8B51-AFA5AFEF393A}" type="slidenum">
              <a:rPr lang="en-US" smtClean="0"/>
              <a:pPr/>
              <a:t>69</a:t>
            </a:fld>
            <a:endParaRPr lang="en-US" dirty="0"/>
          </a:p>
        </p:txBody>
      </p:sp>
    </p:spTree>
    <p:extLst>
      <p:ext uri="{BB962C8B-B14F-4D97-AF65-F5344CB8AC3E}">
        <p14:creationId xmlns:p14="http://schemas.microsoft.com/office/powerpoint/2010/main" val="17897513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8191"/>
                                        </p:tgtEl>
                                        <p:attrNameLst>
                                          <p:attrName>style.visibility</p:attrName>
                                        </p:attrNameLst>
                                      </p:cBhvr>
                                      <p:to>
                                        <p:strVal val="visible"/>
                                      </p:to>
                                    </p:set>
                                    <p:anim calcmode="lin" valueType="num">
                                      <p:cBhvr additive="base">
                                        <p:cTn id="7" dur="500" fill="hold"/>
                                        <p:tgtEl>
                                          <p:spTgt spid="48191"/>
                                        </p:tgtEl>
                                        <p:attrNameLst>
                                          <p:attrName>ppt_x</p:attrName>
                                        </p:attrNameLst>
                                      </p:cBhvr>
                                      <p:tavLst>
                                        <p:tav tm="0">
                                          <p:val>
                                            <p:strVal val="#ppt_x"/>
                                          </p:val>
                                        </p:tav>
                                        <p:tav tm="100000">
                                          <p:val>
                                            <p:strVal val="#ppt_x"/>
                                          </p:val>
                                        </p:tav>
                                      </p:tavLst>
                                    </p:anim>
                                    <p:anim calcmode="lin" valueType="num">
                                      <p:cBhvr additive="base">
                                        <p:cTn id="8" dur="500" fill="hold"/>
                                        <p:tgtEl>
                                          <p:spTgt spid="48191"/>
                                        </p:tgtEl>
                                        <p:attrNameLst>
                                          <p:attrName>ppt_y</p:attrName>
                                        </p:attrNameLst>
                                      </p:cBhvr>
                                      <p:tavLst>
                                        <p:tav tm="0">
                                          <p:val>
                                            <p:strVal val="1+#ppt_h/2"/>
                                          </p:val>
                                        </p:tav>
                                        <p:tav tm="100000">
                                          <p:val>
                                            <p:strVal val="#ppt_y"/>
                                          </p:val>
                                        </p:tav>
                                      </p:tavLst>
                                    </p:anim>
                                  </p:childTnLst>
                                </p:cTn>
                              </p:par>
                              <p:par>
                                <p:cTn id="9" presetID="3" presetClass="entr" presetSubtype="10" fill="hold" nodeType="withEffect">
                                  <p:stCondLst>
                                    <p:cond delay="0"/>
                                  </p:stCondLst>
                                  <p:childTnLst>
                                    <p:set>
                                      <p:cBhvr>
                                        <p:cTn id="10" dur="1" fill="hold">
                                          <p:stCondLst>
                                            <p:cond delay="0"/>
                                          </p:stCondLst>
                                        </p:cTn>
                                        <p:tgtEl>
                                          <p:spTgt spid="48205">
                                            <p:txEl>
                                              <p:pRg st="0" end="0"/>
                                            </p:txEl>
                                          </p:spTgt>
                                        </p:tgtEl>
                                        <p:attrNameLst>
                                          <p:attrName>style.visibility</p:attrName>
                                        </p:attrNameLst>
                                      </p:cBhvr>
                                      <p:to>
                                        <p:strVal val="visible"/>
                                      </p:to>
                                    </p:set>
                                    <p:animEffect transition="in" filter="blinds(horizontal)">
                                      <p:cBhvr>
                                        <p:cTn id="11" dur="500"/>
                                        <p:tgtEl>
                                          <p:spTgt spid="48205">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xit" presetSubtype="10" fill="hold" nodeType="clickEffect">
                                  <p:stCondLst>
                                    <p:cond delay="0"/>
                                  </p:stCondLst>
                                  <p:childTnLst>
                                    <p:animEffect transition="out" filter="blinds(horizontal)">
                                      <p:cBhvr>
                                        <p:cTn id="15" dur="500"/>
                                        <p:tgtEl>
                                          <p:spTgt spid="48191"/>
                                        </p:tgtEl>
                                      </p:cBhvr>
                                    </p:animEffect>
                                    <p:set>
                                      <p:cBhvr>
                                        <p:cTn id="16" dur="1" fill="hold">
                                          <p:stCondLst>
                                            <p:cond delay="499"/>
                                          </p:stCondLst>
                                        </p:cTn>
                                        <p:tgtEl>
                                          <p:spTgt spid="48191"/>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48200"/>
                                        </p:tgtEl>
                                        <p:attrNameLst>
                                          <p:attrName>style.visibility</p:attrName>
                                        </p:attrNameLst>
                                      </p:cBhvr>
                                      <p:to>
                                        <p:strVal val="visible"/>
                                      </p:to>
                                    </p:set>
                                    <p:anim calcmode="lin" valueType="num">
                                      <p:cBhvr additive="base">
                                        <p:cTn id="21" dur="500" fill="hold"/>
                                        <p:tgtEl>
                                          <p:spTgt spid="48200"/>
                                        </p:tgtEl>
                                        <p:attrNameLst>
                                          <p:attrName>ppt_x</p:attrName>
                                        </p:attrNameLst>
                                      </p:cBhvr>
                                      <p:tavLst>
                                        <p:tav tm="0">
                                          <p:val>
                                            <p:strVal val="#ppt_x"/>
                                          </p:val>
                                        </p:tav>
                                        <p:tav tm="100000">
                                          <p:val>
                                            <p:strVal val="#ppt_x"/>
                                          </p:val>
                                        </p:tav>
                                      </p:tavLst>
                                    </p:anim>
                                    <p:anim calcmode="lin" valueType="num">
                                      <p:cBhvr additive="base">
                                        <p:cTn id="22" dur="500" fill="hold"/>
                                        <p:tgtEl>
                                          <p:spTgt spid="48200"/>
                                        </p:tgtEl>
                                        <p:attrNameLst>
                                          <p:attrName>ppt_y</p:attrName>
                                        </p:attrNameLst>
                                      </p:cBhvr>
                                      <p:tavLst>
                                        <p:tav tm="0">
                                          <p:val>
                                            <p:strVal val="1+#ppt_h/2"/>
                                          </p:val>
                                        </p:tav>
                                        <p:tav tm="100000">
                                          <p:val>
                                            <p:strVal val="#ppt_y"/>
                                          </p:val>
                                        </p:tav>
                                      </p:tavLst>
                                    </p:anim>
                                  </p:childTnLst>
                                </p:cTn>
                              </p:par>
                              <p:par>
                                <p:cTn id="23" presetID="3" presetClass="entr" presetSubtype="10" fill="hold" nodeType="withEffect">
                                  <p:stCondLst>
                                    <p:cond delay="0"/>
                                  </p:stCondLst>
                                  <p:childTnLst>
                                    <p:set>
                                      <p:cBhvr>
                                        <p:cTn id="24" dur="1" fill="hold">
                                          <p:stCondLst>
                                            <p:cond delay="0"/>
                                          </p:stCondLst>
                                        </p:cTn>
                                        <p:tgtEl>
                                          <p:spTgt spid="48207">
                                            <p:txEl>
                                              <p:pRg st="0" end="0"/>
                                            </p:txEl>
                                          </p:spTgt>
                                        </p:tgtEl>
                                        <p:attrNameLst>
                                          <p:attrName>style.visibility</p:attrName>
                                        </p:attrNameLst>
                                      </p:cBhvr>
                                      <p:to>
                                        <p:strVal val="visible"/>
                                      </p:to>
                                    </p:set>
                                    <p:animEffect transition="in" filter="blinds(horizontal)">
                                      <p:cBhvr>
                                        <p:cTn id="25" dur="500"/>
                                        <p:tgtEl>
                                          <p:spTgt spid="48207">
                                            <p:txEl>
                                              <p:pRg st="0" end="0"/>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xit" presetSubtype="10" fill="hold" nodeType="clickEffect">
                                  <p:stCondLst>
                                    <p:cond delay="0"/>
                                  </p:stCondLst>
                                  <p:childTnLst>
                                    <p:animEffect transition="out" filter="blinds(horizontal)">
                                      <p:cBhvr>
                                        <p:cTn id="29" dur="500"/>
                                        <p:tgtEl>
                                          <p:spTgt spid="48200"/>
                                        </p:tgtEl>
                                      </p:cBhvr>
                                    </p:animEffect>
                                    <p:set>
                                      <p:cBhvr>
                                        <p:cTn id="30" dur="1" fill="hold">
                                          <p:stCondLst>
                                            <p:cond delay="499"/>
                                          </p:stCondLst>
                                        </p:cTn>
                                        <p:tgtEl>
                                          <p:spTgt spid="48200"/>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48201"/>
                                        </p:tgtEl>
                                        <p:attrNameLst>
                                          <p:attrName>style.visibility</p:attrName>
                                        </p:attrNameLst>
                                      </p:cBhvr>
                                      <p:to>
                                        <p:strVal val="visible"/>
                                      </p:to>
                                    </p:set>
                                    <p:anim calcmode="lin" valueType="num">
                                      <p:cBhvr additive="base">
                                        <p:cTn id="35" dur="500" fill="hold"/>
                                        <p:tgtEl>
                                          <p:spTgt spid="48201"/>
                                        </p:tgtEl>
                                        <p:attrNameLst>
                                          <p:attrName>ppt_x</p:attrName>
                                        </p:attrNameLst>
                                      </p:cBhvr>
                                      <p:tavLst>
                                        <p:tav tm="0">
                                          <p:val>
                                            <p:strVal val="#ppt_x"/>
                                          </p:val>
                                        </p:tav>
                                        <p:tav tm="100000">
                                          <p:val>
                                            <p:strVal val="#ppt_x"/>
                                          </p:val>
                                        </p:tav>
                                      </p:tavLst>
                                    </p:anim>
                                    <p:anim calcmode="lin" valueType="num">
                                      <p:cBhvr additive="base">
                                        <p:cTn id="36" dur="500" fill="hold"/>
                                        <p:tgtEl>
                                          <p:spTgt spid="48201"/>
                                        </p:tgtEl>
                                        <p:attrNameLst>
                                          <p:attrName>ppt_y</p:attrName>
                                        </p:attrNameLst>
                                      </p:cBhvr>
                                      <p:tavLst>
                                        <p:tav tm="0">
                                          <p:val>
                                            <p:strVal val="1+#ppt_h/2"/>
                                          </p:val>
                                        </p:tav>
                                        <p:tav tm="100000">
                                          <p:val>
                                            <p:strVal val="#ppt_y"/>
                                          </p:val>
                                        </p:tav>
                                      </p:tavLst>
                                    </p:anim>
                                  </p:childTnLst>
                                </p:cTn>
                              </p:par>
                              <p:par>
                                <p:cTn id="37" presetID="3" presetClass="entr" presetSubtype="10" fill="hold" grpId="0" nodeType="withEffect">
                                  <p:stCondLst>
                                    <p:cond delay="0"/>
                                  </p:stCondLst>
                                  <p:childTnLst>
                                    <p:set>
                                      <p:cBhvr>
                                        <p:cTn id="38" dur="1" fill="hold">
                                          <p:stCondLst>
                                            <p:cond delay="0"/>
                                          </p:stCondLst>
                                        </p:cTn>
                                        <p:tgtEl>
                                          <p:spTgt spid="48208"/>
                                        </p:tgtEl>
                                        <p:attrNameLst>
                                          <p:attrName>style.visibility</p:attrName>
                                        </p:attrNameLst>
                                      </p:cBhvr>
                                      <p:to>
                                        <p:strVal val="visible"/>
                                      </p:to>
                                    </p:set>
                                    <p:animEffect transition="in" filter="blinds(horizontal)">
                                      <p:cBhvr>
                                        <p:cTn id="39" dur="500"/>
                                        <p:tgtEl>
                                          <p:spTgt spid="48208"/>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xit" presetSubtype="10" fill="hold" nodeType="clickEffect">
                                  <p:stCondLst>
                                    <p:cond delay="0"/>
                                  </p:stCondLst>
                                  <p:childTnLst>
                                    <p:animEffect transition="out" filter="blinds(horizontal)">
                                      <p:cBhvr>
                                        <p:cTn id="43" dur="500"/>
                                        <p:tgtEl>
                                          <p:spTgt spid="48201"/>
                                        </p:tgtEl>
                                      </p:cBhvr>
                                    </p:animEffect>
                                    <p:set>
                                      <p:cBhvr>
                                        <p:cTn id="44" dur="1" fill="hold">
                                          <p:stCondLst>
                                            <p:cond delay="499"/>
                                          </p:stCondLst>
                                        </p:cTn>
                                        <p:tgtEl>
                                          <p:spTgt spid="48201"/>
                                        </p:tgtEl>
                                        <p:attrNameLst>
                                          <p:attrName>style.visibility</p:attrName>
                                        </p:attrNameLst>
                                      </p:cBhvr>
                                      <p:to>
                                        <p:strVal val="hidden"/>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48200"/>
                                        </p:tgtEl>
                                        <p:attrNameLst>
                                          <p:attrName>style.visibility</p:attrName>
                                        </p:attrNameLst>
                                      </p:cBhvr>
                                      <p:to>
                                        <p:strVal val="visible"/>
                                      </p:to>
                                    </p:set>
                                    <p:anim calcmode="lin" valueType="num">
                                      <p:cBhvr additive="base">
                                        <p:cTn id="49" dur="500" fill="hold"/>
                                        <p:tgtEl>
                                          <p:spTgt spid="48200"/>
                                        </p:tgtEl>
                                        <p:attrNameLst>
                                          <p:attrName>ppt_x</p:attrName>
                                        </p:attrNameLst>
                                      </p:cBhvr>
                                      <p:tavLst>
                                        <p:tav tm="0">
                                          <p:val>
                                            <p:strVal val="#ppt_x"/>
                                          </p:val>
                                        </p:tav>
                                        <p:tav tm="100000">
                                          <p:val>
                                            <p:strVal val="#ppt_x"/>
                                          </p:val>
                                        </p:tav>
                                      </p:tavLst>
                                    </p:anim>
                                    <p:anim calcmode="lin" valueType="num">
                                      <p:cBhvr additive="base">
                                        <p:cTn id="50" dur="500" fill="hold"/>
                                        <p:tgtEl>
                                          <p:spTgt spid="48200"/>
                                        </p:tgtEl>
                                        <p:attrNameLst>
                                          <p:attrName>ppt_y</p:attrName>
                                        </p:attrNameLst>
                                      </p:cBhvr>
                                      <p:tavLst>
                                        <p:tav tm="0">
                                          <p:val>
                                            <p:strVal val="1+#ppt_h/2"/>
                                          </p:val>
                                        </p:tav>
                                        <p:tav tm="100000">
                                          <p:val>
                                            <p:strVal val="#ppt_y"/>
                                          </p:val>
                                        </p:tav>
                                      </p:tavLst>
                                    </p:anim>
                                  </p:childTnLst>
                                </p:cTn>
                              </p:par>
                              <p:par>
                                <p:cTn id="51" presetID="3" presetClass="entr" presetSubtype="10" fill="hold" nodeType="withEffect">
                                  <p:stCondLst>
                                    <p:cond delay="0"/>
                                  </p:stCondLst>
                                  <p:childTnLst>
                                    <p:set>
                                      <p:cBhvr>
                                        <p:cTn id="52" dur="1" fill="hold">
                                          <p:stCondLst>
                                            <p:cond delay="0"/>
                                          </p:stCondLst>
                                        </p:cTn>
                                        <p:tgtEl>
                                          <p:spTgt spid="48209">
                                            <p:txEl>
                                              <p:pRg st="0" end="0"/>
                                            </p:txEl>
                                          </p:spTgt>
                                        </p:tgtEl>
                                        <p:attrNameLst>
                                          <p:attrName>style.visibility</p:attrName>
                                        </p:attrNameLst>
                                      </p:cBhvr>
                                      <p:to>
                                        <p:strVal val="visible"/>
                                      </p:to>
                                    </p:set>
                                    <p:animEffect transition="in" filter="blinds(horizontal)">
                                      <p:cBhvr>
                                        <p:cTn id="53" dur="500"/>
                                        <p:tgtEl>
                                          <p:spTgt spid="48209">
                                            <p:txEl>
                                              <p:pRg st="0" end="0"/>
                                            </p:txEl>
                                          </p:spTgt>
                                        </p:tgtEl>
                                      </p:cBhvr>
                                    </p:animEffect>
                                  </p:childTnLst>
                                </p:cTn>
                              </p:par>
                              <p:par>
                                <p:cTn id="54" presetID="2" presetClass="entr" presetSubtype="4" fill="hold" nodeType="withEffect">
                                  <p:stCondLst>
                                    <p:cond delay="0"/>
                                  </p:stCondLst>
                                  <p:childTnLst>
                                    <p:set>
                                      <p:cBhvr>
                                        <p:cTn id="55" dur="1" fill="hold">
                                          <p:stCondLst>
                                            <p:cond delay="0"/>
                                          </p:stCondLst>
                                        </p:cTn>
                                        <p:tgtEl>
                                          <p:spTgt spid="48191"/>
                                        </p:tgtEl>
                                        <p:attrNameLst>
                                          <p:attrName>style.visibility</p:attrName>
                                        </p:attrNameLst>
                                      </p:cBhvr>
                                      <p:to>
                                        <p:strVal val="visible"/>
                                      </p:to>
                                    </p:set>
                                    <p:anim calcmode="lin" valueType="num">
                                      <p:cBhvr additive="base">
                                        <p:cTn id="56" dur="500" fill="hold"/>
                                        <p:tgtEl>
                                          <p:spTgt spid="48191"/>
                                        </p:tgtEl>
                                        <p:attrNameLst>
                                          <p:attrName>ppt_x</p:attrName>
                                        </p:attrNameLst>
                                      </p:cBhvr>
                                      <p:tavLst>
                                        <p:tav tm="0">
                                          <p:val>
                                            <p:strVal val="#ppt_x"/>
                                          </p:val>
                                        </p:tav>
                                        <p:tav tm="100000">
                                          <p:val>
                                            <p:strVal val="#ppt_x"/>
                                          </p:val>
                                        </p:tav>
                                      </p:tavLst>
                                    </p:anim>
                                    <p:anim calcmode="lin" valueType="num">
                                      <p:cBhvr additive="base">
                                        <p:cTn id="57" dur="500" fill="hold"/>
                                        <p:tgtEl>
                                          <p:spTgt spid="48191"/>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48203"/>
                                        </p:tgtEl>
                                        <p:attrNameLst>
                                          <p:attrName>style.visibility</p:attrName>
                                        </p:attrNameLst>
                                      </p:cBhvr>
                                      <p:to>
                                        <p:strVal val="visible"/>
                                      </p:to>
                                    </p:set>
                                    <p:anim calcmode="lin" valueType="num">
                                      <p:cBhvr additive="base">
                                        <p:cTn id="60" dur="500" fill="hold"/>
                                        <p:tgtEl>
                                          <p:spTgt spid="48203"/>
                                        </p:tgtEl>
                                        <p:attrNameLst>
                                          <p:attrName>ppt_x</p:attrName>
                                        </p:attrNameLst>
                                      </p:cBhvr>
                                      <p:tavLst>
                                        <p:tav tm="0">
                                          <p:val>
                                            <p:strVal val="#ppt_x"/>
                                          </p:val>
                                        </p:tav>
                                        <p:tav tm="100000">
                                          <p:val>
                                            <p:strVal val="#ppt_x"/>
                                          </p:val>
                                        </p:tav>
                                      </p:tavLst>
                                    </p:anim>
                                    <p:anim calcmode="lin" valueType="num">
                                      <p:cBhvr additive="base">
                                        <p:cTn id="61" dur="500" fill="hold"/>
                                        <p:tgtEl>
                                          <p:spTgt spid="48203"/>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48202"/>
                                        </p:tgtEl>
                                        <p:attrNameLst>
                                          <p:attrName>style.visibility</p:attrName>
                                        </p:attrNameLst>
                                      </p:cBhvr>
                                      <p:to>
                                        <p:strVal val="visible"/>
                                      </p:to>
                                    </p:set>
                                    <p:anim calcmode="lin" valueType="num">
                                      <p:cBhvr additive="base">
                                        <p:cTn id="64" dur="500" fill="hold"/>
                                        <p:tgtEl>
                                          <p:spTgt spid="48202"/>
                                        </p:tgtEl>
                                        <p:attrNameLst>
                                          <p:attrName>ppt_x</p:attrName>
                                        </p:attrNameLst>
                                      </p:cBhvr>
                                      <p:tavLst>
                                        <p:tav tm="0">
                                          <p:val>
                                            <p:strVal val="#ppt_x"/>
                                          </p:val>
                                        </p:tav>
                                        <p:tav tm="100000">
                                          <p:val>
                                            <p:strVal val="#ppt_x"/>
                                          </p:val>
                                        </p:tav>
                                      </p:tavLst>
                                    </p:anim>
                                    <p:anim calcmode="lin" valueType="num">
                                      <p:cBhvr additive="base">
                                        <p:cTn id="65" dur="500" fill="hold"/>
                                        <p:tgtEl>
                                          <p:spTgt spid="48202"/>
                                        </p:tgtEl>
                                        <p:attrNameLst>
                                          <p:attrName>ppt_y</p:attrName>
                                        </p:attrNameLst>
                                      </p:cBhvr>
                                      <p:tavLst>
                                        <p:tav tm="0">
                                          <p:val>
                                            <p:strVal val="1+#ppt_h/2"/>
                                          </p:val>
                                        </p:tav>
                                        <p:tav tm="100000">
                                          <p:val>
                                            <p:strVal val="#ppt_y"/>
                                          </p:val>
                                        </p:tav>
                                      </p:tavLst>
                                    </p:anim>
                                  </p:childTnLst>
                                </p:cTn>
                              </p:par>
                              <p:par>
                                <p:cTn id="66" presetID="2" presetClass="entr" presetSubtype="4" fill="hold" nodeType="withEffect">
                                  <p:stCondLst>
                                    <p:cond delay="0"/>
                                  </p:stCondLst>
                                  <p:childTnLst>
                                    <p:set>
                                      <p:cBhvr>
                                        <p:cTn id="67" dur="1" fill="hold">
                                          <p:stCondLst>
                                            <p:cond delay="0"/>
                                          </p:stCondLst>
                                        </p:cTn>
                                        <p:tgtEl>
                                          <p:spTgt spid="48201"/>
                                        </p:tgtEl>
                                        <p:attrNameLst>
                                          <p:attrName>style.visibility</p:attrName>
                                        </p:attrNameLst>
                                      </p:cBhvr>
                                      <p:to>
                                        <p:strVal val="visible"/>
                                      </p:to>
                                    </p:set>
                                    <p:anim calcmode="lin" valueType="num">
                                      <p:cBhvr additive="base">
                                        <p:cTn id="68" dur="500" fill="hold"/>
                                        <p:tgtEl>
                                          <p:spTgt spid="48201"/>
                                        </p:tgtEl>
                                        <p:attrNameLst>
                                          <p:attrName>ppt_x</p:attrName>
                                        </p:attrNameLst>
                                      </p:cBhvr>
                                      <p:tavLst>
                                        <p:tav tm="0">
                                          <p:val>
                                            <p:strVal val="#ppt_x"/>
                                          </p:val>
                                        </p:tav>
                                        <p:tav tm="100000">
                                          <p:val>
                                            <p:strVal val="#ppt_x"/>
                                          </p:val>
                                        </p:tav>
                                      </p:tavLst>
                                    </p:anim>
                                    <p:anim calcmode="lin" valueType="num">
                                      <p:cBhvr additive="base">
                                        <p:cTn id="69" dur="500" fill="hold"/>
                                        <p:tgtEl>
                                          <p:spTgt spid="48201"/>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6" presetClass="entr" presetSubtype="0" fill="hold" grpId="0" nodeType="clickEffect">
                                  <p:stCondLst>
                                    <p:cond delay="0"/>
                                  </p:stCondLst>
                                  <p:childTnLst>
                                    <p:set>
                                      <p:cBhvr>
                                        <p:cTn id="73" dur="1" fill="hold">
                                          <p:stCondLst>
                                            <p:cond delay="0"/>
                                          </p:stCondLst>
                                        </p:cTn>
                                        <p:tgtEl>
                                          <p:spTgt spid="48204"/>
                                        </p:tgtEl>
                                        <p:attrNameLst>
                                          <p:attrName>style.visibility</p:attrName>
                                        </p:attrNameLst>
                                      </p:cBhvr>
                                      <p:to>
                                        <p:strVal val="visible"/>
                                      </p:to>
                                    </p:set>
                                    <p:animEffect transition="in" filter="wipe(down)">
                                      <p:cBhvr>
                                        <p:cTn id="74" dur="580">
                                          <p:stCondLst>
                                            <p:cond delay="0"/>
                                          </p:stCondLst>
                                        </p:cTn>
                                        <p:tgtEl>
                                          <p:spTgt spid="48204"/>
                                        </p:tgtEl>
                                      </p:cBhvr>
                                    </p:animEffect>
                                    <p:anim calcmode="lin" valueType="num">
                                      <p:cBhvr>
                                        <p:cTn id="75" dur="1822" tmFilter="0,0; 0.14,0.36; 0.43,0.73; 0.71,0.91; 1.0,1.0">
                                          <p:stCondLst>
                                            <p:cond delay="0"/>
                                          </p:stCondLst>
                                        </p:cTn>
                                        <p:tgtEl>
                                          <p:spTgt spid="48204"/>
                                        </p:tgtEl>
                                        <p:attrNameLst>
                                          <p:attrName>ppt_x</p:attrName>
                                        </p:attrNameLst>
                                      </p:cBhvr>
                                      <p:tavLst>
                                        <p:tav tm="0">
                                          <p:val>
                                            <p:strVal val="#ppt_x-0.25"/>
                                          </p:val>
                                        </p:tav>
                                        <p:tav tm="100000">
                                          <p:val>
                                            <p:strVal val="#ppt_x"/>
                                          </p:val>
                                        </p:tav>
                                      </p:tavLst>
                                    </p:anim>
                                    <p:anim calcmode="lin" valueType="num">
                                      <p:cBhvr>
                                        <p:cTn id="76" dur="664" tmFilter="0.0,0.0; 0.25,0.07; 0.50,0.2; 0.75,0.467; 1.0,1.0">
                                          <p:stCondLst>
                                            <p:cond delay="0"/>
                                          </p:stCondLst>
                                        </p:cTn>
                                        <p:tgtEl>
                                          <p:spTgt spid="48204"/>
                                        </p:tgtEl>
                                        <p:attrNameLst>
                                          <p:attrName>ppt_y</p:attrName>
                                        </p:attrNameLst>
                                      </p:cBhvr>
                                      <p:tavLst>
                                        <p:tav tm="0" fmla="#ppt_y-sin(pi*$)/3">
                                          <p:val>
                                            <p:fltVal val="0.5"/>
                                          </p:val>
                                        </p:tav>
                                        <p:tav tm="100000">
                                          <p:val>
                                            <p:fltVal val="1"/>
                                          </p:val>
                                        </p:tav>
                                      </p:tavLst>
                                    </p:anim>
                                    <p:anim calcmode="lin" valueType="num">
                                      <p:cBhvr>
                                        <p:cTn id="77" dur="664" tmFilter="0, 0; 0.125,0.2665; 0.25,0.4; 0.375,0.465; 0.5,0.5;  0.625,0.535; 0.75,0.6; 0.875,0.7335; 1,1">
                                          <p:stCondLst>
                                            <p:cond delay="664"/>
                                          </p:stCondLst>
                                        </p:cTn>
                                        <p:tgtEl>
                                          <p:spTgt spid="48204"/>
                                        </p:tgtEl>
                                        <p:attrNameLst>
                                          <p:attrName>ppt_y</p:attrName>
                                        </p:attrNameLst>
                                      </p:cBhvr>
                                      <p:tavLst>
                                        <p:tav tm="0" fmla="#ppt_y-sin(pi*$)/9">
                                          <p:val>
                                            <p:fltVal val="0"/>
                                          </p:val>
                                        </p:tav>
                                        <p:tav tm="100000">
                                          <p:val>
                                            <p:fltVal val="1"/>
                                          </p:val>
                                        </p:tav>
                                      </p:tavLst>
                                    </p:anim>
                                    <p:anim calcmode="lin" valueType="num">
                                      <p:cBhvr>
                                        <p:cTn id="78" dur="332" tmFilter="0, 0; 0.125,0.2665; 0.25,0.4; 0.375,0.465; 0.5,0.5;  0.625,0.535; 0.75,0.6; 0.875,0.7335; 1,1">
                                          <p:stCondLst>
                                            <p:cond delay="1324"/>
                                          </p:stCondLst>
                                        </p:cTn>
                                        <p:tgtEl>
                                          <p:spTgt spid="48204"/>
                                        </p:tgtEl>
                                        <p:attrNameLst>
                                          <p:attrName>ppt_y</p:attrName>
                                        </p:attrNameLst>
                                      </p:cBhvr>
                                      <p:tavLst>
                                        <p:tav tm="0" fmla="#ppt_y-sin(pi*$)/27">
                                          <p:val>
                                            <p:fltVal val="0"/>
                                          </p:val>
                                        </p:tav>
                                        <p:tav tm="100000">
                                          <p:val>
                                            <p:fltVal val="1"/>
                                          </p:val>
                                        </p:tav>
                                      </p:tavLst>
                                    </p:anim>
                                    <p:anim calcmode="lin" valueType="num">
                                      <p:cBhvr>
                                        <p:cTn id="79" dur="164" tmFilter="0, 0; 0.125,0.2665; 0.25,0.4; 0.375,0.465; 0.5,0.5;  0.625,0.535; 0.75,0.6; 0.875,0.7335; 1,1">
                                          <p:stCondLst>
                                            <p:cond delay="1656"/>
                                          </p:stCondLst>
                                        </p:cTn>
                                        <p:tgtEl>
                                          <p:spTgt spid="48204"/>
                                        </p:tgtEl>
                                        <p:attrNameLst>
                                          <p:attrName>ppt_y</p:attrName>
                                        </p:attrNameLst>
                                      </p:cBhvr>
                                      <p:tavLst>
                                        <p:tav tm="0" fmla="#ppt_y-sin(pi*$)/81">
                                          <p:val>
                                            <p:fltVal val="0"/>
                                          </p:val>
                                        </p:tav>
                                        <p:tav tm="100000">
                                          <p:val>
                                            <p:fltVal val="1"/>
                                          </p:val>
                                        </p:tav>
                                      </p:tavLst>
                                    </p:anim>
                                    <p:animScale>
                                      <p:cBhvr>
                                        <p:cTn id="80" dur="26">
                                          <p:stCondLst>
                                            <p:cond delay="650"/>
                                          </p:stCondLst>
                                        </p:cTn>
                                        <p:tgtEl>
                                          <p:spTgt spid="48204"/>
                                        </p:tgtEl>
                                      </p:cBhvr>
                                      <p:to x="100000" y="60000"/>
                                    </p:animScale>
                                    <p:animScale>
                                      <p:cBhvr>
                                        <p:cTn id="81" dur="166" decel="50000">
                                          <p:stCondLst>
                                            <p:cond delay="676"/>
                                          </p:stCondLst>
                                        </p:cTn>
                                        <p:tgtEl>
                                          <p:spTgt spid="48204"/>
                                        </p:tgtEl>
                                      </p:cBhvr>
                                      <p:to x="100000" y="100000"/>
                                    </p:animScale>
                                    <p:animScale>
                                      <p:cBhvr>
                                        <p:cTn id="82" dur="26">
                                          <p:stCondLst>
                                            <p:cond delay="1312"/>
                                          </p:stCondLst>
                                        </p:cTn>
                                        <p:tgtEl>
                                          <p:spTgt spid="48204"/>
                                        </p:tgtEl>
                                      </p:cBhvr>
                                      <p:to x="100000" y="80000"/>
                                    </p:animScale>
                                    <p:animScale>
                                      <p:cBhvr>
                                        <p:cTn id="83" dur="166" decel="50000">
                                          <p:stCondLst>
                                            <p:cond delay="1338"/>
                                          </p:stCondLst>
                                        </p:cTn>
                                        <p:tgtEl>
                                          <p:spTgt spid="48204"/>
                                        </p:tgtEl>
                                      </p:cBhvr>
                                      <p:to x="100000" y="100000"/>
                                    </p:animScale>
                                    <p:animScale>
                                      <p:cBhvr>
                                        <p:cTn id="84" dur="26">
                                          <p:stCondLst>
                                            <p:cond delay="1642"/>
                                          </p:stCondLst>
                                        </p:cTn>
                                        <p:tgtEl>
                                          <p:spTgt spid="48204"/>
                                        </p:tgtEl>
                                      </p:cBhvr>
                                      <p:to x="100000" y="90000"/>
                                    </p:animScale>
                                    <p:animScale>
                                      <p:cBhvr>
                                        <p:cTn id="85" dur="166" decel="50000">
                                          <p:stCondLst>
                                            <p:cond delay="1668"/>
                                          </p:stCondLst>
                                        </p:cTn>
                                        <p:tgtEl>
                                          <p:spTgt spid="48204"/>
                                        </p:tgtEl>
                                      </p:cBhvr>
                                      <p:to x="100000" y="100000"/>
                                    </p:animScale>
                                    <p:animScale>
                                      <p:cBhvr>
                                        <p:cTn id="86" dur="26">
                                          <p:stCondLst>
                                            <p:cond delay="1808"/>
                                          </p:stCondLst>
                                        </p:cTn>
                                        <p:tgtEl>
                                          <p:spTgt spid="48204"/>
                                        </p:tgtEl>
                                      </p:cBhvr>
                                      <p:to x="100000" y="95000"/>
                                    </p:animScale>
                                    <p:animScale>
                                      <p:cBhvr>
                                        <p:cTn id="87" dur="166" decel="50000">
                                          <p:stCondLst>
                                            <p:cond delay="1834"/>
                                          </p:stCondLst>
                                        </p:cTn>
                                        <p:tgtEl>
                                          <p:spTgt spid="4820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04" grpId="0"/>
      <p:bldP spid="4820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Burdick-Weather-Prediction-Hurricane-Irma.gif"/>
          <p:cNvPicPr>
            <a:picLocks noGrp="1" noChangeAspect="1"/>
          </p:cNvPicPr>
          <p:nvPr>
            <p:ph type="pic" idx="1"/>
          </p:nvPr>
        </p:nvPicPr>
        <p:blipFill>
          <a:blip r:embed="rId2"/>
          <a:srcRect t="14172" b="14172"/>
          <a:stretch>
            <a:fillRect/>
          </a:stretch>
        </p:blipFill>
        <p:spPr>
          <a:xfrm>
            <a:off x="15" y="-1"/>
            <a:ext cx="12191985" cy="5891349"/>
          </a:xfrm>
        </p:spPr>
      </p:pic>
      <p:sp>
        <p:nvSpPr>
          <p:cNvPr id="4" name="Text Placeholder 3"/>
          <p:cNvSpPr>
            <a:spLocks noGrp="1"/>
          </p:cNvSpPr>
          <p:nvPr>
            <p:ph type="body" sz="half" idx="2"/>
          </p:nvPr>
        </p:nvSpPr>
        <p:spPr/>
        <p:txBody>
          <a:bodyPr/>
          <a:lstStyle/>
          <a:p>
            <a:endParaRPr lang="en-US"/>
          </a:p>
        </p:txBody>
      </p:sp>
      <p:sp>
        <p:nvSpPr>
          <p:cNvPr id="2" name="Title 1"/>
          <p:cNvSpPr>
            <a:spLocks noGrp="1"/>
          </p:cNvSpPr>
          <p:nvPr>
            <p:ph type="title"/>
          </p:nvPr>
        </p:nvSpPr>
        <p:spPr>
          <a:xfrm>
            <a:off x="1319348" y="2083524"/>
            <a:ext cx="10113264" cy="1247503"/>
          </a:xfrm>
        </p:spPr>
        <p:txBody>
          <a:bodyPr/>
          <a:lstStyle/>
          <a:p>
            <a:pPr algn="ctr"/>
            <a:r>
              <a:rPr lang="en-US" sz="4400" b="1" dirty="0"/>
              <a:t>Weather Forecasting</a:t>
            </a:r>
          </a:p>
        </p:txBody>
      </p:sp>
      <p:sp>
        <p:nvSpPr>
          <p:cNvPr id="3" name="Date Placeholder 2">
            <a:extLst>
              <a:ext uri="{FF2B5EF4-FFF2-40B4-BE49-F238E27FC236}">
                <a16:creationId xmlns:a16="http://schemas.microsoft.com/office/drawing/2014/main" id="{105587AB-5E44-40EC-AE9E-58B106077A7E}"/>
              </a:ext>
            </a:extLst>
          </p:cNvPr>
          <p:cNvSpPr>
            <a:spLocks noGrp="1"/>
          </p:cNvSpPr>
          <p:nvPr>
            <p:ph type="dt" sz="half" idx="10"/>
          </p:nvPr>
        </p:nvSpPr>
        <p:spPr/>
        <p:txBody>
          <a:bodyPr/>
          <a:lstStyle/>
          <a:p>
            <a:fld id="{AC297980-4601-4B0D-9CB9-64DAFF7CD02D}" type="datetime2">
              <a:rPr lang="en-US" smtClean="0"/>
              <a:t>Tuesday, January 16, 2018</a:t>
            </a:fld>
            <a:endParaRPr lang="en-US" dirty="0"/>
          </a:p>
        </p:txBody>
      </p:sp>
      <p:sp>
        <p:nvSpPr>
          <p:cNvPr id="6" name="Footer Placeholder 5">
            <a:extLst>
              <a:ext uri="{FF2B5EF4-FFF2-40B4-BE49-F238E27FC236}">
                <a16:creationId xmlns:a16="http://schemas.microsoft.com/office/drawing/2014/main" id="{6E3CE97C-5CF1-46D4-91EF-7107D7417045}"/>
              </a:ext>
            </a:extLst>
          </p:cNvPr>
          <p:cNvSpPr>
            <a:spLocks noGrp="1"/>
          </p:cNvSpPr>
          <p:nvPr>
            <p:ph type="ftr" sz="quarter" idx="11"/>
          </p:nvPr>
        </p:nvSpPr>
        <p:spPr/>
        <p:txBody>
          <a:bodyPr/>
          <a:lstStyle/>
          <a:p>
            <a:r>
              <a:rPr lang="en-US"/>
              <a:t>JAYA GUPTA</a:t>
            </a:r>
            <a:endParaRPr lang="en-US" dirty="0"/>
          </a:p>
        </p:txBody>
      </p:sp>
      <p:sp>
        <p:nvSpPr>
          <p:cNvPr id="7" name="Slide Number Placeholder 6">
            <a:extLst>
              <a:ext uri="{FF2B5EF4-FFF2-40B4-BE49-F238E27FC236}">
                <a16:creationId xmlns:a16="http://schemas.microsoft.com/office/drawing/2014/main" id="{06DE931F-89C7-4FDC-B6AA-9A4D776C7EBA}"/>
              </a:ext>
            </a:extLst>
          </p:cNvPr>
          <p:cNvSpPr>
            <a:spLocks noGrp="1"/>
          </p:cNvSpPr>
          <p:nvPr>
            <p:ph type="sldNum" sz="quarter" idx="12"/>
          </p:nvPr>
        </p:nvSpPr>
        <p:spPr/>
        <p:txBody>
          <a:bodyPr/>
          <a:lstStyle/>
          <a:p>
            <a:fld id="{4FAB73BC-B049-4115-A692-8D63A059BFB8}" type="slidenum">
              <a:rPr lang="en-US" smtClean="0"/>
              <a:pPr/>
              <a:t>7</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5" name="Rectangle 64">
            <a:extLst>
              <a:ext uri="{FF2B5EF4-FFF2-40B4-BE49-F238E27FC236}">
                <a16:creationId xmlns:a16="http://schemas.microsoft.com/office/drawing/2014/main" id="{A961B249-AF27-4B19-B530-A1277520205F}"/>
              </a:ext>
            </a:extLst>
          </p:cNvPr>
          <p:cNvSpPr>
            <a:spLocks noGrp="1" noChangeArrowheads="1"/>
          </p:cNvSpPr>
          <p:nvPr>
            <p:ph type="title"/>
          </p:nvPr>
        </p:nvSpPr>
        <p:spPr/>
        <p:txBody>
          <a:bodyPr>
            <a:normAutofit/>
          </a:bodyPr>
          <a:lstStyle/>
          <a:p>
            <a:pPr algn="l" eaLnBrk="1" hangingPunct="1"/>
            <a:r>
              <a:rPr lang="en-US" altLang="en-US" dirty="0">
                <a:solidFill>
                  <a:schemeClr val="tx1"/>
                </a:solidFill>
              </a:rPr>
              <a:t>Choosing A Separating Hyperplane</a:t>
            </a:r>
          </a:p>
        </p:txBody>
      </p:sp>
      <p:graphicFrame>
        <p:nvGraphicFramePr>
          <p:cNvPr id="49206" name="Object 54">
            <a:extLst>
              <a:ext uri="{FF2B5EF4-FFF2-40B4-BE49-F238E27FC236}">
                <a16:creationId xmlns:a16="http://schemas.microsoft.com/office/drawing/2014/main" id="{5DAFC1A2-FF37-412A-8D86-509803CD1D57}"/>
              </a:ext>
            </a:extLst>
          </p:cNvPr>
          <p:cNvGraphicFramePr>
            <a:graphicFrameLocks noGrp="1" noChangeAspect="1"/>
          </p:cNvGraphicFramePr>
          <p:nvPr>
            <p:ph idx="1"/>
            <p:extLst>
              <p:ext uri="{D42A27DB-BD31-4B8C-83A1-F6EECF244321}">
                <p14:modId xmlns:p14="http://schemas.microsoft.com/office/powerpoint/2010/main" val="3359350217"/>
              </p:ext>
            </p:extLst>
          </p:nvPr>
        </p:nvGraphicFramePr>
        <p:xfrm>
          <a:off x="6666215" y="3840580"/>
          <a:ext cx="318020" cy="342483"/>
        </p:xfrm>
        <a:graphic>
          <a:graphicData uri="http://schemas.openxmlformats.org/presentationml/2006/ole">
            <mc:AlternateContent xmlns:mc="http://schemas.openxmlformats.org/markup-compatibility/2006">
              <mc:Choice xmlns:v="urn:schemas-microsoft-com:vml" Requires="v">
                <p:oleObj spid="_x0000_s9372" name="Equation" r:id="rId3" imgW="164880" imgH="177480" progId="Equation.DSMT4">
                  <p:embed/>
                </p:oleObj>
              </mc:Choice>
              <mc:Fallback>
                <p:oleObj name="Equation" r:id="rId3" imgW="164880" imgH="177480" progId="Equation.DSMT4">
                  <p:embed/>
                  <p:pic>
                    <p:nvPicPr>
                      <p:cNvPr id="49206" name="Object 54">
                        <a:extLst>
                          <a:ext uri="{FF2B5EF4-FFF2-40B4-BE49-F238E27FC236}">
                            <a16:creationId xmlns:a16="http://schemas.microsoft.com/office/drawing/2014/main" id="{5DAFC1A2-FF37-412A-8D86-509803CD1D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6215" y="3840580"/>
                        <a:ext cx="318020" cy="342483"/>
                      </a:xfrm>
                      <a:prstGeom prst="rect">
                        <a:avLst/>
                      </a:prstGeom>
                      <a:noFill/>
                      <a:ln>
                        <a:noFill/>
                      </a:ln>
                      <a:effectLst/>
                    </p:spPr>
                  </p:pic>
                </p:oleObj>
              </mc:Fallback>
            </mc:AlternateContent>
          </a:graphicData>
        </a:graphic>
      </p:graphicFrame>
      <p:graphicFrame>
        <p:nvGraphicFramePr>
          <p:cNvPr id="49215" name="Object 63">
            <a:extLst>
              <a:ext uri="{FF2B5EF4-FFF2-40B4-BE49-F238E27FC236}">
                <a16:creationId xmlns:a16="http://schemas.microsoft.com/office/drawing/2014/main" id="{FB382F8D-DE53-4FDF-9207-4EE06C9F83FA}"/>
              </a:ext>
            </a:extLst>
          </p:cNvPr>
          <p:cNvGraphicFramePr>
            <a:graphicFrameLocks noGrp="1" noChangeAspect="1"/>
          </p:cNvGraphicFramePr>
          <p:nvPr>
            <p:ph sz="quarter" idx="4294967295"/>
            <p:extLst>
              <p:ext uri="{D42A27DB-BD31-4B8C-83A1-F6EECF244321}">
                <p14:modId xmlns:p14="http://schemas.microsoft.com/office/powerpoint/2010/main" val="4043065319"/>
              </p:ext>
            </p:extLst>
          </p:nvPr>
        </p:nvGraphicFramePr>
        <p:xfrm>
          <a:off x="8027482" y="3107533"/>
          <a:ext cx="1330325" cy="298450"/>
        </p:xfrm>
        <a:graphic>
          <a:graphicData uri="http://schemas.openxmlformats.org/presentationml/2006/ole">
            <mc:AlternateContent xmlns:mc="http://schemas.openxmlformats.org/markup-compatibility/2006">
              <mc:Choice xmlns:v="urn:schemas-microsoft-com:vml" Requires="v">
                <p:oleObj spid="_x0000_s9373" name="Equation" r:id="rId5" imgW="342720" imgH="203040" progId="Equation.DSMT4">
                  <p:embed/>
                </p:oleObj>
              </mc:Choice>
              <mc:Fallback>
                <p:oleObj name="Equation" r:id="rId5" imgW="342720" imgH="203040" progId="Equation.DSMT4">
                  <p:embed/>
                  <p:pic>
                    <p:nvPicPr>
                      <p:cNvPr id="49215" name="Object 63">
                        <a:extLst>
                          <a:ext uri="{FF2B5EF4-FFF2-40B4-BE49-F238E27FC236}">
                            <a16:creationId xmlns:a16="http://schemas.microsoft.com/office/drawing/2014/main" id="{FB382F8D-DE53-4FDF-9207-4EE06C9F83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7482" y="3107533"/>
                        <a:ext cx="1330325" cy="29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4" name="Object 72">
            <a:extLst>
              <a:ext uri="{FF2B5EF4-FFF2-40B4-BE49-F238E27FC236}">
                <a16:creationId xmlns:a16="http://schemas.microsoft.com/office/drawing/2014/main" id="{CAE56C49-3ADB-4AE2-8A26-D13A5B0C9B76}"/>
              </a:ext>
            </a:extLst>
          </p:cNvPr>
          <p:cNvGraphicFramePr>
            <a:graphicFrameLocks noGrp="1" noChangeAspect="1"/>
          </p:cNvGraphicFramePr>
          <p:nvPr>
            <p:ph sz="quarter" idx="4294967295"/>
            <p:extLst>
              <p:ext uri="{D42A27DB-BD31-4B8C-83A1-F6EECF244321}">
                <p14:modId xmlns:p14="http://schemas.microsoft.com/office/powerpoint/2010/main" val="1246426728"/>
              </p:ext>
            </p:extLst>
          </p:nvPr>
        </p:nvGraphicFramePr>
        <p:xfrm>
          <a:off x="9618403" y="5500269"/>
          <a:ext cx="2520950" cy="388938"/>
        </p:xfrm>
        <a:graphic>
          <a:graphicData uri="http://schemas.openxmlformats.org/presentationml/2006/ole">
            <mc:AlternateContent xmlns:mc="http://schemas.openxmlformats.org/markup-compatibility/2006">
              <mc:Choice xmlns:v="urn:schemas-microsoft-com:vml" Requires="v">
                <p:oleObj spid="_x0000_s9374" name="Equation" r:id="rId7" imgW="1320480" imgH="203040" progId="Equation.DSMT4">
                  <p:embed/>
                </p:oleObj>
              </mc:Choice>
              <mc:Fallback>
                <p:oleObj name="Equation" r:id="rId7" imgW="1320480" imgH="203040" progId="Equation.DSMT4">
                  <p:embed/>
                  <p:pic>
                    <p:nvPicPr>
                      <p:cNvPr id="4104" name="Object 72">
                        <a:extLst>
                          <a:ext uri="{FF2B5EF4-FFF2-40B4-BE49-F238E27FC236}">
                            <a16:creationId xmlns:a16="http://schemas.microsoft.com/office/drawing/2014/main" id="{CAE56C49-3ADB-4AE2-8A26-D13A5B0C9B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18403" y="5500269"/>
                        <a:ext cx="2520950" cy="388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8" name="Object 36">
            <a:extLst>
              <a:ext uri="{FF2B5EF4-FFF2-40B4-BE49-F238E27FC236}">
                <a16:creationId xmlns:a16="http://schemas.microsoft.com/office/drawing/2014/main" id="{9C9A92D2-2642-471D-B403-62E37C58D359}"/>
              </a:ext>
            </a:extLst>
          </p:cNvPr>
          <p:cNvGraphicFramePr>
            <a:graphicFrameLocks noGrp="1" noChangeAspect="1"/>
          </p:cNvGraphicFramePr>
          <p:nvPr>
            <p:ph sz="quarter" idx="4294967295"/>
            <p:extLst>
              <p:ext uri="{D42A27DB-BD31-4B8C-83A1-F6EECF244321}">
                <p14:modId xmlns:p14="http://schemas.microsoft.com/office/powerpoint/2010/main" val="3650790551"/>
              </p:ext>
            </p:extLst>
          </p:nvPr>
        </p:nvGraphicFramePr>
        <p:xfrm>
          <a:off x="6292058" y="4304507"/>
          <a:ext cx="288925" cy="430212"/>
        </p:xfrm>
        <a:graphic>
          <a:graphicData uri="http://schemas.openxmlformats.org/presentationml/2006/ole">
            <mc:AlternateContent xmlns:mc="http://schemas.openxmlformats.org/markup-compatibility/2006">
              <mc:Choice xmlns:v="urn:schemas-microsoft-com:vml" Requires="v">
                <p:oleObj spid="_x0000_s9375" name="Equation" r:id="rId9" imgW="152280" imgH="228600" progId="Equation.DSMT4">
                  <p:embed/>
                </p:oleObj>
              </mc:Choice>
              <mc:Fallback>
                <p:oleObj name="Equation" r:id="rId9" imgW="152280" imgH="228600" progId="Equation.DSMT4">
                  <p:embed/>
                  <p:pic>
                    <p:nvPicPr>
                      <p:cNvPr id="4098" name="Object 36">
                        <a:extLst>
                          <a:ext uri="{FF2B5EF4-FFF2-40B4-BE49-F238E27FC236}">
                            <a16:creationId xmlns:a16="http://schemas.microsoft.com/office/drawing/2014/main" id="{9C9A92D2-2642-471D-B403-62E37C58D35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92058" y="4304507"/>
                        <a:ext cx="288925" cy="430212"/>
                      </a:xfrm>
                      <a:prstGeom prst="rect">
                        <a:avLst/>
                      </a:prstGeom>
                      <a:noFill/>
                      <a:ln>
                        <a:noFill/>
                      </a:ln>
                      <a:effectLst/>
                    </p:spPr>
                  </p:pic>
                </p:oleObj>
              </mc:Fallback>
            </mc:AlternateContent>
          </a:graphicData>
        </a:graphic>
      </p:graphicFrame>
      <p:cxnSp>
        <p:nvCxnSpPr>
          <p:cNvPr id="4106" name="AutoShape 4">
            <a:extLst>
              <a:ext uri="{FF2B5EF4-FFF2-40B4-BE49-F238E27FC236}">
                <a16:creationId xmlns:a16="http://schemas.microsoft.com/office/drawing/2014/main" id="{9C3EB24E-9145-42B8-9ABA-67C0836732CE}"/>
              </a:ext>
            </a:extLst>
          </p:cNvPr>
          <p:cNvCxnSpPr>
            <a:cxnSpLocks noChangeShapeType="1"/>
          </p:cNvCxnSpPr>
          <p:nvPr/>
        </p:nvCxnSpPr>
        <p:spPr bwMode="auto">
          <a:xfrm flipV="1">
            <a:off x="6170901" y="3498851"/>
            <a:ext cx="0" cy="309721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107" name="AutoShape 5">
            <a:extLst>
              <a:ext uri="{FF2B5EF4-FFF2-40B4-BE49-F238E27FC236}">
                <a16:creationId xmlns:a16="http://schemas.microsoft.com/office/drawing/2014/main" id="{7625F7F7-5922-4478-9D46-FDC46FE9CD9E}"/>
              </a:ext>
            </a:extLst>
          </p:cNvPr>
          <p:cNvCxnSpPr>
            <a:cxnSpLocks noChangeShapeType="1"/>
          </p:cNvCxnSpPr>
          <p:nvPr/>
        </p:nvCxnSpPr>
        <p:spPr bwMode="auto">
          <a:xfrm>
            <a:off x="5883563" y="6308726"/>
            <a:ext cx="446405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108" name="AutoShape 6">
            <a:extLst>
              <a:ext uri="{FF2B5EF4-FFF2-40B4-BE49-F238E27FC236}">
                <a16:creationId xmlns:a16="http://schemas.microsoft.com/office/drawing/2014/main" id="{46002477-4DB8-40F8-AE2A-50373CEE97BB}"/>
              </a:ext>
            </a:extLst>
          </p:cNvPr>
          <p:cNvSpPr>
            <a:spLocks noChangeArrowheads="1"/>
          </p:cNvSpPr>
          <p:nvPr/>
        </p:nvSpPr>
        <p:spPr bwMode="auto">
          <a:xfrm flipH="1">
            <a:off x="6459826" y="5156201"/>
            <a:ext cx="144462" cy="144462"/>
          </a:xfrm>
          <a:prstGeom prst="flowChartConnector">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109" name="AutoShape 7">
            <a:extLst>
              <a:ext uri="{FF2B5EF4-FFF2-40B4-BE49-F238E27FC236}">
                <a16:creationId xmlns:a16="http://schemas.microsoft.com/office/drawing/2014/main" id="{64CEFB74-015D-4B93-A69F-1560AFD5A3C0}"/>
              </a:ext>
            </a:extLst>
          </p:cNvPr>
          <p:cNvSpPr>
            <a:spLocks noChangeArrowheads="1"/>
          </p:cNvSpPr>
          <p:nvPr/>
        </p:nvSpPr>
        <p:spPr bwMode="auto">
          <a:xfrm flipH="1">
            <a:off x="6820189" y="5227639"/>
            <a:ext cx="144463" cy="144463"/>
          </a:xfrm>
          <a:prstGeom prst="flowChartConnector">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110" name="AutoShape 8">
            <a:extLst>
              <a:ext uri="{FF2B5EF4-FFF2-40B4-BE49-F238E27FC236}">
                <a16:creationId xmlns:a16="http://schemas.microsoft.com/office/drawing/2014/main" id="{057091BF-A867-44B4-9E6F-C5784AA67866}"/>
              </a:ext>
            </a:extLst>
          </p:cNvPr>
          <p:cNvSpPr>
            <a:spLocks noChangeArrowheads="1"/>
          </p:cNvSpPr>
          <p:nvPr/>
        </p:nvSpPr>
        <p:spPr bwMode="auto">
          <a:xfrm flipH="1">
            <a:off x="6604289" y="5948364"/>
            <a:ext cx="144463" cy="144463"/>
          </a:xfrm>
          <a:prstGeom prst="flowChartConnector">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111" name="AutoShape 9">
            <a:extLst>
              <a:ext uri="{FF2B5EF4-FFF2-40B4-BE49-F238E27FC236}">
                <a16:creationId xmlns:a16="http://schemas.microsoft.com/office/drawing/2014/main" id="{89B278EB-B81D-4346-9B19-9A1509854B39}"/>
              </a:ext>
            </a:extLst>
          </p:cNvPr>
          <p:cNvSpPr>
            <a:spLocks noChangeArrowheads="1"/>
          </p:cNvSpPr>
          <p:nvPr/>
        </p:nvSpPr>
        <p:spPr bwMode="auto">
          <a:xfrm flipH="1">
            <a:off x="7396451" y="5372101"/>
            <a:ext cx="144462" cy="144462"/>
          </a:xfrm>
          <a:prstGeom prst="flowChartConnector">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112" name="AutoShape 10">
            <a:extLst>
              <a:ext uri="{FF2B5EF4-FFF2-40B4-BE49-F238E27FC236}">
                <a16:creationId xmlns:a16="http://schemas.microsoft.com/office/drawing/2014/main" id="{4057B318-0F47-45F1-B3CA-7C0407E8D84C}"/>
              </a:ext>
            </a:extLst>
          </p:cNvPr>
          <p:cNvSpPr>
            <a:spLocks noChangeArrowheads="1"/>
          </p:cNvSpPr>
          <p:nvPr/>
        </p:nvSpPr>
        <p:spPr bwMode="auto">
          <a:xfrm flipH="1">
            <a:off x="7396451" y="5948364"/>
            <a:ext cx="144462" cy="144463"/>
          </a:xfrm>
          <a:prstGeom prst="flowChartConnector">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113" name="AutoShape 11">
            <a:extLst>
              <a:ext uri="{FF2B5EF4-FFF2-40B4-BE49-F238E27FC236}">
                <a16:creationId xmlns:a16="http://schemas.microsoft.com/office/drawing/2014/main" id="{AD98F942-B9A7-433D-A179-7A1A3347D4AB}"/>
              </a:ext>
            </a:extLst>
          </p:cNvPr>
          <p:cNvSpPr>
            <a:spLocks noChangeArrowheads="1"/>
          </p:cNvSpPr>
          <p:nvPr/>
        </p:nvSpPr>
        <p:spPr bwMode="auto">
          <a:xfrm flipH="1">
            <a:off x="6602701" y="4364039"/>
            <a:ext cx="144462" cy="144463"/>
          </a:xfrm>
          <a:prstGeom prst="flowChartConnector">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114" name="AutoShape 12">
            <a:extLst>
              <a:ext uri="{FF2B5EF4-FFF2-40B4-BE49-F238E27FC236}">
                <a16:creationId xmlns:a16="http://schemas.microsoft.com/office/drawing/2014/main" id="{E3B1109F-8AFE-4518-9AF2-DD993F4522B2}"/>
              </a:ext>
            </a:extLst>
          </p:cNvPr>
          <p:cNvSpPr>
            <a:spLocks noChangeArrowheads="1"/>
          </p:cNvSpPr>
          <p:nvPr/>
        </p:nvSpPr>
        <p:spPr bwMode="auto">
          <a:xfrm flipH="1">
            <a:off x="8620414" y="6019801"/>
            <a:ext cx="144463" cy="144462"/>
          </a:xfrm>
          <a:prstGeom prst="flowChartConnector">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115" name="AutoShape 13">
            <a:extLst>
              <a:ext uri="{FF2B5EF4-FFF2-40B4-BE49-F238E27FC236}">
                <a16:creationId xmlns:a16="http://schemas.microsoft.com/office/drawing/2014/main" id="{67C06824-D56D-4EE9-9ED7-775CCF5D1C1B}"/>
              </a:ext>
            </a:extLst>
          </p:cNvPr>
          <p:cNvSpPr>
            <a:spLocks noChangeArrowheads="1"/>
          </p:cNvSpPr>
          <p:nvPr/>
        </p:nvSpPr>
        <p:spPr bwMode="auto">
          <a:xfrm flipH="1">
            <a:off x="7971126" y="5661026"/>
            <a:ext cx="144462" cy="144462"/>
          </a:xfrm>
          <a:prstGeom prst="flowChartConnector">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9166" name="AutoShape 14">
            <a:extLst>
              <a:ext uri="{FF2B5EF4-FFF2-40B4-BE49-F238E27FC236}">
                <a16:creationId xmlns:a16="http://schemas.microsoft.com/office/drawing/2014/main" id="{04F0EC60-06CD-480C-A919-BD8DC793F5C5}"/>
              </a:ext>
            </a:extLst>
          </p:cNvPr>
          <p:cNvSpPr>
            <a:spLocks noChangeArrowheads="1"/>
          </p:cNvSpPr>
          <p:nvPr/>
        </p:nvSpPr>
        <p:spPr bwMode="auto">
          <a:xfrm>
            <a:off x="9052213" y="4291013"/>
            <a:ext cx="228600" cy="228600"/>
          </a:xfrm>
          <a:prstGeom prst="star5">
            <a:avLst/>
          </a:prstGeom>
          <a:solidFill>
            <a:srgbClr val="FFFF00"/>
          </a:solidFill>
          <a:ln w="9525">
            <a:solidFill>
              <a:srgbClr val="000000"/>
            </a:solidFill>
            <a:miter lim="800000"/>
            <a:headEnd/>
            <a:tailEnd/>
          </a:ln>
        </p:spPr>
        <p:txBody>
          <a:bodyPr/>
          <a:lstStyle/>
          <a:p>
            <a:pPr>
              <a:defRPr/>
            </a:pPr>
            <a:endParaRPr lang="en-US">
              <a:latin typeface="Arial" charset="0"/>
            </a:endParaRPr>
          </a:p>
        </p:txBody>
      </p:sp>
      <p:sp>
        <p:nvSpPr>
          <p:cNvPr id="49167" name="AutoShape 15">
            <a:extLst>
              <a:ext uri="{FF2B5EF4-FFF2-40B4-BE49-F238E27FC236}">
                <a16:creationId xmlns:a16="http://schemas.microsoft.com/office/drawing/2014/main" id="{B9AE8B8C-99C0-41D5-B358-880BE288382B}"/>
              </a:ext>
            </a:extLst>
          </p:cNvPr>
          <p:cNvSpPr>
            <a:spLocks noChangeArrowheads="1"/>
          </p:cNvSpPr>
          <p:nvPr/>
        </p:nvSpPr>
        <p:spPr bwMode="auto">
          <a:xfrm>
            <a:off x="8475951" y="4219576"/>
            <a:ext cx="228600" cy="228600"/>
          </a:xfrm>
          <a:prstGeom prst="star5">
            <a:avLst/>
          </a:prstGeom>
          <a:solidFill>
            <a:srgbClr val="FFFF00"/>
          </a:solidFill>
          <a:ln w="9525">
            <a:solidFill>
              <a:srgbClr val="000000"/>
            </a:solidFill>
            <a:miter lim="800000"/>
            <a:headEnd/>
            <a:tailEnd/>
          </a:ln>
        </p:spPr>
        <p:txBody>
          <a:bodyPr/>
          <a:lstStyle/>
          <a:p>
            <a:pPr>
              <a:defRPr/>
            </a:pPr>
            <a:endParaRPr lang="en-US">
              <a:latin typeface="Arial" charset="0"/>
            </a:endParaRPr>
          </a:p>
        </p:txBody>
      </p:sp>
      <p:sp>
        <p:nvSpPr>
          <p:cNvPr id="49168" name="AutoShape 16">
            <a:extLst>
              <a:ext uri="{FF2B5EF4-FFF2-40B4-BE49-F238E27FC236}">
                <a16:creationId xmlns:a16="http://schemas.microsoft.com/office/drawing/2014/main" id="{1C0515BD-9FAD-4536-AC4B-141F7E73F777}"/>
              </a:ext>
            </a:extLst>
          </p:cNvPr>
          <p:cNvSpPr>
            <a:spLocks noChangeArrowheads="1"/>
          </p:cNvSpPr>
          <p:nvPr/>
        </p:nvSpPr>
        <p:spPr bwMode="auto">
          <a:xfrm>
            <a:off x="9699913" y="4076701"/>
            <a:ext cx="228600" cy="228600"/>
          </a:xfrm>
          <a:prstGeom prst="star5">
            <a:avLst/>
          </a:prstGeom>
          <a:solidFill>
            <a:srgbClr val="FFFF00"/>
          </a:solidFill>
          <a:ln w="9525">
            <a:solidFill>
              <a:srgbClr val="000000"/>
            </a:solidFill>
            <a:miter lim="800000"/>
            <a:headEnd/>
            <a:tailEnd/>
          </a:ln>
        </p:spPr>
        <p:txBody>
          <a:bodyPr/>
          <a:lstStyle/>
          <a:p>
            <a:pPr>
              <a:defRPr/>
            </a:pPr>
            <a:endParaRPr lang="en-US">
              <a:latin typeface="Arial" charset="0"/>
            </a:endParaRPr>
          </a:p>
        </p:txBody>
      </p:sp>
      <p:sp>
        <p:nvSpPr>
          <p:cNvPr id="49169" name="AutoShape 17">
            <a:extLst>
              <a:ext uri="{FF2B5EF4-FFF2-40B4-BE49-F238E27FC236}">
                <a16:creationId xmlns:a16="http://schemas.microsoft.com/office/drawing/2014/main" id="{5F0140AB-5FC3-4A66-9DEF-7BC9639287FB}"/>
              </a:ext>
            </a:extLst>
          </p:cNvPr>
          <p:cNvSpPr>
            <a:spLocks noChangeArrowheads="1"/>
          </p:cNvSpPr>
          <p:nvPr/>
        </p:nvSpPr>
        <p:spPr bwMode="auto">
          <a:xfrm>
            <a:off x="9626888" y="4940301"/>
            <a:ext cx="228600" cy="228600"/>
          </a:xfrm>
          <a:prstGeom prst="star5">
            <a:avLst/>
          </a:prstGeom>
          <a:solidFill>
            <a:srgbClr val="FFFF00"/>
          </a:solidFill>
          <a:ln w="9525">
            <a:solidFill>
              <a:srgbClr val="000000"/>
            </a:solidFill>
            <a:miter lim="800000"/>
            <a:headEnd/>
            <a:tailEnd/>
          </a:ln>
        </p:spPr>
        <p:txBody>
          <a:bodyPr/>
          <a:lstStyle/>
          <a:p>
            <a:pPr>
              <a:defRPr/>
            </a:pPr>
            <a:endParaRPr lang="en-US">
              <a:latin typeface="Arial" charset="0"/>
            </a:endParaRPr>
          </a:p>
        </p:txBody>
      </p:sp>
      <p:sp>
        <p:nvSpPr>
          <p:cNvPr id="49170" name="AutoShape 18">
            <a:extLst>
              <a:ext uri="{FF2B5EF4-FFF2-40B4-BE49-F238E27FC236}">
                <a16:creationId xmlns:a16="http://schemas.microsoft.com/office/drawing/2014/main" id="{517E4093-3243-40B4-9D3B-33430865DEB7}"/>
              </a:ext>
            </a:extLst>
          </p:cNvPr>
          <p:cNvSpPr>
            <a:spLocks noChangeArrowheads="1"/>
          </p:cNvSpPr>
          <p:nvPr/>
        </p:nvSpPr>
        <p:spPr bwMode="auto">
          <a:xfrm>
            <a:off x="10060276" y="4652963"/>
            <a:ext cx="228600" cy="228600"/>
          </a:xfrm>
          <a:prstGeom prst="star5">
            <a:avLst/>
          </a:prstGeom>
          <a:solidFill>
            <a:srgbClr val="FFFF00"/>
          </a:solidFill>
          <a:ln w="9525">
            <a:solidFill>
              <a:srgbClr val="000000"/>
            </a:solidFill>
            <a:miter lim="800000"/>
            <a:headEnd/>
            <a:tailEnd/>
          </a:ln>
        </p:spPr>
        <p:txBody>
          <a:bodyPr/>
          <a:lstStyle/>
          <a:p>
            <a:pPr>
              <a:defRPr/>
            </a:pPr>
            <a:endParaRPr lang="en-US">
              <a:latin typeface="Arial" charset="0"/>
            </a:endParaRPr>
          </a:p>
        </p:txBody>
      </p:sp>
      <p:sp>
        <p:nvSpPr>
          <p:cNvPr id="49171" name="AutoShape 19">
            <a:extLst>
              <a:ext uri="{FF2B5EF4-FFF2-40B4-BE49-F238E27FC236}">
                <a16:creationId xmlns:a16="http://schemas.microsoft.com/office/drawing/2014/main" id="{69C901F0-3607-41DF-80C0-9749BE6EEEC9}"/>
              </a:ext>
            </a:extLst>
          </p:cNvPr>
          <p:cNvSpPr>
            <a:spLocks noChangeArrowheads="1"/>
          </p:cNvSpPr>
          <p:nvPr/>
        </p:nvSpPr>
        <p:spPr bwMode="auto">
          <a:xfrm>
            <a:off x="8834726" y="3787776"/>
            <a:ext cx="228600" cy="228600"/>
          </a:xfrm>
          <a:prstGeom prst="star5">
            <a:avLst/>
          </a:prstGeom>
          <a:solidFill>
            <a:srgbClr val="FFFF00"/>
          </a:solidFill>
          <a:ln w="9525">
            <a:solidFill>
              <a:srgbClr val="000000"/>
            </a:solidFill>
            <a:miter lim="800000"/>
            <a:headEnd/>
            <a:tailEnd/>
          </a:ln>
        </p:spPr>
        <p:txBody>
          <a:bodyPr/>
          <a:lstStyle/>
          <a:p>
            <a:pPr>
              <a:defRPr/>
            </a:pPr>
            <a:endParaRPr lang="en-US">
              <a:latin typeface="Arial" charset="0"/>
            </a:endParaRPr>
          </a:p>
        </p:txBody>
      </p:sp>
      <p:sp>
        <p:nvSpPr>
          <p:cNvPr id="49178" name="AutoShape 26">
            <a:extLst>
              <a:ext uri="{FF2B5EF4-FFF2-40B4-BE49-F238E27FC236}">
                <a16:creationId xmlns:a16="http://schemas.microsoft.com/office/drawing/2014/main" id="{10D8A188-7B9D-4632-B5DE-C14E7938B87B}"/>
              </a:ext>
            </a:extLst>
          </p:cNvPr>
          <p:cNvSpPr>
            <a:spLocks noChangeArrowheads="1"/>
          </p:cNvSpPr>
          <p:nvPr/>
        </p:nvSpPr>
        <p:spPr bwMode="auto">
          <a:xfrm>
            <a:off x="8115588" y="3716338"/>
            <a:ext cx="228600" cy="228600"/>
          </a:xfrm>
          <a:prstGeom prst="star5">
            <a:avLst/>
          </a:prstGeom>
          <a:solidFill>
            <a:srgbClr val="FFFF00"/>
          </a:solidFill>
          <a:ln w="9525">
            <a:solidFill>
              <a:srgbClr val="000000"/>
            </a:solidFill>
            <a:miter lim="800000"/>
            <a:headEnd/>
            <a:tailEnd/>
          </a:ln>
        </p:spPr>
        <p:txBody>
          <a:bodyPr/>
          <a:lstStyle/>
          <a:p>
            <a:pPr>
              <a:defRPr/>
            </a:pPr>
            <a:endParaRPr lang="en-US">
              <a:latin typeface="Arial" charset="0"/>
            </a:endParaRPr>
          </a:p>
        </p:txBody>
      </p:sp>
      <p:cxnSp>
        <p:nvCxnSpPr>
          <p:cNvPr id="4123" name="AutoShape 27">
            <a:extLst>
              <a:ext uri="{FF2B5EF4-FFF2-40B4-BE49-F238E27FC236}">
                <a16:creationId xmlns:a16="http://schemas.microsoft.com/office/drawing/2014/main" id="{5BCF5D05-C4EE-480F-B773-4A46A33A8DEA}"/>
              </a:ext>
            </a:extLst>
          </p:cNvPr>
          <p:cNvCxnSpPr>
            <a:cxnSpLocks noChangeShapeType="1"/>
          </p:cNvCxnSpPr>
          <p:nvPr/>
        </p:nvCxnSpPr>
        <p:spPr bwMode="auto">
          <a:xfrm>
            <a:off x="5955001" y="3932239"/>
            <a:ext cx="4248150" cy="2232025"/>
          </a:xfrm>
          <a:prstGeom prst="straightConnector1">
            <a:avLst/>
          </a:prstGeom>
          <a:noFill/>
          <a:ln w="9525">
            <a:solidFill>
              <a:srgbClr val="00FF00"/>
            </a:solidFill>
            <a:round/>
            <a:headEnd/>
            <a:tailEnd/>
          </a:ln>
          <a:extLst>
            <a:ext uri="{909E8E84-426E-40DD-AFC4-6F175D3DCCD1}">
              <a14:hiddenFill xmlns:a14="http://schemas.microsoft.com/office/drawing/2010/main">
                <a:noFill/>
              </a14:hiddenFill>
            </a:ext>
          </a:extLst>
        </p:spPr>
      </p:cxnSp>
      <p:sp>
        <p:nvSpPr>
          <p:cNvPr id="49180" name="Text Box 28">
            <a:extLst>
              <a:ext uri="{FF2B5EF4-FFF2-40B4-BE49-F238E27FC236}">
                <a16:creationId xmlns:a16="http://schemas.microsoft.com/office/drawing/2014/main" id="{81E73167-FB49-488C-B0E1-4E5571CEAD3E}"/>
              </a:ext>
            </a:extLst>
          </p:cNvPr>
          <p:cNvSpPr txBox="1">
            <a:spLocks noChangeArrowheads="1"/>
          </p:cNvSpPr>
          <p:nvPr/>
        </p:nvSpPr>
        <p:spPr bwMode="auto">
          <a:xfrm>
            <a:off x="1097280" y="1728620"/>
            <a:ext cx="9380854"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400" dirty="0"/>
              <a:t>Suppose we choose the </a:t>
            </a:r>
            <a:r>
              <a:rPr lang="en-US" altLang="en-US" sz="2400" dirty="0" err="1"/>
              <a:t>hypreplane</a:t>
            </a:r>
            <a:r>
              <a:rPr lang="en-US" altLang="en-US" sz="2400" dirty="0"/>
              <a:t> (seen below) that is close to some sample     .</a:t>
            </a:r>
          </a:p>
          <a:p>
            <a:pPr eaLnBrk="1" hangingPunct="1">
              <a:spcBef>
                <a:spcPct val="50000"/>
              </a:spcBef>
            </a:pPr>
            <a:r>
              <a:rPr lang="en-US" altLang="en-US" sz="2400" dirty="0"/>
              <a:t>Now suppose we have a </a:t>
            </a:r>
            <a:r>
              <a:rPr lang="en-US" altLang="en-US" sz="2400" dirty="0">
                <a:solidFill>
                  <a:schemeClr val="accent2"/>
                </a:solidFill>
              </a:rPr>
              <a:t>new point        </a:t>
            </a:r>
            <a:r>
              <a:rPr lang="en-US" altLang="en-US" sz="2400" dirty="0"/>
              <a:t>that should be in class “-1” and is close to    . Using our classification function                  this point is misclassified!</a:t>
            </a:r>
          </a:p>
        </p:txBody>
      </p:sp>
      <p:sp>
        <p:nvSpPr>
          <p:cNvPr id="49205" name="AutoShape 53">
            <a:extLst>
              <a:ext uri="{FF2B5EF4-FFF2-40B4-BE49-F238E27FC236}">
                <a16:creationId xmlns:a16="http://schemas.microsoft.com/office/drawing/2014/main" id="{429F6D76-6A65-4BEB-A864-B86132DFA0D7}"/>
              </a:ext>
            </a:extLst>
          </p:cNvPr>
          <p:cNvSpPr>
            <a:spLocks noChangeArrowheads="1"/>
          </p:cNvSpPr>
          <p:nvPr/>
        </p:nvSpPr>
        <p:spPr bwMode="auto">
          <a:xfrm flipH="1">
            <a:off x="6747164" y="4219576"/>
            <a:ext cx="144463" cy="144462"/>
          </a:xfrm>
          <a:prstGeom prst="flowChartConnector">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aphicFrame>
        <p:nvGraphicFramePr>
          <p:cNvPr id="49218" name="Object 66">
            <a:extLst>
              <a:ext uri="{FF2B5EF4-FFF2-40B4-BE49-F238E27FC236}">
                <a16:creationId xmlns:a16="http://schemas.microsoft.com/office/drawing/2014/main" id="{4E108E0D-E38B-4200-8546-F9F87DF96C47}"/>
              </a:ext>
            </a:extLst>
          </p:cNvPr>
          <p:cNvGraphicFramePr>
            <a:graphicFrameLocks noChangeAspect="1"/>
          </p:cNvGraphicFramePr>
          <p:nvPr>
            <p:extLst>
              <p:ext uri="{D42A27DB-BD31-4B8C-83A1-F6EECF244321}">
                <p14:modId xmlns:p14="http://schemas.microsoft.com/office/powerpoint/2010/main" val="1029326778"/>
              </p:ext>
            </p:extLst>
          </p:nvPr>
        </p:nvGraphicFramePr>
        <p:xfrm>
          <a:off x="3147291" y="2970346"/>
          <a:ext cx="336550" cy="504825"/>
        </p:xfrm>
        <a:graphic>
          <a:graphicData uri="http://schemas.openxmlformats.org/presentationml/2006/ole">
            <mc:AlternateContent xmlns:mc="http://schemas.openxmlformats.org/markup-compatibility/2006">
              <mc:Choice xmlns:v="urn:schemas-microsoft-com:vml" Requires="v">
                <p:oleObj spid="_x0000_s9376" name="Equation" r:id="rId11" imgW="152280" imgH="228600" progId="Equation.DSMT4">
                  <p:embed/>
                </p:oleObj>
              </mc:Choice>
              <mc:Fallback>
                <p:oleObj name="Equation" r:id="rId11" imgW="152280" imgH="228600" progId="Equation.DSMT4">
                  <p:embed/>
                  <p:pic>
                    <p:nvPicPr>
                      <p:cNvPr id="49218" name="Object 66">
                        <a:extLst>
                          <a:ext uri="{FF2B5EF4-FFF2-40B4-BE49-F238E27FC236}">
                            <a16:creationId xmlns:a16="http://schemas.microsoft.com/office/drawing/2014/main" id="{4E108E0D-E38B-4200-8546-F9F87DF96C4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47291" y="2970346"/>
                        <a:ext cx="33655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2" name="Object 67">
            <a:extLst>
              <a:ext uri="{FF2B5EF4-FFF2-40B4-BE49-F238E27FC236}">
                <a16:creationId xmlns:a16="http://schemas.microsoft.com/office/drawing/2014/main" id="{2D547BB9-16F4-435E-A0A8-63750850FF9C}"/>
              </a:ext>
            </a:extLst>
          </p:cNvPr>
          <p:cNvGraphicFramePr>
            <a:graphicFrameLocks noChangeAspect="1"/>
          </p:cNvGraphicFramePr>
          <p:nvPr>
            <p:extLst>
              <p:ext uri="{D42A27DB-BD31-4B8C-83A1-F6EECF244321}">
                <p14:modId xmlns:p14="http://schemas.microsoft.com/office/powerpoint/2010/main" val="291384595"/>
              </p:ext>
            </p:extLst>
          </p:nvPr>
        </p:nvGraphicFramePr>
        <p:xfrm>
          <a:off x="3063154" y="2061210"/>
          <a:ext cx="420687" cy="504825"/>
        </p:xfrm>
        <a:graphic>
          <a:graphicData uri="http://schemas.openxmlformats.org/presentationml/2006/ole">
            <mc:AlternateContent xmlns:mc="http://schemas.openxmlformats.org/markup-compatibility/2006">
              <mc:Choice xmlns:v="urn:schemas-microsoft-com:vml" Requires="v">
                <p:oleObj spid="_x0000_s9377" name="Equation" r:id="rId12" imgW="152280" imgH="228600" progId="Equation.DSMT4">
                  <p:embed/>
                </p:oleObj>
              </mc:Choice>
              <mc:Fallback>
                <p:oleObj name="Equation" r:id="rId12" imgW="152280" imgH="228600" progId="Equation.DSMT4">
                  <p:embed/>
                  <p:pic>
                    <p:nvPicPr>
                      <p:cNvPr id="4102" name="Object 67">
                        <a:extLst>
                          <a:ext uri="{FF2B5EF4-FFF2-40B4-BE49-F238E27FC236}">
                            <a16:creationId xmlns:a16="http://schemas.microsoft.com/office/drawing/2014/main" id="{2D547BB9-16F4-435E-A0A8-63750850FF9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63154" y="2061210"/>
                        <a:ext cx="420687"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220" name="Object 68">
            <a:extLst>
              <a:ext uri="{FF2B5EF4-FFF2-40B4-BE49-F238E27FC236}">
                <a16:creationId xmlns:a16="http://schemas.microsoft.com/office/drawing/2014/main" id="{90E3C507-7F61-4573-93D8-C44657630049}"/>
              </a:ext>
            </a:extLst>
          </p:cNvPr>
          <p:cNvGraphicFramePr>
            <a:graphicFrameLocks noChangeAspect="1"/>
          </p:cNvGraphicFramePr>
          <p:nvPr>
            <p:extLst>
              <p:ext uri="{D42A27DB-BD31-4B8C-83A1-F6EECF244321}">
                <p14:modId xmlns:p14="http://schemas.microsoft.com/office/powerpoint/2010/main" val="3119700827"/>
              </p:ext>
            </p:extLst>
          </p:nvPr>
        </p:nvGraphicFramePr>
        <p:xfrm>
          <a:off x="6149110" y="2635250"/>
          <a:ext cx="333375" cy="358775"/>
        </p:xfrm>
        <a:graphic>
          <a:graphicData uri="http://schemas.openxmlformats.org/presentationml/2006/ole">
            <mc:AlternateContent xmlns:mc="http://schemas.openxmlformats.org/markup-compatibility/2006">
              <mc:Choice xmlns:v="urn:schemas-microsoft-com:vml" Requires="v">
                <p:oleObj spid="_x0000_s9378" name="Equation" r:id="rId13" imgW="164880" imgH="177480" progId="Equation.DSMT4">
                  <p:embed/>
                </p:oleObj>
              </mc:Choice>
              <mc:Fallback>
                <p:oleObj name="Equation" r:id="rId13" imgW="164880" imgH="177480" progId="Equation.DSMT4">
                  <p:embed/>
                  <p:pic>
                    <p:nvPicPr>
                      <p:cNvPr id="49220" name="Object 68">
                        <a:extLst>
                          <a:ext uri="{FF2B5EF4-FFF2-40B4-BE49-F238E27FC236}">
                            <a16:creationId xmlns:a16="http://schemas.microsoft.com/office/drawing/2014/main" id="{90E3C507-7F61-4573-93D8-C446576300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9110" y="2635250"/>
                        <a:ext cx="333375"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221" name="Text Box 69">
            <a:extLst>
              <a:ext uri="{FF2B5EF4-FFF2-40B4-BE49-F238E27FC236}">
                <a16:creationId xmlns:a16="http://schemas.microsoft.com/office/drawing/2014/main" id="{FA0DB38A-09A5-4585-BC4F-67B14FA846E2}"/>
              </a:ext>
            </a:extLst>
          </p:cNvPr>
          <p:cNvSpPr txBox="1">
            <a:spLocks noChangeArrowheads="1"/>
          </p:cNvSpPr>
          <p:nvPr/>
        </p:nvSpPr>
        <p:spPr bwMode="auto">
          <a:xfrm>
            <a:off x="1847851" y="4076701"/>
            <a:ext cx="3527425"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800" dirty="0"/>
              <a:t>Poor generalization!</a:t>
            </a:r>
          </a:p>
          <a:p>
            <a:pPr eaLnBrk="1" hangingPunct="1">
              <a:spcBef>
                <a:spcPct val="50000"/>
              </a:spcBef>
            </a:pPr>
            <a:endParaRPr lang="en-US" altLang="en-US" sz="2800" dirty="0"/>
          </a:p>
        </p:txBody>
      </p:sp>
      <p:sp>
        <p:nvSpPr>
          <p:cNvPr id="49222" name="Text Box 70">
            <a:extLst>
              <a:ext uri="{FF2B5EF4-FFF2-40B4-BE49-F238E27FC236}">
                <a16:creationId xmlns:a16="http://schemas.microsoft.com/office/drawing/2014/main" id="{A6B7ECA9-FA57-40B4-9DBC-434D45A77C87}"/>
              </a:ext>
            </a:extLst>
          </p:cNvPr>
          <p:cNvSpPr txBox="1">
            <a:spLocks noChangeArrowheads="1"/>
          </p:cNvSpPr>
          <p:nvPr/>
        </p:nvSpPr>
        <p:spPr bwMode="auto">
          <a:xfrm>
            <a:off x="1774826" y="4652964"/>
            <a:ext cx="38512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400" dirty="0"/>
              <a:t>(Poor performance on unseen  data)</a:t>
            </a:r>
          </a:p>
        </p:txBody>
      </p:sp>
      <p:sp>
        <p:nvSpPr>
          <p:cNvPr id="2" name="Date Placeholder 1">
            <a:extLst>
              <a:ext uri="{FF2B5EF4-FFF2-40B4-BE49-F238E27FC236}">
                <a16:creationId xmlns:a16="http://schemas.microsoft.com/office/drawing/2014/main" id="{780DD397-7133-45FF-A402-CDD0EFF7CD83}"/>
              </a:ext>
            </a:extLst>
          </p:cNvPr>
          <p:cNvSpPr>
            <a:spLocks noGrp="1"/>
          </p:cNvSpPr>
          <p:nvPr>
            <p:ph type="dt" sz="half" idx="10"/>
          </p:nvPr>
        </p:nvSpPr>
        <p:spPr/>
        <p:txBody>
          <a:bodyPr/>
          <a:lstStyle/>
          <a:p>
            <a:fld id="{E1F48E20-127E-42B9-8E3F-1CA65A82D195}" type="datetime2">
              <a:rPr lang="en-US" smtClean="0"/>
              <a:t>Tuesday, January 16, 2018</a:t>
            </a:fld>
            <a:endParaRPr lang="en-US" dirty="0"/>
          </a:p>
        </p:txBody>
      </p:sp>
      <p:sp>
        <p:nvSpPr>
          <p:cNvPr id="3" name="Footer Placeholder 2">
            <a:extLst>
              <a:ext uri="{FF2B5EF4-FFF2-40B4-BE49-F238E27FC236}">
                <a16:creationId xmlns:a16="http://schemas.microsoft.com/office/drawing/2014/main" id="{DE8FC843-3E0D-4D98-96F2-49A6CC0DD79A}"/>
              </a:ext>
            </a:extLst>
          </p:cNvPr>
          <p:cNvSpPr>
            <a:spLocks noGrp="1"/>
          </p:cNvSpPr>
          <p:nvPr>
            <p:ph type="ftr" sz="quarter" idx="11"/>
          </p:nvPr>
        </p:nvSpPr>
        <p:spPr/>
        <p:txBody>
          <a:bodyPr/>
          <a:lstStyle/>
          <a:p>
            <a:r>
              <a:rPr lang="en-US"/>
              <a:t>JAYA GUPTA</a:t>
            </a:r>
            <a:endParaRPr lang="en-US" dirty="0"/>
          </a:p>
        </p:txBody>
      </p:sp>
      <p:sp>
        <p:nvSpPr>
          <p:cNvPr id="4" name="Slide Number Placeholder 3">
            <a:extLst>
              <a:ext uri="{FF2B5EF4-FFF2-40B4-BE49-F238E27FC236}">
                <a16:creationId xmlns:a16="http://schemas.microsoft.com/office/drawing/2014/main" id="{6E58879E-6843-4451-B165-A0A357BB133A}"/>
              </a:ext>
            </a:extLst>
          </p:cNvPr>
          <p:cNvSpPr>
            <a:spLocks noGrp="1"/>
          </p:cNvSpPr>
          <p:nvPr>
            <p:ph type="sldNum" sz="quarter" idx="12"/>
          </p:nvPr>
        </p:nvSpPr>
        <p:spPr/>
        <p:txBody>
          <a:bodyPr/>
          <a:lstStyle/>
          <a:p>
            <a:fld id="{6113E31D-E2AB-40D1-8B51-AFA5AFEF393A}" type="slidenum">
              <a:rPr lang="en-US" smtClean="0"/>
              <a:pPr/>
              <a:t>70</a:t>
            </a:fld>
            <a:endParaRPr lang="en-US" dirty="0"/>
          </a:p>
        </p:txBody>
      </p:sp>
    </p:spTree>
    <p:extLst>
      <p:ext uri="{BB962C8B-B14F-4D97-AF65-F5344CB8AC3E}">
        <p14:creationId xmlns:p14="http://schemas.microsoft.com/office/powerpoint/2010/main" val="8742646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49205"/>
                                        </p:tgtEl>
                                        <p:attrNameLst>
                                          <p:attrName>style.visibility</p:attrName>
                                        </p:attrNameLst>
                                      </p:cBhvr>
                                      <p:to>
                                        <p:strVal val="visible"/>
                                      </p:to>
                                    </p:set>
                                    <p:anim calcmode="lin" valueType="num">
                                      <p:cBhvr additive="base">
                                        <p:cTn id="7" dur="500" fill="hold"/>
                                        <p:tgtEl>
                                          <p:spTgt spid="49205"/>
                                        </p:tgtEl>
                                        <p:attrNameLst>
                                          <p:attrName>ppt_x</p:attrName>
                                        </p:attrNameLst>
                                      </p:cBhvr>
                                      <p:tavLst>
                                        <p:tav tm="0">
                                          <p:val>
                                            <p:strVal val="0-#ppt_w/2"/>
                                          </p:val>
                                        </p:tav>
                                        <p:tav tm="100000">
                                          <p:val>
                                            <p:strVal val="#ppt_x"/>
                                          </p:val>
                                        </p:tav>
                                      </p:tavLst>
                                    </p:anim>
                                    <p:anim calcmode="lin" valueType="num">
                                      <p:cBhvr additive="base">
                                        <p:cTn id="8" dur="500" fill="hold"/>
                                        <p:tgtEl>
                                          <p:spTgt spid="49205"/>
                                        </p:tgtEl>
                                        <p:attrNameLst>
                                          <p:attrName>ppt_y</p:attrName>
                                        </p:attrNameLst>
                                      </p:cBhvr>
                                      <p:tavLst>
                                        <p:tav tm="0">
                                          <p:val>
                                            <p:strVal val="1+#ppt_h/2"/>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49206"/>
                                        </p:tgtEl>
                                        <p:attrNameLst>
                                          <p:attrName>style.visibility</p:attrName>
                                        </p:attrNameLst>
                                      </p:cBhvr>
                                      <p:to>
                                        <p:strVal val="visible"/>
                                      </p:to>
                                    </p:set>
                                    <p:anim calcmode="lin" valueType="num">
                                      <p:cBhvr additive="base">
                                        <p:cTn id="11" dur="500" fill="hold"/>
                                        <p:tgtEl>
                                          <p:spTgt spid="49206"/>
                                        </p:tgtEl>
                                        <p:attrNameLst>
                                          <p:attrName>ppt_x</p:attrName>
                                        </p:attrNameLst>
                                      </p:cBhvr>
                                      <p:tavLst>
                                        <p:tav tm="0">
                                          <p:val>
                                            <p:strVal val="0-#ppt_w/2"/>
                                          </p:val>
                                        </p:tav>
                                        <p:tav tm="100000">
                                          <p:val>
                                            <p:strVal val="#ppt_x"/>
                                          </p:val>
                                        </p:tav>
                                      </p:tavLst>
                                    </p:anim>
                                    <p:anim calcmode="lin" valueType="num">
                                      <p:cBhvr additive="base">
                                        <p:cTn id="12" dur="500" fill="hold"/>
                                        <p:tgtEl>
                                          <p:spTgt spid="49206"/>
                                        </p:tgtEl>
                                        <p:attrNameLst>
                                          <p:attrName>ppt_y</p:attrName>
                                        </p:attrNameLst>
                                      </p:cBhvr>
                                      <p:tavLst>
                                        <p:tav tm="0">
                                          <p:val>
                                            <p:strVal val="1+#ppt_h/2"/>
                                          </p:val>
                                        </p:tav>
                                        <p:tav tm="100000">
                                          <p:val>
                                            <p:strVal val="#ppt_y"/>
                                          </p:val>
                                        </p:tav>
                                      </p:tavLst>
                                    </p:anim>
                                  </p:childTnLst>
                                </p:cTn>
                              </p:par>
                              <p:par>
                                <p:cTn id="13" presetID="3" presetClass="entr" presetSubtype="10" fill="hold" nodeType="withEffect">
                                  <p:stCondLst>
                                    <p:cond delay="0"/>
                                  </p:stCondLst>
                                  <p:childTnLst>
                                    <p:set>
                                      <p:cBhvr>
                                        <p:cTn id="14" dur="1" fill="hold">
                                          <p:stCondLst>
                                            <p:cond delay="0"/>
                                          </p:stCondLst>
                                        </p:cTn>
                                        <p:tgtEl>
                                          <p:spTgt spid="49180">
                                            <p:txEl>
                                              <p:pRg st="1" end="1"/>
                                            </p:txEl>
                                          </p:spTgt>
                                        </p:tgtEl>
                                        <p:attrNameLst>
                                          <p:attrName>style.visibility</p:attrName>
                                        </p:attrNameLst>
                                      </p:cBhvr>
                                      <p:to>
                                        <p:strVal val="visible"/>
                                      </p:to>
                                    </p:set>
                                    <p:animEffect transition="in" filter="blinds(horizontal)">
                                      <p:cBhvr>
                                        <p:cTn id="15" dur="500"/>
                                        <p:tgtEl>
                                          <p:spTgt spid="49180">
                                            <p:txEl>
                                              <p:pRg st="1" end="1"/>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9218"/>
                                        </p:tgtEl>
                                        <p:attrNameLst>
                                          <p:attrName>style.visibility</p:attrName>
                                        </p:attrNameLst>
                                      </p:cBhvr>
                                      <p:to>
                                        <p:strVal val="visible"/>
                                      </p:to>
                                    </p:set>
                                    <p:animEffect transition="in" filter="blinds(horizontal)">
                                      <p:cBhvr>
                                        <p:cTn id="18" dur="500"/>
                                        <p:tgtEl>
                                          <p:spTgt spid="49218"/>
                                        </p:tgtEl>
                                      </p:cBhvr>
                                    </p:animEffect>
                                  </p:childTnLst>
                                </p:cTn>
                              </p:par>
                              <p:par>
                                <p:cTn id="19" presetID="3" presetClass="entr" presetSubtype="10" fill="hold" nodeType="withEffect">
                                  <p:stCondLst>
                                    <p:cond delay="0"/>
                                  </p:stCondLst>
                                  <p:childTnLst>
                                    <p:set>
                                      <p:cBhvr>
                                        <p:cTn id="20" dur="1" fill="hold">
                                          <p:stCondLst>
                                            <p:cond delay="0"/>
                                          </p:stCondLst>
                                        </p:cTn>
                                        <p:tgtEl>
                                          <p:spTgt spid="49220"/>
                                        </p:tgtEl>
                                        <p:attrNameLst>
                                          <p:attrName>style.visibility</p:attrName>
                                        </p:attrNameLst>
                                      </p:cBhvr>
                                      <p:to>
                                        <p:strVal val="visible"/>
                                      </p:to>
                                    </p:set>
                                    <p:animEffect transition="in" filter="blinds(horizontal)">
                                      <p:cBhvr>
                                        <p:cTn id="21" dur="500"/>
                                        <p:tgtEl>
                                          <p:spTgt spid="49220"/>
                                        </p:tgtEl>
                                      </p:cBhvr>
                                    </p:animEffect>
                                  </p:childTnLst>
                                </p:cTn>
                              </p:par>
                              <p:par>
                                <p:cTn id="22" presetID="3" presetClass="entr" presetSubtype="10" fill="hold" nodeType="withEffect">
                                  <p:stCondLst>
                                    <p:cond delay="0"/>
                                  </p:stCondLst>
                                  <p:childTnLst>
                                    <p:set>
                                      <p:cBhvr>
                                        <p:cTn id="23" dur="1" fill="hold">
                                          <p:stCondLst>
                                            <p:cond delay="0"/>
                                          </p:stCondLst>
                                        </p:cTn>
                                        <p:tgtEl>
                                          <p:spTgt spid="49215"/>
                                        </p:tgtEl>
                                        <p:attrNameLst>
                                          <p:attrName>style.visibility</p:attrName>
                                        </p:attrNameLst>
                                      </p:cBhvr>
                                      <p:to>
                                        <p:strVal val="visible"/>
                                      </p:to>
                                    </p:set>
                                    <p:animEffect transition="in" filter="blinds(horizontal)">
                                      <p:cBhvr>
                                        <p:cTn id="24" dur="500"/>
                                        <p:tgtEl>
                                          <p:spTgt spid="49215"/>
                                        </p:tgtEl>
                                      </p:cBhvr>
                                    </p:animEffect>
                                  </p:childTnLst>
                                </p:cTn>
                              </p:par>
                            </p:childTnLst>
                          </p:cTn>
                        </p:par>
                      </p:childTnLst>
                    </p:cTn>
                  </p:par>
                  <p:par>
                    <p:cTn id="25" fill="hold">
                      <p:stCondLst>
                        <p:cond delay="indefinite"/>
                      </p:stCondLst>
                      <p:childTnLst>
                        <p:par>
                          <p:cTn id="26" fill="hold" nodeType="afterGroup">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49221"/>
                                        </p:tgtEl>
                                        <p:attrNameLst>
                                          <p:attrName>style.visibility</p:attrName>
                                        </p:attrNameLst>
                                      </p:cBhvr>
                                      <p:to>
                                        <p:strVal val="visible"/>
                                      </p:to>
                                    </p:set>
                                    <p:anim calcmode="lin" valueType="num">
                                      <p:cBhvr>
                                        <p:cTn id="29" dur="500" fill="hold"/>
                                        <p:tgtEl>
                                          <p:spTgt spid="49221"/>
                                        </p:tgtEl>
                                        <p:attrNameLst>
                                          <p:attrName>ppt_w</p:attrName>
                                        </p:attrNameLst>
                                      </p:cBhvr>
                                      <p:tavLst>
                                        <p:tav tm="0">
                                          <p:val>
                                            <p:fltVal val="0"/>
                                          </p:val>
                                        </p:tav>
                                        <p:tav tm="100000">
                                          <p:val>
                                            <p:strVal val="#ppt_w"/>
                                          </p:val>
                                        </p:tav>
                                      </p:tavLst>
                                    </p:anim>
                                    <p:anim calcmode="lin" valueType="num">
                                      <p:cBhvr>
                                        <p:cTn id="30" dur="500" fill="hold"/>
                                        <p:tgtEl>
                                          <p:spTgt spid="49221"/>
                                        </p:tgtEl>
                                        <p:attrNameLst>
                                          <p:attrName>ppt_h</p:attrName>
                                        </p:attrNameLst>
                                      </p:cBhvr>
                                      <p:tavLst>
                                        <p:tav tm="0">
                                          <p:val>
                                            <p:fltVal val="0"/>
                                          </p:val>
                                        </p:tav>
                                        <p:tav tm="100000">
                                          <p:val>
                                            <p:strVal val="#ppt_h"/>
                                          </p:val>
                                        </p:tav>
                                      </p:tavLst>
                                    </p:anim>
                                    <p:animEffect transition="in" filter="fade">
                                      <p:cBhvr>
                                        <p:cTn id="31" dur="500"/>
                                        <p:tgtEl>
                                          <p:spTgt spid="49221"/>
                                        </p:tgtEl>
                                      </p:cBhvr>
                                    </p:animEffect>
                                  </p:childTnLst>
                                </p:cTn>
                              </p:par>
                            </p:childTnLst>
                          </p:cTn>
                        </p:par>
                      </p:childTnLst>
                    </p:cTn>
                  </p:par>
                  <p:par>
                    <p:cTn id="32" fill="hold">
                      <p:stCondLst>
                        <p:cond delay="indefinite"/>
                      </p:stCondLst>
                      <p:childTnLst>
                        <p:par>
                          <p:cTn id="33" fill="hold">
                            <p:stCondLst>
                              <p:cond delay="0"/>
                            </p:stCondLst>
                            <p:childTnLst>
                              <p:par>
                                <p:cTn id="34" presetID="15" presetClass="emph" presetSubtype="0" grpId="0" nodeType="clickEffect">
                                  <p:stCondLst>
                                    <p:cond delay="0"/>
                                  </p:stCondLst>
                                  <p:iterate type="lt">
                                    <p:tmAbs val="25"/>
                                  </p:iterate>
                                  <p:childTnLst>
                                    <p:set>
                                      <p:cBhvr override="childStyle">
                                        <p:cTn id="35" dur="indefinite"/>
                                        <p:tgtEl>
                                          <p:spTgt spid="49222"/>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205" grpId="0" animBg="1"/>
      <p:bldP spid="49221" grpId="0"/>
      <p:bldP spid="4922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69">
            <a:extLst>
              <a:ext uri="{FF2B5EF4-FFF2-40B4-BE49-F238E27FC236}">
                <a16:creationId xmlns:a16="http://schemas.microsoft.com/office/drawing/2014/main" id="{FA72F051-25B0-4458-A755-2CFDF81A0AD4}"/>
              </a:ext>
            </a:extLst>
          </p:cNvPr>
          <p:cNvSpPr>
            <a:spLocks noGrp="1" noChangeArrowheads="1"/>
          </p:cNvSpPr>
          <p:nvPr>
            <p:ph type="title"/>
          </p:nvPr>
        </p:nvSpPr>
        <p:spPr/>
        <p:txBody>
          <a:bodyPr>
            <a:normAutofit/>
          </a:bodyPr>
          <a:lstStyle/>
          <a:p>
            <a:r>
              <a:rPr lang="en-US" altLang="en-US" dirty="0">
                <a:solidFill>
                  <a:schemeClr val="tx1"/>
                </a:solidFill>
              </a:rPr>
              <a:t>Choosing A Separating Hyperplane</a:t>
            </a:r>
          </a:p>
        </p:txBody>
      </p:sp>
      <p:graphicFrame>
        <p:nvGraphicFramePr>
          <p:cNvPr id="5122" name="Object 26">
            <a:extLst>
              <a:ext uri="{FF2B5EF4-FFF2-40B4-BE49-F238E27FC236}">
                <a16:creationId xmlns:a16="http://schemas.microsoft.com/office/drawing/2014/main" id="{5EB83D92-A077-4E5E-BB60-846DC764525C}"/>
              </a:ext>
            </a:extLst>
          </p:cNvPr>
          <p:cNvGraphicFramePr>
            <a:graphicFrameLocks noChangeAspect="1"/>
          </p:cNvGraphicFramePr>
          <p:nvPr>
            <p:extLst>
              <p:ext uri="{D42A27DB-BD31-4B8C-83A1-F6EECF244321}">
                <p14:modId xmlns:p14="http://schemas.microsoft.com/office/powerpoint/2010/main" val="1948895848"/>
              </p:ext>
            </p:extLst>
          </p:nvPr>
        </p:nvGraphicFramePr>
        <p:xfrm>
          <a:off x="7188199" y="3625852"/>
          <a:ext cx="287338" cy="431800"/>
        </p:xfrm>
        <a:graphic>
          <a:graphicData uri="http://schemas.openxmlformats.org/presentationml/2006/ole">
            <mc:AlternateContent xmlns:mc="http://schemas.openxmlformats.org/markup-compatibility/2006">
              <mc:Choice xmlns:v="urn:schemas-microsoft-com:vml" Requires="v">
                <p:oleObj spid="_x0000_s10286" name="Equation" r:id="rId3" imgW="152280" imgH="228600" progId="Equation.DSMT4">
                  <p:embed/>
                </p:oleObj>
              </mc:Choice>
              <mc:Fallback>
                <p:oleObj name="Equation" r:id="rId3" imgW="152280" imgH="228600" progId="Equation.DSMT4">
                  <p:embed/>
                  <p:pic>
                    <p:nvPicPr>
                      <p:cNvPr id="5122" name="Object 26">
                        <a:extLst>
                          <a:ext uri="{FF2B5EF4-FFF2-40B4-BE49-F238E27FC236}">
                            <a16:creationId xmlns:a16="http://schemas.microsoft.com/office/drawing/2014/main" id="{5EB83D92-A077-4E5E-BB60-846DC76452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8199" y="3625852"/>
                        <a:ext cx="287338"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5125" name="AutoShape 28">
            <a:extLst>
              <a:ext uri="{FF2B5EF4-FFF2-40B4-BE49-F238E27FC236}">
                <a16:creationId xmlns:a16="http://schemas.microsoft.com/office/drawing/2014/main" id="{6F4A1C2B-B653-4EB8-875F-9EEC476C1A92}"/>
              </a:ext>
            </a:extLst>
          </p:cNvPr>
          <p:cNvCxnSpPr>
            <a:cxnSpLocks noChangeShapeType="1"/>
          </p:cNvCxnSpPr>
          <p:nvPr/>
        </p:nvCxnSpPr>
        <p:spPr bwMode="auto">
          <a:xfrm>
            <a:off x="6756399" y="5499102"/>
            <a:ext cx="446405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126" name="AutoShape 29">
            <a:extLst>
              <a:ext uri="{FF2B5EF4-FFF2-40B4-BE49-F238E27FC236}">
                <a16:creationId xmlns:a16="http://schemas.microsoft.com/office/drawing/2014/main" id="{FA82209E-1C60-4868-9798-329472884B68}"/>
              </a:ext>
            </a:extLst>
          </p:cNvPr>
          <p:cNvSpPr>
            <a:spLocks noChangeArrowheads="1"/>
          </p:cNvSpPr>
          <p:nvPr/>
        </p:nvSpPr>
        <p:spPr bwMode="auto">
          <a:xfrm flipH="1">
            <a:off x="7332662" y="4346577"/>
            <a:ext cx="144462" cy="144462"/>
          </a:xfrm>
          <a:prstGeom prst="flowChartConnector">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127" name="AutoShape 30">
            <a:extLst>
              <a:ext uri="{FF2B5EF4-FFF2-40B4-BE49-F238E27FC236}">
                <a16:creationId xmlns:a16="http://schemas.microsoft.com/office/drawing/2014/main" id="{FA023E3E-139D-4448-83DF-2A04E6BC29DD}"/>
              </a:ext>
            </a:extLst>
          </p:cNvPr>
          <p:cNvSpPr>
            <a:spLocks noChangeArrowheads="1"/>
          </p:cNvSpPr>
          <p:nvPr/>
        </p:nvSpPr>
        <p:spPr bwMode="auto">
          <a:xfrm flipH="1">
            <a:off x="7693025" y="4418015"/>
            <a:ext cx="144463" cy="144463"/>
          </a:xfrm>
          <a:prstGeom prst="flowChartConnector">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128" name="AutoShape 31">
            <a:extLst>
              <a:ext uri="{FF2B5EF4-FFF2-40B4-BE49-F238E27FC236}">
                <a16:creationId xmlns:a16="http://schemas.microsoft.com/office/drawing/2014/main" id="{1CA4E5EA-69DA-4BFA-B37B-95EFEC039569}"/>
              </a:ext>
            </a:extLst>
          </p:cNvPr>
          <p:cNvSpPr>
            <a:spLocks noChangeArrowheads="1"/>
          </p:cNvSpPr>
          <p:nvPr/>
        </p:nvSpPr>
        <p:spPr bwMode="auto">
          <a:xfrm flipH="1">
            <a:off x="7477125" y="5138740"/>
            <a:ext cx="144463" cy="144463"/>
          </a:xfrm>
          <a:prstGeom prst="flowChartConnector">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129" name="AutoShape 32">
            <a:extLst>
              <a:ext uri="{FF2B5EF4-FFF2-40B4-BE49-F238E27FC236}">
                <a16:creationId xmlns:a16="http://schemas.microsoft.com/office/drawing/2014/main" id="{5564A071-7900-484C-B418-C53D8CD09307}"/>
              </a:ext>
            </a:extLst>
          </p:cNvPr>
          <p:cNvSpPr>
            <a:spLocks noChangeArrowheads="1"/>
          </p:cNvSpPr>
          <p:nvPr/>
        </p:nvSpPr>
        <p:spPr bwMode="auto">
          <a:xfrm flipH="1">
            <a:off x="8269287" y="4562477"/>
            <a:ext cx="144462" cy="144462"/>
          </a:xfrm>
          <a:prstGeom prst="flowChartConnector">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130" name="AutoShape 33">
            <a:extLst>
              <a:ext uri="{FF2B5EF4-FFF2-40B4-BE49-F238E27FC236}">
                <a16:creationId xmlns:a16="http://schemas.microsoft.com/office/drawing/2014/main" id="{389A0EB8-DA9D-4E0E-8BAE-A668FC09935D}"/>
              </a:ext>
            </a:extLst>
          </p:cNvPr>
          <p:cNvSpPr>
            <a:spLocks noChangeArrowheads="1"/>
          </p:cNvSpPr>
          <p:nvPr/>
        </p:nvSpPr>
        <p:spPr bwMode="auto">
          <a:xfrm flipH="1">
            <a:off x="8269287" y="5138740"/>
            <a:ext cx="144462" cy="144463"/>
          </a:xfrm>
          <a:prstGeom prst="flowChartConnector">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131" name="AutoShape 34">
            <a:extLst>
              <a:ext uri="{FF2B5EF4-FFF2-40B4-BE49-F238E27FC236}">
                <a16:creationId xmlns:a16="http://schemas.microsoft.com/office/drawing/2014/main" id="{E3F46536-AB1D-4A11-B367-1ED5D3581AAC}"/>
              </a:ext>
            </a:extLst>
          </p:cNvPr>
          <p:cNvSpPr>
            <a:spLocks noChangeArrowheads="1"/>
          </p:cNvSpPr>
          <p:nvPr/>
        </p:nvSpPr>
        <p:spPr bwMode="auto">
          <a:xfrm flipH="1">
            <a:off x="7475537" y="3697290"/>
            <a:ext cx="144462" cy="144463"/>
          </a:xfrm>
          <a:prstGeom prst="flowChartConnector">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132" name="AutoShape 35">
            <a:extLst>
              <a:ext uri="{FF2B5EF4-FFF2-40B4-BE49-F238E27FC236}">
                <a16:creationId xmlns:a16="http://schemas.microsoft.com/office/drawing/2014/main" id="{0CAF5CC5-AE2D-4273-A9B9-2BC643C0CE71}"/>
              </a:ext>
            </a:extLst>
          </p:cNvPr>
          <p:cNvSpPr>
            <a:spLocks noChangeArrowheads="1"/>
          </p:cNvSpPr>
          <p:nvPr/>
        </p:nvSpPr>
        <p:spPr bwMode="auto">
          <a:xfrm flipH="1">
            <a:off x="9493250" y="5210177"/>
            <a:ext cx="144463" cy="144462"/>
          </a:xfrm>
          <a:prstGeom prst="flowChartConnector">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133" name="AutoShape 36">
            <a:extLst>
              <a:ext uri="{FF2B5EF4-FFF2-40B4-BE49-F238E27FC236}">
                <a16:creationId xmlns:a16="http://schemas.microsoft.com/office/drawing/2014/main" id="{38E4D034-B465-4EF4-A559-55C53EA83510}"/>
              </a:ext>
            </a:extLst>
          </p:cNvPr>
          <p:cNvSpPr>
            <a:spLocks noChangeArrowheads="1"/>
          </p:cNvSpPr>
          <p:nvPr/>
        </p:nvSpPr>
        <p:spPr bwMode="auto">
          <a:xfrm flipH="1">
            <a:off x="8843962" y="4851402"/>
            <a:ext cx="144462" cy="144462"/>
          </a:xfrm>
          <a:prstGeom prst="flowChartConnector">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0453" name="AutoShape 37">
            <a:extLst>
              <a:ext uri="{FF2B5EF4-FFF2-40B4-BE49-F238E27FC236}">
                <a16:creationId xmlns:a16="http://schemas.microsoft.com/office/drawing/2014/main" id="{E374C4C4-A3D3-4403-B039-5416E5F49460}"/>
              </a:ext>
            </a:extLst>
          </p:cNvPr>
          <p:cNvSpPr>
            <a:spLocks noChangeArrowheads="1"/>
          </p:cNvSpPr>
          <p:nvPr/>
        </p:nvSpPr>
        <p:spPr bwMode="auto">
          <a:xfrm>
            <a:off x="9925049" y="3481389"/>
            <a:ext cx="228600" cy="228600"/>
          </a:xfrm>
          <a:prstGeom prst="star5">
            <a:avLst/>
          </a:prstGeom>
          <a:solidFill>
            <a:srgbClr val="FFFF00"/>
          </a:solidFill>
          <a:ln w="9525">
            <a:solidFill>
              <a:srgbClr val="000000"/>
            </a:solidFill>
            <a:miter lim="800000"/>
            <a:headEnd/>
            <a:tailEnd/>
          </a:ln>
        </p:spPr>
        <p:txBody>
          <a:bodyPr/>
          <a:lstStyle/>
          <a:p>
            <a:pPr>
              <a:defRPr/>
            </a:pPr>
            <a:endParaRPr lang="en-US">
              <a:latin typeface="Arial" charset="0"/>
            </a:endParaRPr>
          </a:p>
        </p:txBody>
      </p:sp>
      <p:sp>
        <p:nvSpPr>
          <p:cNvPr id="60454" name="AutoShape 38">
            <a:extLst>
              <a:ext uri="{FF2B5EF4-FFF2-40B4-BE49-F238E27FC236}">
                <a16:creationId xmlns:a16="http://schemas.microsoft.com/office/drawing/2014/main" id="{C75C0DB4-88C6-4638-A5E6-CE3264AC9792}"/>
              </a:ext>
            </a:extLst>
          </p:cNvPr>
          <p:cNvSpPr>
            <a:spLocks noChangeArrowheads="1"/>
          </p:cNvSpPr>
          <p:nvPr/>
        </p:nvSpPr>
        <p:spPr bwMode="auto">
          <a:xfrm>
            <a:off x="9348787" y="3409952"/>
            <a:ext cx="228600" cy="228600"/>
          </a:xfrm>
          <a:prstGeom prst="star5">
            <a:avLst/>
          </a:prstGeom>
          <a:solidFill>
            <a:srgbClr val="FFFF00"/>
          </a:solidFill>
          <a:ln w="9525">
            <a:solidFill>
              <a:srgbClr val="000000"/>
            </a:solidFill>
            <a:miter lim="800000"/>
            <a:headEnd/>
            <a:tailEnd/>
          </a:ln>
        </p:spPr>
        <p:txBody>
          <a:bodyPr/>
          <a:lstStyle/>
          <a:p>
            <a:pPr>
              <a:defRPr/>
            </a:pPr>
            <a:endParaRPr lang="en-US">
              <a:latin typeface="Arial" charset="0"/>
            </a:endParaRPr>
          </a:p>
        </p:txBody>
      </p:sp>
      <p:sp>
        <p:nvSpPr>
          <p:cNvPr id="60455" name="AutoShape 39">
            <a:extLst>
              <a:ext uri="{FF2B5EF4-FFF2-40B4-BE49-F238E27FC236}">
                <a16:creationId xmlns:a16="http://schemas.microsoft.com/office/drawing/2014/main" id="{D2CCE62C-187A-42D8-A94E-3052A8DB5E1F}"/>
              </a:ext>
            </a:extLst>
          </p:cNvPr>
          <p:cNvSpPr>
            <a:spLocks noChangeArrowheads="1"/>
          </p:cNvSpPr>
          <p:nvPr/>
        </p:nvSpPr>
        <p:spPr bwMode="auto">
          <a:xfrm>
            <a:off x="10572749" y="3267077"/>
            <a:ext cx="228600" cy="228600"/>
          </a:xfrm>
          <a:prstGeom prst="star5">
            <a:avLst/>
          </a:prstGeom>
          <a:solidFill>
            <a:srgbClr val="FFFF00"/>
          </a:solidFill>
          <a:ln w="9525">
            <a:solidFill>
              <a:srgbClr val="000000"/>
            </a:solidFill>
            <a:miter lim="800000"/>
            <a:headEnd/>
            <a:tailEnd/>
          </a:ln>
        </p:spPr>
        <p:txBody>
          <a:bodyPr/>
          <a:lstStyle/>
          <a:p>
            <a:pPr>
              <a:defRPr/>
            </a:pPr>
            <a:endParaRPr lang="en-US">
              <a:latin typeface="Arial" charset="0"/>
            </a:endParaRPr>
          </a:p>
        </p:txBody>
      </p:sp>
      <p:sp>
        <p:nvSpPr>
          <p:cNvPr id="60456" name="AutoShape 40">
            <a:extLst>
              <a:ext uri="{FF2B5EF4-FFF2-40B4-BE49-F238E27FC236}">
                <a16:creationId xmlns:a16="http://schemas.microsoft.com/office/drawing/2014/main" id="{15C3D911-358D-48D9-8446-7412C40E40BD}"/>
              </a:ext>
            </a:extLst>
          </p:cNvPr>
          <p:cNvSpPr>
            <a:spLocks noChangeArrowheads="1"/>
          </p:cNvSpPr>
          <p:nvPr/>
        </p:nvSpPr>
        <p:spPr bwMode="auto">
          <a:xfrm>
            <a:off x="10572749" y="4130677"/>
            <a:ext cx="228600" cy="228600"/>
          </a:xfrm>
          <a:prstGeom prst="star5">
            <a:avLst/>
          </a:prstGeom>
          <a:solidFill>
            <a:srgbClr val="FFFF00"/>
          </a:solidFill>
          <a:ln w="9525">
            <a:solidFill>
              <a:srgbClr val="000000"/>
            </a:solidFill>
            <a:miter lim="800000"/>
            <a:headEnd/>
            <a:tailEnd/>
          </a:ln>
        </p:spPr>
        <p:txBody>
          <a:bodyPr/>
          <a:lstStyle/>
          <a:p>
            <a:pPr>
              <a:defRPr/>
            </a:pPr>
            <a:endParaRPr lang="en-US">
              <a:latin typeface="Arial" charset="0"/>
            </a:endParaRPr>
          </a:p>
        </p:txBody>
      </p:sp>
      <p:sp>
        <p:nvSpPr>
          <p:cNvPr id="60457" name="AutoShape 41">
            <a:extLst>
              <a:ext uri="{FF2B5EF4-FFF2-40B4-BE49-F238E27FC236}">
                <a16:creationId xmlns:a16="http://schemas.microsoft.com/office/drawing/2014/main" id="{CF513DDA-6AB5-41A5-9345-1071C8433FBA}"/>
              </a:ext>
            </a:extLst>
          </p:cNvPr>
          <p:cNvSpPr>
            <a:spLocks noChangeArrowheads="1"/>
          </p:cNvSpPr>
          <p:nvPr/>
        </p:nvSpPr>
        <p:spPr bwMode="auto">
          <a:xfrm>
            <a:off x="11004549" y="3841752"/>
            <a:ext cx="228600" cy="228600"/>
          </a:xfrm>
          <a:prstGeom prst="star5">
            <a:avLst/>
          </a:prstGeom>
          <a:solidFill>
            <a:srgbClr val="FFFF00"/>
          </a:solidFill>
          <a:ln w="9525">
            <a:solidFill>
              <a:srgbClr val="000000"/>
            </a:solidFill>
            <a:miter lim="800000"/>
            <a:headEnd/>
            <a:tailEnd/>
          </a:ln>
        </p:spPr>
        <p:txBody>
          <a:bodyPr/>
          <a:lstStyle/>
          <a:p>
            <a:pPr>
              <a:defRPr/>
            </a:pPr>
            <a:endParaRPr lang="en-US">
              <a:latin typeface="Arial" charset="0"/>
            </a:endParaRPr>
          </a:p>
        </p:txBody>
      </p:sp>
      <p:sp>
        <p:nvSpPr>
          <p:cNvPr id="60458" name="AutoShape 42">
            <a:extLst>
              <a:ext uri="{FF2B5EF4-FFF2-40B4-BE49-F238E27FC236}">
                <a16:creationId xmlns:a16="http://schemas.microsoft.com/office/drawing/2014/main" id="{108EA6A2-9895-4784-9AEF-44ED0C30B0B7}"/>
              </a:ext>
            </a:extLst>
          </p:cNvPr>
          <p:cNvSpPr>
            <a:spLocks noChangeArrowheads="1"/>
          </p:cNvSpPr>
          <p:nvPr/>
        </p:nvSpPr>
        <p:spPr bwMode="auto">
          <a:xfrm>
            <a:off x="9707562" y="2978152"/>
            <a:ext cx="228600" cy="228600"/>
          </a:xfrm>
          <a:prstGeom prst="star5">
            <a:avLst/>
          </a:prstGeom>
          <a:solidFill>
            <a:srgbClr val="FFFF00"/>
          </a:solidFill>
          <a:ln w="9525">
            <a:solidFill>
              <a:srgbClr val="000000"/>
            </a:solidFill>
            <a:miter lim="800000"/>
            <a:headEnd/>
            <a:tailEnd/>
          </a:ln>
        </p:spPr>
        <p:txBody>
          <a:bodyPr/>
          <a:lstStyle/>
          <a:p>
            <a:pPr>
              <a:defRPr/>
            </a:pPr>
            <a:endParaRPr lang="en-US">
              <a:latin typeface="Arial" charset="0"/>
            </a:endParaRPr>
          </a:p>
        </p:txBody>
      </p:sp>
      <p:sp>
        <p:nvSpPr>
          <p:cNvPr id="60459" name="AutoShape 43">
            <a:extLst>
              <a:ext uri="{FF2B5EF4-FFF2-40B4-BE49-F238E27FC236}">
                <a16:creationId xmlns:a16="http://schemas.microsoft.com/office/drawing/2014/main" id="{4A92284B-557F-4383-845A-F2BA41468590}"/>
              </a:ext>
            </a:extLst>
          </p:cNvPr>
          <p:cNvSpPr>
            <a:spLocks noChangeArrowheads="1"/>
          </p:cNvSpPr>
          <p:nvPr/>
        </p:nvSpPr>
        <p:spPr bwMode="auto">
          <a:xfrm>
            <a:off x="8988424" y="2906714"/>
            <a:ext cx="228600" cy="228600"/>
          </a:xfrm>
          <a:prstGeom prst="star5">
            <a:avLst/>
          </a:prstGeom>
          <a:solidFill>
            <a:srgbClr val="FFFF00"/>
          </a:solidFill>
          <a:ln w="9525">
            <a:solidFill>
              <a:srgbClr val="000000"/>
            </a:solidFill>
            <a:miter lim="800000"/>
            <a:headEnd/>
            <a:tailEnd/>
          </a:ln>
        </p:spPr>
        <p:txBody>
          <a:bodyPr/>
          <a:lstStyle/>
          <a:p>
            <a:pPr>
              <a:defRPr/>
            </a:pPr>
            <a:endParaRPr lang="en-US">
              <a:latin typeface="Arial" charset="0"/>
            </a:endParaRPr>
          </a:p>
        </p:txBody>
      </p:sp>
      <p:cxnSp>
        <p:nvCxnSpPr>
          <p:cNvPr id="5141" name="AutoShape 44">
            <a:extLst>
              <a:ext uri="{FF2B5EF4-FFF2-40B4-BE49-F238E27FC236}">
                <a16:creationId xmlns:a16="http://schemas.microsoft.com/office/drawing/2014/main" id="{C9F3ADD9-D115-456A-9FDC-8AE20CEEBAEE}"/>
              </a:ext>
            </a:extLst>
          </p:cNvPr>
          <p:cNvCxnSpPr>
            <a:cxnSpLocks noChangeShapeType="1"/>
          </p:cNvCxnSpPr>
          <p:nvPr/>
        </p:nvCxnSpPr>
        <p:spPr bwMode="auto">
          <a:xfrm>
            <a:off x="6756400" y="2689228"/>
            <a:ext cx="4608513" cy="2663825"/>
          </a:xfrm>
          <a:prstGeom prst="straightConnector1">
            <a:avLst/>
          </a:prstGeom>
          <a:noFill/>
          <a:ln w="9525">
            <a:solidFill>
              <a:srgbClr val="00FF00"/>
            </a:solidFill>
            <a:round/>
            <a:headEnd/>
            <a:tailEnd/>
          </a:ln>
          <a:extLst>
            <a:ext uri="{909E8E84-426E-40DD-AFC4-6F175D3DCCD1}">
              <a14:hiddenFill xmlns:a14="http://schemas.microsoft.com/office/drawing/2010/main">
                <a:noFill/>
              </a14:hiddenFill>
            </a:ext>
          </a:extLst>
        </p:spPr>
      </p:cxnSp>
      <p:sp>
        <p:nvSpPr>
          <p:cNvPr id="5142" name="Line 46">
            <a:extLst>
              <a:ext uri="{FF2B5EF4-FFF2-40B4-BE49-F238E27FC236}">
                <a16:creationId xmlns:a16="http://schemas.microsoft.com/office/drawing/2014/main" id="{F03A4FDC-7AF5-4333-98AA-3E13684E3D2A}"/>
              </a:ext>
            </a:extLst>
          </p:cNvPr>
          <p:cNvSpPr>
            <a:spLocks noChangeShapeType="1"/>
          </p:cNvSpPr>
          <p:nvPr/>
        </p:nvSpPr>
        <p:spPr bwMode="auto">
          <a:xfrm flipH="1" flipV="1">
            <a:off x="6972299" y="2257427"/>
            <a:ext cx="0" cy="33131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143" name="AutoShape 67">
            <a:extLst>
              <a:ext uri="{FF2B5EF4-FFF2-40B4-BE49-F238E27FC236}">
                <a16:creationId xmlns:a16="http://schemas.microsoft.com/office/drawing/2014/main" id="{1462EB49-F148-47E2-AC76-F3D43846B7D4}"/>
              </a:ext>
            </a:extLst>
          </p:cNvPr>
          <p:cNvSpPr>
            <a:spLocks noChangeArrowheads="1"/>
          </p:cNvSpPr>
          <p:nvPr/>
        </p:nvSpPr>
        <p:spPr bwMode="auto">
          <a:xfrm flipH="1">
            <a:off x="7620000" y="3481390"/>
            <a:ext cx="144463" cy="144463"/>
          </a:xfrm>
          <a:prstGeom prst="flowChartConnector">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0487" name="Text Box 71">
            <a:extLst>
              <a:ext uri="{FF2B5EF4-FFF2-40B4-BE49-F238E27FC236}">
                <a16:creationId xmlns:a16="http://schemas.microsoft.com/office/drawing/2014/main" id="{B590612A-5886-42AC-BF02-DB25D1791431}"/>
              </a:ext>
            </a:extLst>
          </p:cNvPr>
          <p:cNvSpPr txBox="1">
            <a:spLocks noChangeArrowheads="1"/>
          </p:cNvSpPr>
          <p:nvPr/>
        </p:nvSpPr>
        <p:spPr bwMode="auto">
          <a:xfrm>
            <a:off x="1106055" y="1934827"/>
            <a:ext cx="5550418"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800" dirty="0"/>
              <a:t>Hyperplane should be as far as possible from any sample point.</a:t>
            </a:r>
          </a:p>
          <a:p>
            <a:pPr eaLnBrk="1" hangingPunct="1">
              <a:spcBef>
                <a:spcPct val="50000"/>
              </a:spcBef>
            </a:pPr>
            <a:r>
              <a:rPr lang="en-US" altLang="en-US" sz="2800" dirty="0"/>
              <a:t>This way a new data that is close to the old samples will be classified correctly.</a:t>
            </a:r>
          </a:p>
        </p:txBody>
      </p:sp>
      <p:sp>
        <p:nvSpPr>
          <p:cNvPr id="60488" name="Text Box 72">
            <a:extLst>
              <a:ext uri="{FF2B5EF4-FFF2-40B4-BE49-F238E27FC236}">
                <a16:creationId xmlns:a16="http://schemas.microsoft.com/office/drawing/2014/main" id="{8B036D09-2A75-43F8-B0A3-5CDCD3F86B73}"/>
              </a:ext>
            </a:extLst>
          </p:cNvPr>
          <p:cNvSpPr txBox="1">
            <a:spLocks noChangeArrowheads="1"/>
          </p:cNvSpPr>
          <p:nvPr/>
        </p:nvSpPr>
        <p:spPr bwMode="auto">
          <a:xfrm>
            <a:off x="2131216" y="4634708"/>
            <a:ext cx="37798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800" dirty="0"/>
              <a:t>Good generalization!</a:t>
            </a:r>
          </a:p>
        </p:txBody>
      </p:sp>
      <p:graphicFrame>
        <p:nvGraphicFramePr>
          <p:cNvPr id="26" name="Object 54">
            <a:extLst>
              <a:ext uri="{FF2B5EF4-FFF2-40B4-BE49-F238E27FC236}">
                <a16:creationId xmlns:a16="http://schemas.microsoft.com/office/drawing/2014/main" id="{FFDA70C0-05CA-4711-A819-5BE2343B005D}"/>
              </a:ext>
            </a:extLst>
          </p:cNvPr>
          <p:cNvGraphicFramePr>
            <a:graphicFrameLocks noChangeAspect="1"/>
          </p:cNvGraphicFramePr>
          <p:nvPr>
            <p:extLst>
              <p:ext uri="{D42A27DB-BD31-4B8C-83A1-F6EECF244321}">
                <p14:modId xmlns:p14="http://schemas.microsoft.com/office/powerpoint/2010/main" val="614244353"/>
              </p:ext>
            </p:extLst>
          </p:nvPr>
        </p:nvGraphicFramePr>
        <p:xfrm>
          <a:off x="7346516" y="3247650"/>
          <a:ext cx="318020" cy="342483"/>
        </p:xfrm>
        <a:graphic>
          <a:graphicData uri="http://schemas.openxmlformats.org/presentationml/2006/ole">
            <mc:AlternateContent xmlns:mc="http://schemas.openxmlformats.org/markup-compatibility/2006">
              <mc:Choice xmlns:v="urn:schemas-microsoft-com:vml" Requires="v">
                <p:oleObj spid="_x0000_s10287" name="Equation" r:id="rId5" imgW="164880" imgH="177480" progId="Equation.DSMT4">
                  <p:embed/>
                </p:oleObj>
              </mc:Choice>
              <mc:Fallback>
                <p:oleObj name="Equation" r:id="rId5" imgW="164880" imgH="177480" progId="Equation.DSMT4">
                  <p:embed/>
                  <p:pic>
                    <p:nvPicPr>
                      <p:cNvPr id="49206" name="Object 54">
                        <a:extLst>
                          <a:ext uri="{FF2B5EF4-FFF2-40B4-BE49-F238E27FC236}">
                            <a16:creationId xmlns:a16="http://schemas.microsoft.com/office/drawing/2014/main" id="{5DAFC1A2-FF37-412A-8D86-509803CD1D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6516" y="3247650"/>
                        <a:ext cx="318020" cy="342483"/>
                      </a:xfrm>
                      <a:prstGeom prst="rect">
                        <a:avLst/>
                      </a:prstGeom>
                      <a:noFill/>
                      <a:ln>
                        <a:noFill/>
                      </a:ln>
                      <a:effectLst/>
                    </p:spPr>
                  </p:pic>
                </p:oleObj>
              </mc:Fallback>
            </mc:AlternateContent>
          </a:graphicData>
        </a:graphic>
      </p:graphicFrame>
      <p:sp>
        <p:nvSpPr>
          <p:cNvPr id="2" name="Date Placeholder 1">
            <a:extLst>
              <a:ext uri="{FF2B5EF4-FFF2-40B4-BE49-F238E27FC236}">
                <a16:creationId xmlns:a16="http://schemas.microsoft.com/office/drawing/2014/main" id="{32CF4951-87E7-46A3-8865-4C89EE3FAC3D}"/>
              </a:ext>
            </a:extLst>
          </p:cNvPr>
          <p:cNvSpPr>
            <a:spLocks noGrp="1"/>
          </p:cNvSpPr>
          <p:nvPr>
            <p:ph type="dt" sz="half" idx="10"/>
          </p:nvPr>
        </p:nvSpPr>
        <p:spPr/>
        <p:txBody>
          <a:bodyPr/>
          <a:lstStyle/>
          <a:p>
            <a:fld id="{D4B4A694-EF5A-4F33-8889-AFC3897980FC}" type="datetime2">
              <a:rPr lang="en-US" smtClean="0"/>
              <a:t>Tuesday, January 16, 2018</a:t>
            </a:fld>
            <a:endParaRPr lang="en-US" dirty="0"/>
          </a:p>
        </p:txBody>
      </p:sp>
      <p:sp>
        <p:nvSpPr>
          <p:cNvPr id="3" name="Footer Placeholder 2">
            <a:extLst>
              <a:ext uri="{FF2B5EF4-FFF2-40B4-BE49-F238E27FC236}">
                <a16:creationId xmlns:a16="http://schemas.microsoft.com/office/drawing/2014/main" id="{D9017780-294E-4509-B8B2-7E2AF89E3D30}"/>
              </a:ext>
            </a:extLst>
          </p:cNvPr>
          <p:cNvSpPr>
            <a:spLocks noGrp="1"/>
          </p:cNvSpPr>
          <p:nvPr>
            <p:ph type="ftr" sz="quarter" idx="11"/>
          </p:nvPr>
        </p:nvSpPr>
        <p:spPr/>
        <p:txBody>
          <a:bodyPr/>
          <a:lstStyle/>
          <a:p>
            <a:r>
              <a:rPr lang="en-US"/>
              <a:t>JAYA GUPTA</a:t>
            </a:r>
            <a:endParaRPr lang="en-US" dirty="0"/>
          </a:p>
        </p:txBody>
      </p:sp>
      <p:sp>
        <p:nvSpPr>
          <p:cNvPr id="4" name="Slide Number Placeholder 3">
            <a:extLst>
              <a:ext uri="{FF2B5EF4-FFF2-40B4-BE49-F238E27FC236}">
                <a16:creationId xmlns:a16="http://schemas.microsoft.com/office/drawing/2014/main" id="{36531BEA-3B94-4B21-B66F-247C67C06C74}"/>
              </a:ext>
            </a:extLst>
          </p:cNvPr>
          <p:cNvSpPr>
            <a:spLocks noGrp="1"/>
          </p:cNvSpPr>
          <p:nvPr>
            <p:ph type="sldNum" sz="quarter" idx="12"/>
          </p:nvPr>
        </p:nvSpPr>
        <p:spPr/>
        <p:txBody>
          <a:bodyPr/>
          <a:lstStyle/>
          <a:p>
            <a:fld id="{6113E31D-E2AB-40D1-8B51-AFA5AFEF393A}" type="slidenum">
              <a:rPr lang="en-US" smtClean="0"/>
              <a:pPr/>
              <a:t>71</a:t>
            </a:fld>
            <a:endParaRPr lang="en-US" dirty="0"/>
          </a:p>
        </p:txBody>
      </p:sp>
    </p:spTree>
    <p:extLst>
      <p:ext uri="{BB962C8B-B14F-4D97-AF65-F5344CB8AC3E}">
        <p14:creationId xmlns:p14="http://schemas.microsoft.com/office/powerpoint/2010/main" val="13842500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60487">
                                            <p:txEl>
                                              <p:pRg st="1" end="1"/>
                                            </p:txEl>
                                          </p:spTgt>
                                        </p:tgtEl>
                                        <p:attrNameLst>
                                          <p:attrName>style.visibility</p:attrName>
                                        </p:attrNameLst>
                                      </p:cBhvr>
                                      <p:to>
                                        <p:strVal val="visible"/>
                                      </p:to>
                                    </p:set>
                                    <p:animEffect transition="in" filter="slide(fromBottom)">
                                      <p:cBhvr>
                                        <p:cTn id="7" dur="500"/>
                                        <p:tgtEl>
                                          <p:spTgt spid="60487">
                                            <p:txEl>
                                              <p:pRg st="1" end="1"/>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143"/>
                                        </p:tgtEl>
                                        <p:attrNameLst>
                                          <p:attrName>style.visibility</p:attrName>
                                        </p:attrNameLst>
                                      </p:cBhvr>
                                      <p:to>
                                        <p:strVal val="visible"/>
                                      </p:to>
                                    </p:set>
                                    <p:animEffect transition="in" filter="blinds(horizontal)">
                                      <p:cBhvr>
                                        <p:cTn id="10" dur="500"/>
                                        <p:tgtEl>
                                          <p:spTgt spid="514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1" presetClass="entr" presetSubtype="0" fill="hold" grpId="0" nodeType="clickEffect">
                                  <p:stCondLst>
                                    <p:cond delay="0"/>
                                  </p:stCondLst>
                                  <p:iterate type="lt">
                                    <p:tmPct val="10000"/>
                                  </p:iterate>
                                  <p:childTnLst>
                                    <p:set>
                                      <p:cBhvr>
                                        <p:cTn id="14" dur="1" fill="hold">
                                          <p:stCondLst>
                                            <p:cond delay="0"/>
                                          </p:stCondLst>
                                        </p:cTn>
                                        <p:tgtEl>
                                          <p:spTgt spid="60488"/>
                                        </p:tgtEl>
                                        <p:attrNameLst>
                                          <p:attrName>style.visibility</p:attrName>
                                        </p:attrNameLst>
                                      </p:cBhvr>
                                      <p:to>
                                        <p:strVal val="visible"/>
                                      </p:to>
                                    </p:set>
                                    <p:anim calcmode="lin" valueType="num">
                                      <p:cBhvr>
                                        <p:cTn id="15" dur="500" fill="hold"/>
                                        <p:tgtEl>
                                          <p:spTgt spid="60488"/>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60488"/>
                                        </p:tgtEl>
                                        <p:attrNameLst>
                                          <p:attrName>ppt_y</p:attrName>
                                        </p:attrNameLst>
                                      </p:cBhvr>
                                      <p:tavLst>
                                        <p:tav tm="0">
                                          <p:val>
                                            <p:strVal val="#ppt_y"/>
                                          </p:val>
                                        </p:tav>
                                        <p:tav tm="100000">
                                          <p:val>
                                            <p:strVal val="#ppt_y"/>
                                          </p:val>
                                        </p:tav>
                                      </p:tavLst>
                                    </p:anim>
                                    <p:anim calcmode="lin" valueType="num">
                                      <p:cBhvr>
                                        <p:cTn id="17" dur="500" fill="hold"/>
                                        <p:tgtEl>
                                          <p:spTgt spid="60488"/>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60488"/>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60488"/>
                                        </p:tgtEl>
                                      </p:cBhvr>
                                    </p:animEffect>
                                  </p:childTnLst>
                                </p:cTn>
                              </p:par>
                              <p:par>
                                <p:cTn id="20" presetID="2" presetClass="entr" presetSubtype="12"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additive="base">
                                        <p:cTn id="22" dur="500" fill="hold"/>
                                        <p:tgtEl>
                                          <p:spTgt spid="26"/>
                                        </p:tgtEl>
                                        <p:attrNameLst>
                                          <p:attrName>ppt_x</p:attrName>
                                        </p:attrNameLst>
                                      </p:cBhvr>
                                      <p:tavLst>
                                        <p:tav tm="0">
                                          <p:val>
                                            <p:strVal val="0-#ppt_w/2"/>
                                          </p:val>
                                        </p:tav>
                                        <p:tav tm="100000">
                                          <p:val>
                                            <p:strVal val="#ppt_x"/>
                                          </p:val>
                                        </p:tav>
                                      </p:tavLst>
                                    </p:anim>
                                    <p:anim calcmode="lin" valueType="num">
                                      <p:cBhvr additive="base">
                                        <p:cTn id="2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3" grpId="0" animBg="1"/>
      <p:bldP spid="6048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299" name="AutoShape 6">
            <a:extLst>
              <a:ext uri="{FF2B5EF4-FFF2-40B4-BE49-F238E27FC236}">
                <a16:creationId xmlns:a16="http://schemas.microsoft.com/office/drawing/2014/main" id="{2D920ECC-AEA2-4CE4-AAC8-A9A609FFF68A}"/>
              </a:ext>
            </a:extLst>
          </p:cNvPr>
          <p:cNvCxnSpPr>
            <a:cxnSpLocks noChangeShapeType="1"/>
          </p:cNvCxnSpPr>
          <p:nvPr/>
        </p:nvCxnSpPr>
        <p:spPr bwMode="auto">
          <a:xfrm>
            <a:off x="5232400" y="6380163"/>
            <a:ext cx="446405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5300" name="AutoShape 7">
            <a:extLst>
              <a:ext uri="{FF2B5EF4-FFF2-40B4-BE49-F238E27FC236}">
                <a16:creationId xmlns:a16="http://schemas.microsoft.com/office/drawing/2014/main" id="{F0F7428E-E1D7-4951-BEE1-B8F826F6108B}"/>
              </a:ext>
            </a:extLst>
          </p:cNvPr>
          <p:cNvSpPr>
            <a:spLocks noChangeArrowheads="1"/>
          </p:cNvSpPr>
          <p:nvPr/>
        </p:nvSpPr>
        <p:spPr bwMode="auto">
          <a:xfrm flipH="1">
            <a:off x="5808663" y="5227638"/>
            <a:ext cx="144462" cy="144462"/>
          </a:xfrm>
          <a:prstGeom prst="flowChartConnector">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5301" name="AutoShape 8">
            <a:extLst>
              <a:ext uri="{FF2B5EF4-FFF2-40B4-BE49-F238E27FC236}">
                <a16:creationId xmlns:a16="http://schemas.microsoft.com/office/drawing/2014/main" id="{BAD886EF-BDE0-4CCA-9980-F8F51A11ADB2}"/>
              </a:ext>
            </a:extLst>
          </p:cNvPr>
          <p:cNvSpPr>
            <a:spLocks noChangeArrowheads="1"/>
          </p:cNvSpPr>
          <p:nvPr/>
        </p:nvSpPr>
        <p:spPr bwMode="auto">
          <a:xfrm flipH="1">
            <a:off x="6169026" y="5299076"/>
            <a:ext cx="144463" cy="144463"/>
          </a:xfrm>
          <a:prstGeom prst="flowChartConnector">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5302" name="AutoShape 9">
            <a:extLst>
              <a:ext uri="{FF2B5EF4-FFF2-40B4-BE49-F238E27FC236}">
                <a16:creationId xmlns:a16="http://schemas.microsoft.com/office/drawing/2014/main" id="{DBF285C7-F9D7-4B6D-9F0B-74B3E69ADF04}"/>
              </a:ext>
            </a:extLst>
          </p:cNvPr>
          <p:cNvSpPr>
            <a:spLocks noChangeArrowheads="1"/>
          </p:cNvSpPr>
          <p:nvPr/>
        </p:nvSpPr>
        <p:spPr bwMode="auto">
          <a:xfrm flipH="1">
            <a:off x="5953126" y="6019801"/>
            <a:ext cx="144463" cy="144463"/>
          </a:xfrm>
          <a:prstGeom prst="flowChartConnector">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5303" name="AutoShape 10">
            <a:extLst>
              <a:ext uri="{FF2B5EF4-FFF2-40B4-BE49-F238E27FC236}">
                <a16:creationId xmlns:a16="http://schemas.microsoft.com/office/drawing/2014/main" id="{D9B0BB9D-DC5A-4F24-8C4C-47425FBA6B91}"/>
              </a:ext>
            </a:extLst>
          </p:cNvPr>
          <p:cNvSpPr>
            <a:spLocks noChangeArrowheads="1"/>
          </p:cNvSpPr>
          <p:nvPr/>
        </p:nvSpPr>
        <p:spPr bwMode="auto">
          <a:xfrm flipH="1">
            <a:off x="6745288" y="5443538"/>
            <a:ext cx="144462" cy="144462"/>
          </a:xfrm>
          <a:prstGeom prst="flowChartConnector">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5304" name="AutoShape 11">
            <a:extLst>
              <a:ext uri="{FF2B5EF4-FFF2-40B4-BE49-F238E27FC236}">
                <a16:creationId xmlns:a16="http://schemas.microsoft.com/office/drawing/2014/main" id="{635FAB85-F1C9-480C-AFBE-9D5B33BA4C0A}"/>
              </a:ext>
            </a:extLst>
          </p:cNvPr>
          <p:cNvSpPr>
            <a:spLocks noChangeArrowheads="1"/>
          </p:cNvSpPr>
          <p:nvPr/>
        </p:nvSpPr>
        <p:spPr bwMode="auto">
          <a:xfrm flipH="1">
            <a:off x="6745288" y="6019801"/>
            <a:ext cx="144462" cy="144463"/>
          </a:xfrm>
          <a:prstGeom prst="flowChartConnector">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5305" name="AutoShape 12">
            <a:extLst>
              <a:ext uri="{FF2B5EF4-FFF2-40B4-BE49-F238E27FC236}">
                <a16:creationId xmlns:a16="http://schemas.microsoft.com/office/drawing/2014/main" id="{171EFCF5-8A54-4B84-B5C9-C7B04C95BDCA}"/>
              </a:ext>
            </a:extLst>
          </p:cNvPr>
          <p:cNvSpPr>
            <a:spLocks noChangeArrowheads="1"/>
          </p:cNvSpPr>
          <p:nvPr/>
        </p:nvSpPr>
        <p:spPr bwMode="auto">
          <a:xfrm flipH="1">
            <a:off x="5951538" y="4435476"/>
            <a:ext cx="144462" cy="144463"/>
          </a:xfrm>
          <a:prstGeom prst="flowChartConnector">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5306" name="AutoShape 13">
            <a:extLst>
              <a:ext uri="{FF2B5EF4-FFF2-40B4-BE49-F238E27FC236}">
                <a16:creationId xmlns:a16="http://schemas.microsoft.com/office/drawing/2014/main" id="{604C1C2E-6720-4B2F-9A9A-CE6B96C500B1}"/>
              </a:ext>
            </a:extLst>
          </p:cNvPr>
          <p:cNvSpPr>
            <a:spLocks noChangeArrowheads="1"/>
          </p:cNvSpPr>
          <p:nvPr/>
        </p:nvSpPr>
        <p:spPr bwMode="auto">
          <a:xfrm flipH="1">
            <a:off x="7969251" y="6091238"/>
            <a:ext cx="144463" cy="144462"/>
          </a:xfrm>
          <a:prstGeom prst="flowChartConnector">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5307" name="AutoShape 14">
            <a:extLst>
              <a:ext uri="{FF2B5EF4-FFF2-40B4-BE49-F238E27FC236}">
                <a16:creationId xmlns:a16="http://schemas.microsoft.com/office/drawing/2014/main" id="{12547977-D718-40A7-9E68-C926500DF747}"/>
              </a:ext>
            </a:extLst>
          </p:cNvPr>
          <p:cNvSpPr>
            <a:spLocks noChangeArrowheads="1"/>
          </p:cNvSpPr>
          <p:nvPr/>
        </p:nvSpPr>
        <p:spPr bwMode="auto">
          <a:xfrm flipH="1">
            <a:off x="7319963" y="5732463"/>
            <a:ext cx="144462" cy="144462"/>
          </a:xfrm>
          <a:prstGeom prst="flowChartConnector">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cxnSp>
        <p:nvCxnSpPr>
          <p:cNvPr id="62485" name="AutoShape 21">
            <a:extLst>
              <a:ext uri="{FF2B5EF4-FFF2-40B4-BE49-F238E27FC236}">
                <a16:creationId xmlns:a16="http://schemas.microsoft.com/office/drawing/2014/main" id="{F6547D3D-C2E7-4C55-9350-79D354534B80}"/>
              </a:ext>
            </a:extLst>
          </p:cNvPr>
          <p:cNvCxnSpPr>
            <a:cxnSpLocks noChangeShapeType="1"/>
          </p:cNvCxnSpPr>
          <p:nvPr/>
        </p:nvCxnSpPr>
        <p:spPr bwMode="auto">
          <a:xfrm>
            <a:off x="5016501" y="3357563"/>
            <a:ext cx="4537075" cy="3168650"/>
          </a:xfrm>
          <a:prstGeom prst="straightConnector1">
            <a:avLst/>
          </a:prstGeom>
          <a:noFill/>
          <a:ln w="9525">
            <a:solidFill>
              <a:srgbClr val="00FF00"/>
            </a:solidFill>
            <a:round/>
            <a:headEnd/>
            <a:tailEnd/>
          </a:ln>
          <a:extLst>
            <a:ext uri="{909E8E84-426E-40DD-AFC4-6F175D3DCCD1}">
              <a14:hiddenFill xmlns:a14="http://schemas.microsoft.com/office/drawing/2010/main">
                <a:noFill/>
              </a14:hiddenFill>
            </a:ext>
          </a:extLst>
        </p:spPr>
      </p:cxnSp>
      <p:sp>
        <p:nvSpPr>
          <p:cNvPr id="55309" name="Line 23">
            <a:extLst>
              <a:ext uri="{FF2B5EF4-FFF2-40B4-BE49-F238E27FC236}">
                <a16:creationId xmlns:a16="http://schemas.microsoft.com/office/drawing/2014/main" id="{0099BA52-9769-4021-A75B-E5CD0EC9321E}"/>
              </a:ext>
            </a:extLst>
          </p:cNvPr>
          <p:cNvSpPr>
            <a:spLocks noChangeShapeType="1"/>
          </p:cNvSpPr>
          <p:nvPr/>
        </p:nvSpPr>
        <p:spPr bwMode="auto">
          <a:xfrm flipV="1">
            <a:off x="5448300" y="2779713"/>
            <a:ext cx="0" cy="38163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2488" name="AutoShape 24">
            <a:extLst>
              <a:ext uri="{FF2B5EF4-FFF2-40B4-BE49-F238E27FC236}">
                <a16:creationId xmlns:a16="http://schemas.microsoft.com/office/drawing/2014/main" id="{C895171B-7CCF-4A32-896E-07003A4183C8}"/>
              </a:ext>
            </a:extLst>
          </p:cNvPr>
          <p:cNvSpPr>
            <a:spLocks noChangeArrowheads="1"/>
          </p:cNvSpPr>
          <p:nvPr/>
        </p:nvSpPr>
        <p:spPr bwMode="auto">
          <a:xfrm>
            <a:off x="8401050" y="4075113"/>
            <a:ext cx="228600" cy="228600"/>
          </a:xfrm>
          <a:prstGeom prst="star5">
            <a:avLst/>
          </a:prstGeom>
          <a:solidFill>
            <a:srgbClr val="FFFF00"/>
          </a:solidFill>
          <a:ln w="9525">
            <a:solidFill>
              <a:srgbClr val="000000"/>
            </a:solidFill>
            <a:miter lim="800000"/>
            <a:headEnd/>
            <a:tailEnd/>
          </a:ln>
        </p:spPr>
        <p:txBody>
          <a:bodyPr/>
          <a:lstStyle/>
          <a:p>
            <a:pPr>
              <a:defRPr/>
            </a:pPr>
            <a:endParaRPr lang="en-US">
              <a:latin typeface="Arial" charset="0"/>
            </a:endParaRPr>
          </a:p>
        </p:txBody>
      </p:sp>
      <p:sp>
        <p:nvSpPr>
          <p:cNvPr id="62489" name="AutoShape 25">
            <a:extLst>
              <a:ext uri="{FF2B5EF4-FFF2-40B4-BE49-F238E27FC236}">
                <a16:creationId xmlns:a16="http://schemas.microsoft.com/office/drawing/2014/main" id="{CD236B90-FD87-471C-98F2-BACF2CCF8DB6}"/>
              </a:ext>
            </a:extLst>
          </p:cNvPr>
          <p:cNvSpPr>
            <a:spLocks noChangeArrowheads="1"/>
          </p:cNvSpPr>
          <p:nvPr/>
        </p:nvSpPr>
        <p:spPr bwMode="auto">
          <a:xfrm>
            <a:off x="7824788" y="3932238"/>
            <a:ext cx="228600" cy="228600"/>
          </a:xfrm>
          <a:prstGeom prst="star5">
            <a:avLst/>
          </a:prstGeom>
          <a:solidFill>
            <a:srgbClr val="FFFF00"/>
          </a:solidFill>
          <a:ln w="9525">
            <a:solidFill>
              <a:srgbClr val="000000"/>
            </a:solidFill>
            <a:miter lim="800000"/>
            <a:headEnd/>
            <a:tailEnd/>
          </a:ln>
        </p:spPr>
        <p:txBody>
          <a:bodyPr/>
          <a:lstStyle/>
          <a:p>
            <a:pPr>
              <a:defRPr/>
            </a:pPr>
            <a:endParaRPr lang="en-US">
              <a:latin typeface="Arial" charset="0"/>
            </a:endParaRPr>
          </a:p>
        </p:txBody>
      </p:sp>
      <p:sp>
        <p:nvSpPr>
          <p:cNvPr id="62490" name="AutoShape 26">
            <a:extLst>
              <a:ext uri="{FF2B5EF4-FFF2-40B4-BE49-F238E27FC236}">
                <a16:creationId xmlns:a16="http://schemas.microsoft.com/office/drawing/2014/main" id="{D72525A4-58E9-47F5-A0DC-CB915F786B8E}"/>
              </a:ext>
            </a:extLst>
          </p:cNvPr>
          <p:cNvSpPr>
            <a:spLocks noChangeArrowheads="1"/>
          </p:cNvSpPr>
          <p:nvPr/>
        </p:nvSpPr>
        <p:spPr bwMode="auto">
          <a:xfrm>
            <a:off x="9048750" y="3860800"/>
            <a:ext cx="228600" cy="228600"/>
          </a:xfrm>
          <a:prstGeom prst="star5">
            <a:avLst/>
          </a:prstGeom>
          <a:solidFill>
            <a:srgbClr val="FFFF00"/>
          </a:solidFill>
          <a:ln w="9525">
            <a:solidFill>
              <a:srgbClr val="000000"/>
            </a:solidFill>
            <a:miter lim="800000"/>
            <a:headEnd/>
            <a:tailEnd/>
          </a:ln>
        </p:spPr>
        <p:txBody>
          <a:bodyPr/>
          <a:lstStyle/>
          <a:p>
            <a:pPr>
              <a:defRPr/>
            </a:pPr>
            <a:endParaRPr lang="en-US">
              <a:latin typeface="Arial" charset="0"/>
            </a:endParaRPr>
          </a:p>
        </p:txBody>
      </p:sp>
      <p:sp>
        <p:nvSpPr>
          <p:cNvPr id="62491" name="AutoShape 27">
            <a:extLst>
              <a:ext uri="{FF2B5EF4-FFF2-40B4-BE49-F238E27FC236}">
                <a16:creationId xmlns:a16="http://schemas.microsoft.com/office/drawing/2014/main" id="{8A86B946-2BFD-48D4-9E2F-92D6C5EEC831}"/>
              </a:ext>
            </a:extLst>
          </p:cNvPr>
          <p:cNvSpPr>
            <a:spLocks noChangeArrowheads="1"/>
          </p:cNvSpPr>
          <p:nvPr/>
        </p:nvSpPr>
        <p:spPr bwMode="auto">
          <a:xfrm>
            <a:off x="9048750" y="4724400"/>
            <a:ext cx="228600" cy="228600"/>
          </a:xfrm>
          <a:prstGeom prst="star5">
            <a:avLst/>
          </a:prstGeom>
          <a:solidFill>
            <a:srgbClr val="FFFF00"/>
          </a:solidFill>
          <a:ln w="9525">
            <a:solidFill>
              <a:srgbClr val="000000"/>
            </a:solidFill>
            <a:miter lim="800000"/>
            <a:headEnd/>
            <a:tailEnd/>
          </a:ln>
        </p:spPr>
        <p:txBody>
          <a:bodyPr/>
          <a:lstStyle/>
          <a:p>
            <a:pPr>
              <a:defRPr/>
            </a:pPr>
            <a:endParaRPr lang="en-US">
              <a:latin typeface="Arial" charset="0"/>
            </a:endParaRPr>
          </a:p>
        </p:txBody>
      </p:sp>
      <p:sp>
        <p:nvSpPr>
          <p:cNvPr id="62492" name="AutoShape 28">
            <a:extLst>
              <a:ext uri="{FF2B5EF4-FFF2-40B4-BE49-F238E27FC236}">
                <a16:creationId xmlns:a16="http://schemas.microsoft.com/office/drawing/2014/main" id="{99B75DA1-9AE7-48EC-9174-B7A6F12E512A}"/>
              </a:ext>
            </a:extLst>
          </p:cNvPr>
          <p:cNvSpPr>
            <a:spLocks noChangeArrowheads="1"/>
          </p:cNvSpPr>
          <p:nvPr/>
        </p:nvSpPr>
        <p:spPr bwMode="auto">
          <a:xfrm>
            <a:off x="9480550" y="4435475"/>
            <a:ext cx="228600" cy="228600"/>
          </a:xfrm>
          <a:prstGeom prst="star5">
            <a:avLst/>
          </a:prstGeom>
          <a:solidFill>
            <a:srgbClr val="FFFF00"/>
          </a:solidFill>
          <a:ln w="9525">
            <a:solidFill>
              <a:srgbClr val="000000"/>
            </a:solidFill>
            <a:miter lim="800000"/>
            <a:headEnd/>
            <a:tailEnd/>
          </a:ln>
        </p:spPr>
        <p:txBody>
          <a:bodyPr/>
          <a:lstStyle/>
          <a:p>
            <a:pPr>
              <a:defRPr/>
            </a:pPr>
            <a:endParaRPr lang="en-US">
              <a:latin typeface="Arial" charset="0"/>
            </a:endParaRPr>
          </a:p>
        </p:txBody>
      </p:sp>
      <p:sp>
        <p:nvSpPr>
          <p:cNvPr id="62493" name="AutoShape 29">
            <a:extLst>
              <a:ext uri="{FF2B5EF4-FFF2-40B4-BE49-F238E27FC236}">
                <a16:creationId xmlns:a16="http://schemas.microsoft.com/office/drawing/2014/main" id="{B487BCBF-14A0-46DA-9EB7-BF15EFDA8452}"/>
              </a:ext>
            </a:extLst>
          </p:cNvPr>
          <p:cNvSpPr>
            <a:spLocks noChangeArrowheads="1"/>
          </p:cNvSpPr>
          <p:nvPr/>
        </p:nvSpPr>
        <p:spPr bwMode="auto">
          <a:xfrm>
            <a:off x="8183563" y="3571875"/>
            <a:ext cx="228600" cy="228600"/>
          </a:xfrm>
          <a:prstGeom prst="star5">
            <a:avLst/>
          </a:prstGeom>
          <a:solidFill>
            <a:srgbClr val="FFFF00"/>
          </a:solidFill>
          <a:ln w="9525">
            <a:solidFill>
              <a:srgbClr val="000000"/>
            </a:solidFill>
            <a:miter lim="800000"/>
            <a:headEnd/>
            <a:tailEnd/>
          </a:ln>
        </p:spPr>
        <p:txBody>
          <a:bodyPr/>
          <a:lstStyle/>
          <a:p>
            <a:pPr>
              <a:defRPr/>
            </a:pPr>
            <a:endParaRPr lang="en-US">
              <a:latin typeface="Arial" charset="0"/>
            </a:endParaRPr>
          </a:p>
        </p:txBody>
      </p:sp>
      <p:sp>
        <p:nvSpPr>
          <p:cNvPr id="62494" name="AutoShape 30">
            <a:extLst>
              <a:ext uri="{FF2B5EF4-FFF2-40B4-BE49-F238E27FC236}">
                <a16:creationId xmlns:a16="http://schemas.microsoft.com/office/drawing/2014/main" id="{F928B9B1-6637-4AD3-8F64-724B8FDA52F8}"/>
              </a:ext>
            </a:extLst>
          </p:cNvPr>
          <p:cNvSpPr>
            <a:spLocks noChangeArrowheads="1"/>
          </p:cNvSpPr>
          <p:nvPr/>
        </p:nvSpPr>
        <p:spPr bwMode="auto">
          <a:xfrm>
            <a:off x="7464425" y="3500438"/>
            <a:ext cx="228600" cy="228600"/>
          </a:xfrm>
          <a:prstGeom prst="star5">
            <a:avLst/>
          </a:prstGeom>
          <a:solidFill>
            <a:srgbClr val="FFFF00"/>
          </a:solidFill>
          <a:ln w="9525">
            <a:solidFill>
              <a:srgbClr val="000000"/>
            </a:solidFill>
            <a:miter lim="800000"/>
            <a:headEnd/>
            <a:tailEnd/>
          </a:ln>
        </p:spPr>
        <p:txBody>
          <a:bodyPr/>
          <a:lstStyle/>
          <a:p>
            <a:pPr>
              <a:defRPr/>
            </a:pPr>
            <a:endParaRPr lang="en-US">
              <a:latin typeface="Arial" charset="0"/>
            </a:endParaRPr>
          </a:p>
        </p:txBody>
      </p:sp>
      <p:sp>
        <p:nvSpPr>
          <p:cNvPr id="62495" name="Line 31">
            <a:extLst>
              <a:ext uri="{FF2B5EF4-FFF2-40B4-BE49-F238E27FC236}">
                <a16:creationId xmlns:a16="http://schemas.microsoft.com/office/drawing/2014/main" id="{5BC0FD66-817B-461C-B029-106FDD478422}"/>
              </a:ext>
            </a:extLst>
          </p:cNvPr>
          <p:cNvSpPr>
            <a:spLocks noChangeShapeType="1"/>
          </p:cNvSpPr>
          <p:nvPr/>
        </p:nvSpPr>
        <p:spPr bwMode="auto">
          <a:xfrm flipV="1">
            <a:off x="6024563" y="4221163"/>
            <a:ext cx="215900" cy="2159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2496" name="Line 32">
            <a:extLst>
              <a:ext uri="{FF2B5EF4-FFF2-40B4-BE49-F238E27FC236}">
                <a16:creationId xmlns:a16="http://schemas.microsoft.com/office/drawing/2014/main" id="{DDA47D59-E446-4D93-AD4E-4C87C9A8B52C}"/>
              </a:ext>
            </a:extLst>
          </p:cNvPr>
          <p:cNvSpPr>
            <a:spLocks noChangeShapeType="1"/>
          </p:cNvSpPr>
          <p:nvPr/>
        </p:nvSpPr>
        <p:spPr bwMode="auto">
          <a:xfrm flipV="1">
            <a:off x="7319963" y="4149726"/>
            <a:ext cx="646112" cy="792163"/>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62497" name="Picture 33" descr="geeky_girl_getting_idea_hg_clr">
            <a:extLst>
              <a:ext uri="{FF2B5EF4-FFF2-40B4-BE49-F238E27FC236}">
                <a16:creationId xmlns:a16="http://schemas.microsoft.com/office/drawing/2014/main" id="{DE70886B-1C36-4DB3-B6C3-8355A77A183A}"/>
              </a:ext>
            </a:extLst>
          </p:cNvPr>
          <p:cNvPicPr>
            <a:picLocks noGrp="1" noChangeAspect="1" noChangeArrowheads="1" noCrop="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524001" y="5229226"/>
            <a:ext cx="792163" cy="1628775"/>
          </a:xfrm>
          <a:noFill/>
        </p:spPr>
      </p:pic>
      <p:cxnSp>
        <p:nvCxnSpPr>
          <p:cNvPr id="62499" name="AutoShape 35">
            <a:extLst>
              <a:ext uri="{FF2B5EF4-FFF2-40B4-BE49-F238E27FC236}">
                <a16:creationId xmlns:a16="http://schemas.microsoft.com/office/drawing/2014/main" id="{052BDBD2-A69A-49BE-96C5-695C12CD6D75}"/>
              </a:ext>
            </a:extLst>
          </p:cNvPr>
          <p:cNvCxnSpPr>
            <a:cxnSpLocks noChangeShapeType="1"/>
          </p:cNvCxnSpPr>
          <p:nvPr/>
        </p:nvCxnSpPr>
        <p:spPr bwMode="auto">
          <a:xfrm>
            <a:off x="5375275" y="2997201"/>
            <a:ext cx="4787900" cy="2879725"/>
          </a:xfrm>
          <a:prstGeom prst="straightConnector1">
            <a:avLst/>
          </a:prstGeom>
          <a:noFill/>
          <a:ln w="9525">
            <a:solidFill>
              <a:schemeClr val="folHlink"/>
            </a:solidFill>
            <a:round/>
            <a:headEnd/>
            <a:tailEnd/>
          </a:ln>
          <a:extLst>
            <a:ext uri="{909E8E84-426E-40DD-AFC4-6F175D3DCCD1}">
              <a14:hiddenFill xmlns:a14="http://schemas.microsoft.com/office/drawing/2010/main">
                <a:noFill/>
              </a14:hiddenFill>
            </a:ext>
          </a:extLst>
        </p:spPr>
      </p:cxnSp>
      <p:sp>
        <p:nvSpPr>
          <p:cNvPr id="62500" name="Line 36">
            <a:extLst>
              <a:ext uri="{FF2B5EF4-FFF2-40B4-BE49-F238E27FC236}">
                <a16:creationId xmlns:a16="http://schemas.microsoft.com/office/drawing/2014/main" id="{9A568924-EA47-4546-AACC-5DB082AEAC7E}"/>
              </a:ext>
            </a:extLst>
          </p:cNvPr>
          <p:cNvSpPr>
            <a:spLocks noChangeShapeType="1"/>
          </p:cNvSpPr>
          <p:nvPr/>
        </p:nvSpPr>
        <p:spPr bwMode="auto">
          <a:xfrm flipV="1">
            <a:off x="6096001" y="3789364"/>
            <a:ext cx="576263" cy="7207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2501" name="Line 37">
            <a:extLst>
              <a:ext uri="{FF2B5EF4-FFF2-40B4-BE49-F238E27FC236}">
                <a16:creationId xmlns:a16="http://schemas.microsoft.com/office/drawing/2014/main" id="{4254EA4D-9DDB-4D35-BF14-22F889908DCD}"/>
              </a:ext>
            </a:extLst>
          </p:cNvPr>
          <p:cNvSpPr>
            <a:spLocks noChangeShapeType="1"/>
          </p:cNvSpPr>
          <p:nvPr/>
        </p:nvSpPr>
        <p:spPr bwMode="auto">
          <a:xfrm flipV="1">
            <a:off x="8977313" y="4940300"/>
            <a:ext cx="144462" cy="2159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cxnSp>
        <p:nvCxnSpPr>
          <p:cNvPr id="62502" name="AutoShape 38">
            <a:extLst>
              <a:ext uri="{FF2B5EF4-FFF2-40B4-BE49-F238E27FC236}">
                <a16:creationId xmlns:a16="http://schemas.microsoft.com/office/drawing/2014/main" id="{BFA31F03-E1CF-45A4-B60F-DF448874893F}"/>
              </a:ext>
            </a:extLst>
          </p:cNvPr>
          <p:cNvCxnSpPr>
            <a:cxnSpLocks noChangeShapeType="1"/>
          </p:cNvCxnSpPr>
          <p:nvPr/>
        </p:nvCxnSpPr>
        <p:spPr bwMode="auto">
          <a:xfrm>
            <a:off x="5159376" y="3068639"/>
            <a:ext cx="4822825" cy="3241675"/>
          </a:xfrm>
          <a:prstGeom prst="straightConnector1">
            <a:avLst/>
          </a:prstGeom>
          <a:noFill/>
          <a:ln w="9525">
            <a:solidFill>
              <a:srgbClr val="FF00FF"/>
            </a:solidFill>
            <a:round/>
            <a:headEnd/>
            <a:tailEnd/>
          </a:ln>
          <a:extLst>
            <a:ext uri="{909E8E84-426E-40DD-AFC4-6F175D3DCCD1}">
              <a14:hiddenFill xmlns:a14="http://schemas.microsoft.com/office/drawing/2010/main">
                <a:noFill/>
              </a14:hiddenFill>
            </a:ext>
          </a:extLst>
        </p:spPr>
      </p:cxnSp>
      <p:sp>
        <p:nvSpPr>
          <p:cNvPr id="62503" name="Line 39">
            <a:extLst>
              <a:ext uri="{FF2B5EF4-FFF2-40B4-BE49-F238E27FC236}">
                <a16:creationId xmlns:a16="http://schemas.microsoft.com/office/drawing/2014/main" id="{773BDCA3-1516-407A-B215-1780E8846827}"/>
              </a:ext>
            </a:extLst>
          </p:cNvPr>
          <p:cNvSpPr>
            <a:spLocks noChangeShapeType="1"/>
          </p:cNvSpPr>
          <p:nvPr/>
        </p:nvSpPr>
        <p:spPr bwMode="auto">
          <a:xfrm flipV="1">
            <a:off x="6096000" y="3933825"/>
            <a:ext cx="431800" cy="50323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5325" name="Text Box 41">
            <a:extLst>
              <a:ext uri="{FF2B5EF4-FFF2-40B4-BE49-F238E27FC236}">
                <a16:creationId xmlns:a16="http://schemas.microsoft.com/office/drawing/2014/main" id="{554177D1-0C77-4F0B-8851-DA83B329BF03}"/>
              </a:ext>
            </a:extLst>
          </p:cNvPr>
          <p:cNvSpPr txBox="1">
            <a:spLocks noChangeArrowheads="1"/>
          </p:cNvSpPr>
          <p:nvPr/>
        </p:nvSpPr>
        <p:spPr bwMode="auto">
          <a:xfrm>
            <a:off x="1097280" y="1743075"/>
            <a:ext cx="899604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800" dirty="0"/>
              <a:t>The SVM idea is to maximize the distance between The hyperplane and the closest sample point.</a:t>
            </a:r>
          </a:p>
        </p:txBody>
      </p:sp>
      <p:sp>
        <p:nvSpPr>
          <p:cNvPr id="62506" name="Text Box 42">
            <a:extLst>
              <a:ext uri="{FF2B5EF4-FFF2-40B4-BE49-F238E27FC236}">
                <a16:creationId xmlns:a16="http://schemas.microsoft.com/office/drawing/2014/main" id="{64BB2F30-0FA0-4862-8446-55D2B8BFC59B}"/>
              </a:ext>
            </a:extLst>
          </p:cNvPr>
          <p:cNvSpPr txBox="1">
            <a:spLocks noChangeArrowheads="1"/>
          </p:cNvSpPr>
          <p:nvPr/>
        </p:nvSpPr>
        <p:spPr bwMode="auto">
          <a:xfrm>
            <a:off x="1097280" y="2781300"/>
            <a:ext cx="413512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400" dirty="0"/>
              <a:t>In the optimal hyper- plane:</a:t>
            </a:r>
          </a:p>
          <a:p>
            <a:pPr eaLnBrk="1" hangingPunct="1">
              <a:spcBef>
                <a:spcPct val="50000"/>
              </a:spcBef>
            </a:pPr>
            <a:r>
              <a:rPr lang="en-US" altLang="en-US" sz="2400" dirty="0"/>
              <a:t>The distance to the closest negative point =</a:t>
            </a:r>
          </a:p>
          <a:p>
            <a:pPr eaLnBrk="1" hangingPunct="1">
              <a:spcBef>
                <a:spcPct val="50000"/>
              </a:spcBef>
            </a:pPr>
            <a:r>
              <a:rPr lang="en-US" altLang="en-US" sz="2400" dirty="0"/>
              <a:t>The distance to the closest positive point.</a:t>
            </a:r>
          </a:p>
          <a:p>
            <a:pPr eaLnBrk="1" hangingPunct="1">
              <a:spcBef>
                <a:spcPct val="50000"/>
              </a:spcBef>
            </a:pPr>
            <a:endParaRPr lang="en-US" altLang="en-US" sz="2400" dirty="0"/>
          </a:p>
        </p:txBody>
      </p:sp>
      <p:sp>
        <p:nvSpPr>
          <p:cNvPr id="62507" name="AutoShape 43">
            <a:extLst>
              <a:ext uri="{FF2B5EF4-FFF2-40B4-BE49-F238E27FC236}">
                <a16:creationId xmlns:a16="http://schemas.microsoft.com/office/drawing/2014/main" id="{EFE397DA-98BE-4002-A348-725272D1FD49}"/>
              </a:ext>
            </a:extLst>
          </p:cNvPr>
          <p:cNvSpPr>
            <a:spLocks noChangeArrowheads="1"/>
          </p:cNvSpPr>
          <p:nvPr/>
        </p:nvSpPr>
        <p:spPr bwMode="auto">
          <a:xfrm>
            <a:off x="2279651" y="5516563"/>
            <a:ext cx="1871663" cy="360362"/>
          </a:xfrm>
          <a:prstGeom prst="wedgeRoundRectCallout">
            <a:avLst>
              <a:gd name="adj1" fmla="val -57463"/>
              <a:gd name="adj2" fmla="val 53963"/>
              <a:gd name="adj3" fmla="val 16667"/>
            </a:avLst>
          </a:prstGeom>
          <a:solidFill>
            <a:srgbClr val="FFFFFF"/>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a:p>
        </p:txBody>
      </p:sp>
      <p:sp>
        <p:nvSpPr>
          <p:cNvPr id="55328" name="Text Box 44">
            <a:extLst>
              <a:ext uri="{FF2B5EF4-FFF2-40B4-BE49-F238E27FC236}">
                <a16:creationId xmlns:a16="http://schemas.microsoft.com/office/drawing/2014/main" id="{676BFAE1-9274-4F1A-9E23-CE3017F80D5B}"/>
              </a:ext>
            </a:extLst>
          </p:cNvPr>
          <p:cNvSpPr txBox="1">
            <a:spLocks noChangeArrowheads="1"/>
          </p:cNvSpPr>
          <p:nvPr/>
        </p:nvSpPr>
        <p:spPr bwMode="auto">
          <a:xfrm>
            <a:off x="2351088" y="5516563"/>
            <a:ext cx="26654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endParaRPr lang="en-US" altLang="en-US"/>
          </a:p>
        </p:txBody>
      </p:sp>
      <p:sp>
        <p:nvSpPr>
          <p:cNvPr id="62509" name="Text Box 45">
            <a:extLst>
              <a:ext uri="{FF2B5EF4-FFF2-40B4-BE49-F238E27FC236}">
                <a16:creationId xmlns:a16="http://schemas.microsoft.com/office/drawing/2014/main" id="{A8689FC1-2E04-4F3B-AC98-3D1A9231B7E3}"/>
              </a:ext>
            </a:extLst>
          </p:cNvPr>
          <p:cNvSpPr txBox="1">
            <a:spLocks noChangeArrowheads="1"/>
          </p:cNvSpPr>
          <p:nvPr/>
        </p:nvSpPr>
        <p:spPr bwMode="auto">
          <a:xfrm>
            <a:off x="2424114" y="5516564"/>
            <a:ext cx="25923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000"/>
              <a:t>Aha! I see !</a:t>
            </a:r>
          </a:p>
        </p:txBody>
      </p:sp>
      <p:sp>
        <p:nvSpPr>
          <p:cNvPr id="62511" name="Line 47">
            <a:extLst>
              <a:ext uri="{FF2B5EF4-FFF2-40B4-BE49-F238E27FC236}">
                <a16:creationId xmlns:a16="http://schemas.microsoft.com/office/drawing/2014/main" id="{744ADD1B-D2B5-4719-B94D-40B01B9E7B9A}"/>
              </a:ext>
            </a:extLst>
          </p:cNvPr>
          <p:cNvSpPr>
            <a:spLocks noChangeShapeType="1"/>
          </p:cNvSpPr>
          <p:nvPr/>
        </p:nvSpPr>
        <p:spPr bwMode="auto">
          <a:xfrm flipV="1">
            <a:off x="7464425" y="4076700"/>
            <a:ext cx="431800" cy="50323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 name="Rectangle 69">
            <a:extLst>
              <a:ext uri="{FF2B5EF4-FFF2-40B4-BE49-F238E27FC236}">
                <a16:creationId xmlns:a16="http://schemas.microsoft.com/office/drawing/2014/main" id="{D4550A3A-6065-46EC-9E34-A0217FCF30A6}"/>
              </a:ext>
            </a:extLst>
          </p:cNvPr>
          <p:cNvSpPr txBox="1">
            <a:spLocks noChangeArrowheads="1"/>
          </p:cNvSpPr>
          <p:nvPr/>
        </p:nvSpPr>
        <p:spPr>
          <a:xfrm>
            <a:off x="1103313" y="952501"/>
            <a:ext cx="10058400" cy="1450757"/>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altLang="en-US" dirty="0">
                <a:solidFill>
                  <a:schemeClr val="tx1"/>
                </a:solidFill>
              </a:rPr>
              <a:t>Choosing A Separating Hyperplane</a:t>
            </a:r>
          </a:p>
        </p:txBody>
      </p:sp>
      <p:sp>
        <p:nvSpPr>
          <p:cNvPr id="2" name="Date Placeholder 1">
            <a:extLst>
              <a:ext uri="{FF2B5EF4-FFF2-40B4-BE49-F238E27FC236}">
                <a16:creationId xmlns:a16="http://schemas.microsoft.com/office/drawing/2014/main" id="{F7DFCD27-0778-40EC-BF56-AFAF86865812}"/>
              </a:ext>
            </a:extLst>
          </p:cNvPr>
          <p:cNvSpPr>
            <a:spLocks noGrp="1"/>
          </p:cNvSpPr>
          <p:nvPr>
            <p:ph type="dt" sz="half" idx="10"/>
          </p:nvPr>
        </p:nvSpPr>
        <p:spPr/>
        <p:txBody>
          <a:bodyPr/>
          <a:lstStyle/>
          <a:p>
            <a:fld id="{3506AD24-59FA-4BF1-A5C8-99FA5A648935}" type="datetime2">
              <a:rPr lang="en-US" smtClean="0"/>
              <a:t>Tuesday, January 16, 2018</a:t>
            </a:fld>
            <a:endParaRPr lang="en-US" dirty="0"/>
          </a:p>
        </p:txBody>
      </p:sp>
      <p:sp>
        <p:nvSpPr>
          <p:cNvPr id="3" name="Footer Placeholder 2">
            <a:extLst>
              <a:ext uri="{FF2B5EF4-FFF2-40B4-BE49-F238E27FC236}">
                <a16:creationId xmlns:a16="http://schemas.microsoft.com/office/drawing/2014/main" id="{1513F18B-771B-47E4-B8E2-D83F647AE7D0}"/>
              </a:ext>
            </a:extLst>
          </p:cNvPr>
          <p:cNvSpPr>
            <a:spLocks noGrp="1"/>
          </p:cNvSpPr>
          <p:nvPr>
            <p:ph type="ftr" sz="quarter" idx="11"/>
          </p:nvPr>
        </p:nvSpPr>
        <p:spPr/>
        <p:txBody>
          <a:bodyPr/>
          <a:lstStyle/>
          <a:p>
            <a:r>
              <a:rPr lang="en-US"/>
              <a:t>JAYA GUPTA</a:t>
            </a:r>
            <a:endParaRPr lang="en-US" dirty="0"/>
          </a:p>
        </p:txBody>
      </p:sp>
      <p:sp>
        <p:nvSpPr>
          <p:cNvPr id="4" name="Slide Number Placeholder 3">
            <a:extLst>
              <a:ext uri="{FF2B5EF4-FFF2-40B4-BE49-F238E27FC236}">
                <a16:creationId xmlns:a16="http://schemas.microsoft.com/office/drawing/2014/main" id="{345276CD-660D-4D63-AB21-DCDA942E4510}"/>
              </a:ext>
            </a:extLst>
          </p:cNvPr>
          <p:cNvSpPr>
            <a:spLocks noGrp="1"/>
          </p:cNvSpPr>
          <p:nvPr>
            <p:ph type="sldNum" sz="quarter" idx="12"/>
          </p:nvPr>
        </p:nvSpPr>
        <p:spPr/>
        <p:txBody>
          <a:bodyPr/>
          <a:lstStyle/>
          <a:p>
            <a:fld id="{4FAB73BC-B049-4115-A692-8D63A059BFB8}" type="slidenum">
              <a:rPr lang="en-US" smtClean="0"/>
              <a:pPr/>
              <a:t>72</a:t>
            </a:fld>
            <a:endParaRPr lang="en-US" dirty="0"/>
          </a:p>
        </p:txBody>
      </p:sp>
    </p:spTree>
    <p:extLst>
      <p:ext uri="{BB962C8B-B14F-4D97-AF65-F5344CB8AC3E}">
        <p14:creationId xmlns:p14="http://schemas.microsoft.com/office/powerpoint/2010/main" val="18934187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2495"/>
                                        </p:tgtEl>
                                        <p:attrNameLst>
                                          <p:attrName>style.visibility</p:attrName>
                                        </p:attrNameLst>
                                      </p:cBhvr>
                                      <p:to>
                                        <p:strVal val="visible"/>
                                      </p:to>
                                    </p:set>
                                    <p:animEffect transition="in" filter="blinds(horizontal)">
                                      <p:cBhvr>
                                        <p:cTn id="7" dur="500"/>
                                        <p:tgtEl>
                                          <p:spTgt spid="62495"/>
                                        </p:tgtEl>
                                      </p:cBhvr>
                                    </p:animEffect>
                                  </p:childTnLst>
                                </p:cTn>
                              </p:par>
                              <p:par>
                                <p:cTn id="8" presetID="3" presetClass="entr" presetSubtype="10" fill="hold" nodeType="withEffect">
                                  <p:stCondLst>
                                    <p:cond delay="0"/>
                                  </p:stCondLst>
                                  <p:childTnLst>
                                    <p:set>
                                      <p:cBhvr>
                                        <p:cTn id="9" dur="1" fill="hold">
                                          <p:stCondLst>
                                            <p:cond delay="0"/>
                                          </p:stCondLst>
                                        </p:cTn>
                                        <p:tgtEl>
                                          <p:spTgt spid="62485"/>
                                        </p:tgtEl>
                                        <p:attrNameLst>
                                          <p:attrName>style.visibility</p:attrName>
                                        </p:attrNameLst>
                                      </p:cBhvr>
                                      <p:to>
                                        <p:strVal val="visible"/>
                                      </p:to>
                                    </p:set>
                                    <p:animEffect transition="in" filter="blinds(horizontal)">
                                      <p:cBhvr>
                                        <p:cTn id="10" dur="500"/>
                                        <p:tgtEl>
                                          <p:spTgt spid="62485"/>
                                        </p:tgtEl>
                                      </p:cBhvr>
                                    </p:animEffect>
                                  </p:childTnLst>
                                </p:cTn>
                              </p:par>
                              <p:par>
                                <p:cTn id="11" presetID="3" presetClass="entr" presetSubtype="10" fill="hold" nodeType="withEffect">
                                  <p:stCondLst>
                                    <p:cond delay="0"/>
                                  </p:stCondLst>
                                  <p:childTnLst>
                                    <p:set>
                                      <p:cBhvr>
                                        <p:cTn id="12" dur="1" fill="hold">
                                          <p:stCondLst>
                                            <p:cond delay="0"/>
                                          </p:stCondLst>
                                        </p:cTn>
                                        <p:tgtEl>
                                          <p:spTgt spid="62496"/>
                                        </p:tgtEl>
                                        <p:attrNameLst>
                                          <p:attrName>style.visibility</p:attrName>
                                        </p:attrNameLst>
                                      </p:cBhvr>
                                      <p:to>
                                        <p:strVal val="visible"/>
                                      </p:to>
                                    </p:set>
                                    <p:animEffect transition="in" filter="blinds(horizontal)">
                                      <p:cBhvr>
                                        <p:cTn id="13" dur="500"/>
                                        <p:tgtEl>
                                          <p:spTgt spid="6249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xit" presetSubtype="10" fill="hold" nodeType="clickEffect">
                                  <p:stCondLst>
                                    <p:cond delay="0"/>
                                  </p:stCondLst>
                                  <p:childTnLst>
                                    <p:animEffect transition="out" filter="blinds(horizontal)">
                                      <p:cBhvr>
                                        <p:cTn id="17" dur="500"/>
                                        <p:tgtEl>
                                          <p:spTgt spid="62495"/>
                                        </p:tgtEl>
                                      </p:cBhvr>
                                    </p:animEffect>
                                    <p:set>
                                      <p:cBhvr>
                                        <p:cTn id="18" dur="1" fill="hold">
                                          <p:stCondLst>
                                            <p:cond delay="499"/>
                                          </p:stCondLst>
                                        </p:cTn>
                                        <p:tgtEl>
                                          <p:spTgt spid="62495"/>
                                        </p:tgtEl>
                                        <p:attrNameLst>
                                          <p:attrName>style.visibility</p:attrName>
                                        </p:attrNameLst>
                                      </p:cBhvr>
                                      <p:to>
                                        <p:strVal val="hidden"/>
                                      </p:to>
                                    </p:set>
                                  </p:childTnLst>
                                </p:cTn>
                              </p:par>
                              <p:par>
                                <p:cTn id="19" presetID="3" presetClass="exit" presetSubtype="10" fill="hold" nodeType="withEffect">
                                  <p:stCondLst>
                                    <p:cond delay="0"/>
                                  </p:stCondLst>
                                  <p:childTnLst>
                                    <p:animEffect transition="out" filter="blinds(horizontal)">
                                      <p:cBhvr>
                                        <p:cTn id="20" dur="500"/>
                                        <p:tgtEl>
                                          <p:spTgt spid="62485"/>
                                        </p:tgtEl>
                                      </p:cBhvr>
                                    </p:animEffect>
                                    <p:set>
                                      <p:cBhvr>
                                        <p:cTn id="21" dur="1" fill="hold">
                                          <p:stCondLst>
                                            <p:cond delay="499"/>
                                          </p:stCondLst>
                                        </p:cTn>
                                        <p:tgtEl>
                                          <p:spTgt spid="62485"/>
                                        </p:tgtEl>
                                        <p:attrNameLst>
                                          <p:attrName>style.visibility</p:attrName>
                                        </p:attrNameLst>
                                      </p:cBhvr>
                                      <p:to>
                                        <p:strVal val="hidden"/>
                                      </p:to>
                                    </p:set>
                                  </p:childTnLst>
                                </p:cTn>
                              </p:par>
                              <p:par>
                                <p:cTn id="22" presetID="3" presetClass="exit" presetSubtype="10" fill="hold" nodeType="withEffect">
                                  <p:stCondLst>
                                    <p:cond delay="0"/>
                                  </p:stCondLst>
                                  <p:childTnLst>
                                    <p:animEffect transition="out" filter="blinds(horizontal)">
                                      <p:cBhvr>
                                        <p:cTn id="23" dur="500"/>
                                        <p:tgtEl>
                                          <p:spTgt spid="62496"/>
                                        </p:tgtEl>
                                      </p:cBhvr>
                                    </p:animEffect>
                                    <p:set>
                                      <p:cBhvr>
                                        <p:cTn id="24" dur="1" fill="hold">
                                          <p:stCondLst>
                                            <p:cond delay="499"/>
                                          </p:stCondLst>
                                        </p:cTn>
                                        <p:tgtEl>
                                          <p:spTgt spid="62496"/>
                                        </p:tgtEl>
                                        <p:attrNameLst>
                                          <p:attrName>style.visibility</p:attrName>
                                        </p:attrNameLst>
                                      </p:cBhvr>
                                      <p:to>
                                        <p:strVal val="hidden"/>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62499"/>
                                        </p:tgtEl>
                                        <p:attrNameLst>
                                          <p:attrName>style.visibility</p:attrName>
                                        </p:attrNameLst>
                                      </p:cBhvr>
                                      <p:to>
                                        <p:strVal val="visible"/>
                                      </p:to>
                                    </p:set>
                                    <p:animEffect transition="in" filter="blinds(horizontal)">
                                      <p:cBhvr>
                                        <p:cTn id="29" dur="500"/>
                                        <p:tgtEl>
                                          <p:spTgt spid="62499"/>
                                        </p:tgtEl>
                                      </p:cBhvr>
                                    </p:animEffect>
                                  </p:childTnLst>
                                </p:cTn>
                              </p:par>
                              <p:par>
                                <p:cTn id="30" presetID="3" presetClass="entr" presetSubtype="10" fill="hold" nodeType="withEffect">
                                  <p:stCondLst>
                                    <p:cond delay="0"/>
                                  </p:stCondLst>
                                  <p:childTnLst>
                                    <p:set>
                                      <p:cBhvr>
                                        <p:cTn id="31" dur="1" fill="hold">
                                          <p:stCondLst>
                                            <p:cond delay="0"/>
                                          </p:stCondLst>
                                        </p:cTn>
                                        <p:tgtEl>
                                          <p:spTgt spid="62500"/>
                                        </p:tgtEl>
                                        <p:attrNameLst>
                                          <p:attrName>style.visibility</p:attrName>
                                        </p:attrNameLst>
                                      </p:cBhvr>
                                      <p:to>
                                        <p:strVal val="visible"/>
                                      </p:to>
                                    </p:set>
                                    <p:animEffect transition="in" filter="blinds(horizontal)">
                                      <p:cBhvr>
                                        <p:cTn id="32" dur="500"/>
                                        <p:tgtEl>
                                          <p:spTgt spid="62500"/>
                                        </p:tgtEl>
                                      </p:cBhvr>
                                    </p:animEffect>
                                  </p:childTnLst>
                                </p:cTn>
                              </p:par>
                              <p:par>
                                <p:cTn id="33" presetID="3" presetClass="entr" presetSubtype="10" fill="hold" nodeType="withEffect">
                                  <p:stCondLst>
                                    <p:cond delay="0"/>
                                  </p:stCondLst>
                                  <p:childTnLst>
                                    <p:set>
                                      <p:cBhvr>
                                        <p:cTn id="34" dur="1" fill="hold">
                                          <p:stCondLst>
                                            <p:cond delay="0"/>
                                          </p:stCondLst>
                                        </p:cTn>
                                        <p:tgtEl>
                                          <p:spTgt spid="62501"/>
                                        </p:tgtEl>
                                        <p:attrNameLst>
                                          <p:attrName>style.visibility</p:attrName>
                                        </p:attrNameLst>
                                      </p:cBhvr>
                                      <p:to>
                                        <p:strVal val="visible"/>
                                      </p:to>
                                    </p:set>
                                    <p:animEffect transition="in" filter="blinds(horizontal)">
                                      <p:cBhvr>
                                        <p:cTn id="35" dur="500"/>
                                        <p:tgtEl>
                                          <p:spTgt spid="62501"/>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xit" presetSubtype="10" fill="hold" nodeType="clickEffect">
                                  <p:stCondLst>
                                    <p:cond delay="0"/>
                                  </p:stCondLst>
                                  <p:childTnLst>
                                    <p:animEffect transition="out" filter="blinds(horizontal)">
                                      <p:cBhvr>
                                        <p:cTn id="39" dur="500"/>
                                        <p:tgtEl>
                                          <p:spTgt spid="62500"/>
                                        </p:tgtEl>
                                      </p:cBhvr>
                                    </p:animEffect>
                                    <p:set>
                                      <p:cBhvr>
                                        <p:cTn id="40" dur="1" fill="hold">
                                          <p:stCondLst>
                                            <p:cond delay="499"/>
                                          </p:stCondLst>
                                        </p:cTn>
                                        <p:tgtEl>
                                          <p:spTgt spid="62500"/>
                                        </p:tgtEl>
                                        <p:attrNameLst>
                                          <p:attrName>style.visibility</p:attrName>
                                        </p:attrNameLst>
                                      </p:cBhvr>
                                      <p:to>
                                        <p:strVal val="hidden"/>
                                      </p:to>
                                    </p:set>
                                  </p:childTnLst>
                                </p:cTn>
                              </p:par>
                              <p:par>
                                <p:cTn id="41" presetID="3" presetClass="exit" presetSubtype="10" fill="hold" nodeType="withEffect">
                                  <p:stCondLst>
                                    <p:cond delay="0"/>
                                  </p:stCondLst>
                                  <p:childTnLst>
                                    <p:animEffect transition="out" filter="blinds(horizontal)">
                                      <p:cBhvr>
                                        <p:cTn id="42" dur="500"/>
                                        <p:tgtEl>
                                          <p:spTgt spid="62499"/>
                                        </p:tgtEl>
                                      </p:cBhvr>
                                    </p:animEffect>
                                    <p:set>
                                      <p:cBhvr>
                                        <p:cTn id="43" dur="1" fill="hold">
                                          <p:stCondLst>
                                            <p:cond delay="499"/>
                                          </p:stCondLst>
                                        </p:cTn>
                                        <p:tgtEl>
                                          <p:spTgt spid="62499"/>
                                        </p:tgtEl>
                                        <p:attrNameLst>
                                          <p:attrName>style.visibility</p:attrName>
                                        </p:attrNameLst>
                                      </p:cBhvr>
                                      <p:to>
                                        <p:strVal val="hidden"/>
                                      </p:to>
                                    </p:set>
                                  </p:childTnLst>
                                </p:cTn>
                              </p:par>
                              <p:par>
                                <p:cTn id="44" presetID="3" presetClass="exit" presetSubtype="10" fill="hold" nodeType="withEffect">
                                  <p:stCondLst>
                                    <p:cond delay="0"/>
                                  </p:stCondLst>
                                  <p:childTnLst>
                                    <p:animEffect transition="out" filter="blinds(horizontal)">
                                      <p:cBhvr>
                                        <p:cTn id="45" dur="500"/>
                                        <p:tgtEl>
                                          <p:spTgt spid="62501"/>
                                        </p:tgtEl>
                                      </p:cBhvr>
                                    </p:animEffect>
                                    <p:set>
                                      <p:cBhvr>
                                        <p:cTn id="46" dur="1" fill="hold">
                                          <p:stCondLst>
                                            <p:cond delay="499"/>
                                          </p:stCondLst>
                                        </p:cTn>
                                        <p:tgtEl>
                                          <p:spTgt spid="62501"/>
                                        </p:tgtEl>
                                        <p:attrNameLst>
                                          <p:attrName>style.visibility</p:attrName>
                                        </p:attrNameLst>
                                      </p:cBhvr>
                                      <p:to>
                                        <p:strVal val="hidden"/>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3" presetClass="entr" presetSubtype="10" fill="hold" nodeType="clickEffect">
                                  <p:stCondLst>
                                    <p:cond delay="0"/>
                                  </p:stCondLst>
                                  <p:childTnLst>
                                    <p:set>
                                      <p:cBhvr>
                                        <p:cTn id="50" dur="1" fill="hold">
                                          <p:stCondLst>
                                            <p:cond delay="0"/>
                                          </p:stCondLst>
                                        </p:cTn>
                                        <p:tgtEl>
                                          <p:spTgt spid="62503"/>
                                        </p:tgtEl>
                                        <p:attrNameLst>
                                          <p:attrName>style.visibility</p:attrName>
                                        </p:attrNameLst>
                                      </p:cBhvr>
                                      <p:to>
                                        <p:strVal val="visible"/>
                                      </p:to>
                                    </p:set>
                                    <p:animEffect transition="in" filter="blinds(horizontal)">
                                      <p:cBhvr>
                                        <p:cTn id="51" dur="500"/>
                                        <p:tgtEl>
                                          <p:spTgt spid="62503"/>
                                        </p:tgtEl>
                                      </p:cBhvr>
                                    </p:animEffect>
                                  </p:childTnLst>
                                </p:cTn>
                              </p:par>
                              <p:par>
                                <p:cTn id="52" presetID="3" presetClass="entr" presetSubtype="10" fill="hold" nodeType="withEffect">
                                  <p:stCondLst>
                                    <p:cond delay="0"/>
                                  </p:stCondLst>
                                  <p:childTnLst>
                                    <p:set>
                                      <p:cBhvr>
                                        <p:cTn id="53" dur="1" fill="hold">
                                          <p:stCondLst>
                                            <p:cond delay="0"/>
                                          </p:stCondLst>
                                        </p:cTn>
                                        <p:tgtEl>
                                          <p:spTgt spid="62502"/>
                                        </p:tgtEl>
                                        <p:attrNameLst>
                                          <p:attrName>style.visibility</p:attrName>
                                        </p:attrNameLst>
                                      </p:cBhvr>
                                      <p:to>
                                        <p:strVal val="visible"/>
                                      </p:to>
                                    </p:set>
                                    <p:animEffect transition="in" filter="blinds(horizontal)">
                                      <p:cBhvr>
                                        <p:cTn id="54" dur="500"/>
                                        <p:tgtEl>
                                          <p:spTgt spid="62502"/>
                                        </p:tgtEl>
                                      </p:cBhvr>
                                    </p:animEffect>
                                  </p:childTnLst>
                                </p:cTn>
                              </p:par>
                              <p:par>
                                <p:cTn id="55" presetID="2" presetClass="entr" presetSubtype="4" fill="hold" nodeType="withEffect">
                                  <p:stCondLst>
                                    <p:cond delay="0"/>
                                  </p:stCondLst>
                                  <p:childTnLst>
                                    <p:set>
                                      <p:cBhvr>
                                        <p:cTn id="56" dur="1" fill="hold">
                                          <p:stCondLst>
                                            <p:cond delay="0"/>
                                          </p:stCondLst>
                                        </p:cTn>
                                        <p:tgtEl>
                                          <p:spTgt spid="62506">
                                            <p:txEl>
                                              <p:pRg st="0" end="0"/>
                                            </p:txEl>
                                          </p:spTgt>
                                        </p:tgtEl>
                                        <p:attrNameLst>
                                          <p:attrName>style.visibility</p:attrName>
                                        </p:attrNameLst>
                                      </p:cBhvr>
                                      <p:to>
                                        <p:strVal val="visible"/>
                                      </p:to>
                                    </p:set>
                                    <p:anim calcmode="lin" valueType="num">
                                      <p:cBhvr additive="base">
                                        <p:cTn id="57" dur="500" fill="hold"/>
                                        <p:tgtEl>
                                          <p:spTgt spid="62506">
                                            <p:txEl>
                                              <p:pRg st="0" end="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62506">
                                            <p:txEl>
                                              <p:pRg st="0" end="0"/>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62506">
                                            <p:txEl>
                                              <p:pRg st="1" end="1"/>
                                            </p:txEl>
                                          </p:spTgt>
                                        </p:tgtEl>
                                        <p:attrNameLst>
                                          <p:attrName>style.visibility</p:attrName>
                                        </p:attrNameLst>
                                      </p:cBhvr>
                                      <p:to>
                                        <p:strVal val="visible"/>
                                      </p:to>
                                    </p:set>
                                    <p:anim calcmode="lin" valueType="num">
                                      <p:cBhvr additive="base">
                                        <p:cTn id="61" dur="500" fill="hold"/>
                                        <p:tgtEl>
                                          <p:spTgt spid="62506">
                                            <p:txEl>
                                              <p:pRg st="1" end="1"/>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62506">
                                            <p:txEl>
                                              <p:pRg st="1" end="1"/>
                                            </p:txEl>
                                          </p:spTgt>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62506">
                                            <p:txEl>
                                              <p:pRg st="2" end="2"/>
                                            </p:txEl>
                                          </p:spTgt>
                                        </p:tgtEl>
                                        <p:attrNameLst>
                                          <p:attrName>style.visibility</p:attrName>
                                        </p:attrNameLst>
                                      </p:cBhvr>
                                      <p:to>
                                        <p:strVal val="visible"/>
                                      </p:to>
                                    </p:set>
                                    <p:anim calcmode="lin" valueType="num">
                                      <p:cBhvr additive="base">
                                        <p:cTn id="65" dur="500" fill="hold"/>
                                        <p:tgtEl>
                                          <p:spTgt spid="62506">
                                            <p:txEl>
                                              <p:pRg st="2" end="2"/>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62506">
                                            <p:txEl>
                                              <p:pRg st="2" end="2"/>
                                            </p:txEl>
                                          </p:spTgt>
                                        </p:tgtEl>
                                        <p:attrNameLst>
                                          <p:attrName>ppt_y</p:attrName>
                                        </p:attrNameLst>
                                      </p:cBhvr>
                                      <p:tavLst>
                                        <p:tav tm="0">
                                          <p:val>
                                            <p:strVal val="1+#ppt_h/2"/>
                                          </p:val>
                                        </p:tav>
                                        <p:tav tm="100000">
                                          <p:val>
                                            <p:strVal val="#ppt_y"/>
                                          </p:val>
                                        </p:tav>
                                      </p:tavLst>
                                    </p:anim>
                                  </p:childTnLst>
                                </p:cTn>
                              </p:par>
                              <p:par>
                                <p:cTn id="67" presetID="3" presetClass="entr" presetSubtype="10" fill="hold" nodeType="withEffect">
                                  <p:stCondLst>
                                    <p:cond delay="0"/>
                                  </p:stCondLst>
                                  <p:childTnLst>
                                    <p:set>
                                      <p:cBhvr>
                                        <p:cTn id="68" dur="1" fill="hold">
                                          <p:stCondLst>
                                            <p:cond delay="0"/>
                                          </p:stCondLst>
                                        </p:cTn>
                                        <p:tgtEl>
                                          <p:spTgt spid="62511"/>
                                        </p:tgtEl>
                                        <p:attrNameLst>
                                          <p:attrName>style.visibility</p:attrName>
                                        </p:attrNameLst>
                                      </p:cBhvr>
                                      <p:to>
                                        <p:strVal val="visible"/>
                                      </p:to>
                                    </p:set>
                                    <p:animEffect transition="in" filter="blinds(horizontal)">
                                      <p:cBhvr>
                                        <p:cTn id="69" dur="500"/>
                                        <p:tgtEl>
                                          <p:spTgt spid="62511"/>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3" presetClass="entr" presetSubtype="10" fill="hold" nodeType="clickEffect">
                                  <p:stCondLst>
                                    <p:cond delay="0"/>
                                  </p:stCondLst>
                                  <p:childTnLst>
                                    <p:set>
                                      <p:cBhvr>
                                        <p:cTn id="73" dur="1" fill="hold">
                                          <p:stCondLst>
                                            <p:cond delay="0"/>
                                          </p:stCondLst>
                                        </p:cTn>
                                        <p:tgtEl>
                                          <p:spTgt spid="62497"/>
                                        </p:tgtEl>
                                        <p:attrNameLst>
                                          <p:attrName>style.visibility</p:attrName>
                                        </p:attrNameLst>
                                      </p:cBhvr>
                                      <p:to>
                                        <p:strVal val="visible"/>
                                      </p:to>
                                    </p:set>
                                    <p:animEffect transition="in" filter="blinds(horizontal)">
                                      <p:cBhvr>
                                        <p:cTn id="74" dur="500"/>
                                        <p:tgtEl>
                                          <p:spTgt spid="62497"/>
                                        </p:tgtEl>
                                      </p:cBhvr>
                                    </p:animEffect>
                                  </p:childTnLst>
                                </p:cTn>
                              </p:par>
                              <p:par>
                                <p:cTn id="75" presetID="3" presetClass="entr" presetSubtype="10" fill="hold" nodeType="withEffect">
                                  <p:stCondLst>
                                    <p:cond delay="0"/>
                                  </p:stCondLst>
                                  <p:childTnLst>
                                    <p:set>
                                      <p:cBhvr>
                                        <p:cTn id="76" dur="1" fill="hold">
                                          <p:stCondLst>
                                            <p:cond delay="0"/>
                                          </p:stCondLst>
                                        </p:cTn>
                                        <p:tgtEl>
                                          <p:spTgt spid="62509">
                                            <p:txEl>
                                              <p:pRg st="0" end="0"/>
                                            </p:txEl>
                                          </p:spTgt>
                                        </p:tgtEl>
                                        <p:attrNameLst>
                                          <p:attrName>style.visibility</p:attrName>
                                        </p:attrNameLst>
                                      </p:cBhvr>
                                      <p:to>
                                        <p:strVal val="visible"/>
                                      </p:to>
                                    </p:set>
                                    <p:animEffect transition="in" filter="blinds(horizontal)">
                                      <p:cBhvr>
                                        <p:cTn id="77" dur="500"/>
                                        <p:tgtEl>
                                          <p:spTgt spid="62509">
                                            <p:txEl>
                                              <p:pRg st="0" end="0"/>
                                            </p:txEl>
                                          </p:spTgt>
                                        </p:tgtEl>
                                      </p:cBhvr>
                                    </p:animEffect>
                                  </p:childTnLst>
                                </p:cTn>
                              </p:par>
                              <p:par>
                                <p:cTn id="78" presetID="3" presetClass="entr" presetSubtype="10" fill="hold" grpId="0" nodeType="withEffect">
                                  <p:stCondLst>
                                    <p:cond delay="0"/>
                                  </p:stCondLst>
                                  <p:childTnLst>
                                    <p:set>
                                      <p:cBhvr>
                                        <p:cTn id="79" dur="1" fill="hold">
                                          <p:stCondLst>
                                            <p:cond delay="0"/>
                                          </p:stCondLst>
                                        </p:cTn>
                                        <p:tgtEl>
                                          <p:spTgt spid="62507"/>
                                        </p:tgtEl>
                                        <p:attrNameLst>
                                          <p:attrName>style.visibility</p:attrName>
                                        </p:attrNameLst>
                                      </p:cBhvr>
                                      <p:to>
                                        <p:strVal val="visible"/>
                                      </p:to>
                                    </p:set>
                                    <p:animEffect transition="in" filter="blinds(horizontal)">
                                      <p:cBhvr>
                                        <p:cTn id="80" dur="500"/>
                                        <p:tgtEl>
                                          <p:spTgt spid="62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0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4">
            <a:extLst>
              <a:ext uri="{FF2B5EF4-FFF2-40B4-BE49-F238E27FC236}">
                <a16:creationId xmlns:a16="http://schemas.microsoft.com/office/drawing/2014/main" id="{0C3BDB2F-3B43-4B14-9111-E7189F1E39B4}"/>
              </a:ext>
            </a:extLst>
          </p:cNvPr>
          <p:cNvGraphicFramePr>
            <a:graphicFrameLocks noChangeAspect="1"/>
          </p:cNvGraphicFramePr>
          <p:nvPr>
            <p:extLst>
              <p:ext uri="{D42A27DB-BD31-4B8C-83A1-F6EECF244321}">
                <p14:modId xmlns:p14="http://schemas.microsoft.com/office/powerpoint/2010/main" val="2983122970"/>
              </p:ext>
            </p:extLst>
          </p:nvPr>
        </p:nvGraphicFramePr>
        <p:xfrm>
          <a:off x="4427393" y="4255517"/>
          <a:ext cx="287338" cy="431800"/>
        </p:xfrm>
        <a:graphic>
          <a:graphicData uri="http://schemas.openxmlformats.org/presentationml/2006/ole">
            <mc:AlternateContent xmlns:mc="http://schemas.openxmlformats.org/markup-compatibility/2006">
              <mc:Choice xmlns:v="urn:schemas-microsoft-com:vml" Requires="v">
                <p:oleObj spid="_x0000_s15382" name="Equation" r:id="rId3" imgW="152280" imgH="228600" progId="Equation.DSMT4">
                  <p:embed/>
                </p:oleObj>
              </mc:Choice>
              <mc:Fallback>
                <p:oleObj name="Equation" r:id="rId3" imgW="152280" imgH="228600" progId="Equation.DSMT4">
                  <p:embed/>
                  <p:pic>
                    <p:nvPicPr>
                      <p:cNvPr id="7170" name="Object 4">
                        <a:extLst>
                          <a:ext uri="{FF2B5EF4-FFF2-40B4-BE49-F238E27FC236}">
                            <a16:creationId xmlns:a16="http://schemas.microsoft.com/office/drawing/2014/main" id="{0C3BDB2F-3B43-4B14-9111-E7189F1E39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393" y="4255517"/>
                        <a:ext cx="287338"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7172" name="AutoShape 5">
            <a:extLst>
              <a:ext uri="{FF2B5EF4-FFF2-40B4-BE49-F238E27FC236}">
                <a16:creationId xmlns:a16="http://schemas.microsoft.com/office/drawing/2014/main" id="{02DD2280-4235-4090-9089-073DC5F7BA3B}"/>
              </a:ext>
            </a:extLst>
          </p:cNvPr>
          <p:cNvCxnSpPr>
            <a:cxnSpLocks noChangeShapeType="1"/>
          </p:cNvCxnSpPr>
          <p:nvPr/>
        </p:nvCxnSpPr>
        <p:spPr bwMode="auto">
          <a:xfrm>
            <a:off x="4068618" y="6270054"/>
            <a:ext cx="446405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7173" name="AutoShape 6">
            <a:extLst>
              <a:ext uri="{FF2B5EF4-FFF2-40B4-BE49-F238E27FC236}">
                <a16:creationId xmlns:a16="http://schemas.microsoft.com/office/drawing/2014/main" id="{F69AF9E5-8AFA-4ECA-A9F1-63CC5B687F81}"/>
              </a:ext>
            </a:extLst>
          </p:cNvPr>
          <p:cNvSpPr>
            <a:spLocks noChangeArrowheads="1"/>
          </p:cNvSpPr>
          <p:nvPr/>
        </p:nvSpPr>
        <p:spPr bwMode="auto">
          <a:xfrm flipH="1">
            <a:off x="4644881" y="5117530"/>
            <a:ext cx="144462" cy="144463"/>
          </a:xfrm>
          <a:prstGeom prst="flowChartConnector">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7174" name="AutoShape 7">
            <a:extLst>
              <a:ext uri="{FF2B5EF4-FFF2-40B4-BE49-F238E27FC236}">
                <a16:creationId xmlns:a16="http://schemas.microsoft.com/office/drawing/2014/main" id="{B35D1117-1A00-4824-95D5-89FF231B63DA}"/>
              </a:ext>
            </a:extLst>
          </p:cNvPr>
          <p:cNvSpPr>
            <a:spLocks noChangeArrowheads="1"/>
          </p:cNvSpPr>
          <p:nvPr/>
        </p:nvSpPr>
        <p:spPr bwMode="auto">
          <a:xfrm flipH="1">
            <a:off x="5005244" y="5188967"/>
            <a:ext cx="144463" cy="144462"/>
          </a:xfrm>
          <a:prstGeom prst="flowChartConnector">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7175" name="AutoShape 8">
            <a:extLst>
              <a:ext uri="{FF2B5EF4-FFF2-40B4-BE49-F238E27FC236}">
                <a16:creationId xmlns:a16="http://schemas.microsoft.com/office/drawing/2014/main" id="{8C5F345B-6D77-4977-9F84-4A46C88E5857}"/>
              </a:ext>
            </a:extLst>
          </p:cNvPr>
          <p:cNvSpPr>
            <a:spLocks noChangeArrowheads="1"/>
          </p:cNvSpPr>
          <p:nvPr/>
        </p:nvSpPr>
        <p:spPr bwMode="auto">
          <a:xfrm flipH="1">
            <a:off x="4789344" y="5909692"/>
            <a:ext cx="144463" cy="144462"/>
          </a:xfrm>
          <a:prstGeom prst="flowChartConnector">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7176" name="AutoShape 9">
            <a:extLst>
              <a:ext uri="{FF2B5EF4-FFF2-40B4-BE49-F238E27FC236}">
                <a16:creationId xmlns:a16="http://schemas.microsoft.com/office/drawing/2014/main" id="{3F2D9E84-DE6E-49B4-AAB4-E6390970EAF1}"/>
              </a:ext>
            </a:extLst>
          </p:cNvPr>
          <p:cNvSpPr>
            <a:spLocks noChangeArrowheads="1"/>
          </p:cNvSpPr>
          <p:nvPr/>
        </p:nvSpPr>
        <p:spPr bwMode="auto">
          <a:xfrm flipH="1">
            <a:off x="5581506" y="5333430"/>
            <a:ext cx="144462" cy="144463"/>
          </a:xfrm>
          <a:prstGeom prst="flowChartConnector">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7177" name="AutoShape 10">
            <a:extLst>
              <a:ext uri="{FF2B5EF4-FFF2-40B4-BE49-F238E27FC236}">
                <a16:creationId xmlns:a16="http://schemas.microsoft.com/office/drawing/2014/main" id="{03407F2E-53B7-414A-89C8-7CCB6DF670B3}"/>
              </a:ext>
            </a:extLst>
          </p:cNvPr>
          <p:cNvSpPr>
            <a:spLocks noChangeArrowheads="1"/>
          </p:cNvSpPr>
          <p:nvPr/>
        </p:nvSpPr>
        <p:spPr bwMode="auto">
          <a:xfrm flipH="1">
            <a:off x="5581506" y="5909692"/>
            <a:ext cx="144462" cy="144462"/>
          </a:xfrm>
          <a:prstGeom prst="flowChartConnector">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7178" name="AutoShape 11">
            <a:extLst>
              <a:ext uri="{FF2B5EF4-FFF2-40B4-BE49-F238E27FC236}">
                <a16:creationId xmlns:a16="http://schemas.microsoft.com/office/drawing/2014/main" id="{7F582A16-A832-4392-9D36-27C35D75CDA7}"/>
              </a:ext>
            </a:extLst>
          </p:cNvPr>
          <p:cNvSpPr>
            <a:spLocks noChangeArrowheads="1"/>
          </p:cNvSpPr>
          <p:nvPr/>
        </p:nvSpPr>
        <p:spPr bwMode="auto">
          <a:xfrm flipH="1">
            <a:off x="4789344" y="4317430"/>
            <a:ext cx="144463" cy="144463"/>
          </a:xfrm>
          <a:prstGeom prst="flowChartConnector">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7179" name="AutoShape 12">
            <a:extLst>
              <a:ext uri="{FF2B5EF4-FFF2-40B4-BE49-F238E27FC236}">
                <a16:creationId xmlns:a16="http://schemas.microsoft.com/office/drawing/2014/main" id="{2D15ABA1-45C6-4F04-A0D9-52C2813E71EC}"/>
              </a:ext>
            </a:extLst>
          </p:cNvPr>
          <p:cNvSpPr>
            <a:spLocks noChangeArrowheads="1"/>
          </p:cNvSpPr>
          <p:nvPr/>
        </p:nvSpPr>
        <p:spPr bwMode="auto">
          <a:xfrm flipH="1">
            <a:off x="6805469" y="5981130"/>
            <a:ext cx="144463" cy="144463"/>
          </a:xfrm>
          <a:prstGeom prst="flowChartConnector">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7180" name="AutoShape 13">
            <a:extLst>
              <a:ext uri="{FF2B5EF4-FFF2-40B4-BE49-F238E27FC236}">
                <a16:creationId xmlns:a16="http://schemas.microsoft.com/office/drawing/2014/main" id="{F45415B2-45F8-4094-B800-AD5FD897EE80}"/>
              </a:ext>
            </a:extLst>
          </p:cNvPr>
          <p:cNvSpPr>
            <a:spLocks noChangeArrowheads="1"/>
          </p:cNvSpPr>
          <p:nvPr/>
        </p:nvSpPr>
        <p:spPr bwMode="auto">
          <a:xfrm flipH="1">
            <a:off x="6156181" y="5622355"/>
            <a:ext cx="144462" cy="144463"/>
          </a:xfrm>
          <a:prstGeom prst="flowChartConnector">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7181" name="Line 14">
            <a:extLst>
              <a:ext uri="{FF2B5EF4-FFF2-40B4-BE49-F238E27FC236}">
                <a16:creationId xmlns:a16="http://schemas.microsoft.com/office/drawing/2014/main" id="{02914C21-DC61-46C6-A37E-2F7622FF0BCB}"/>
              </a:ext>
            </a:extLst>
          </p:cNvPr>
          <p:cNvSpPr>
            <a:spLocks noChangeShapeType="1"/>
          </p:cNvSpPr>
          <p:nvPr/>
        </p:nvSpPr>
        <p:spPr bwMode="auto">
          <a:xfrm flipV="1">
            <a:off x="4284518" y="2671192"/>
            <a:ext cx="0" cy="38163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5551" name="AutoShape 15">
            <a:extLst>
              <a:ext uri="{FF2B5EF4-FFF2-40B4-BE49-F238E27FC236}">
                <a16:creationId xmlns:a16="http://schemas.microsoft.com/office/drawing/2014/main" id="{0A138CB1-92D1-4EEA-AD53-BE42FB09A6B8}"/>
              </a:ext>
            </a:extLst>
          </p:cNvPr>
          <p:cNvSpPr>
            <a:spLocks noChangeArrowheads="1"/>
          </p:cNvSpPr>
          <p:nvPr/>
        </p:nvSpPr>
        <p:spPr bwMode="auto">
          <a:xfrm>
            <a:off x="7237268" y="3965004"/>
            <a:ext cx="228600" cy="228600"/>
          </a:xfrm>
          <a:prstGeom prst="star5">
            <a:avLst/>
          </a:prstGeom>
          <a:solidFill>
            <a:srgbClr val="FFFF00"/>
          </a:solidFill>
          <a:ln w="9525">
            <a:solidFill>
              <a:srgbClr val="000000"/>
            </a:solidFill>
            <a:miter lim="800000"/>
            <a:headEnd/>
            <a:tailEnd/>
          </a:ln>
        </p:spPr>
        <p:txBody>
          <a:bodyPr/>
          <a:lstStyle/>
          <a:p>
            <a:pPr>
              <a:defRPr/>
            </a:pPr>
            <a:endParaRPr lang="en-US">
              <a:latin typeface="Arial" charset="0"/>
            </a:endParaRPr>
          </a:p>
        </p:txBody>
      </p:sp>
      <p:sp>
        <p:nvSpPr>
          <p:cNvPr id="65552" name="AutoShape 16">
            <a:extLst>
              <a:ext uri="{FF2B5EF4-FFF2-40B4-BE49-F238E27FC236}">
                <a16:creationId xmlns:a16="http://schemas.microsoft.com/office/drawing/2014/main" id="{2D8F578C-0A0E-4B8F-823C-F01B393D324E}"/>
              </a:ext>
            </a:extLst>
          </p:cNvPr>
          <p:cNvSpPr>
            <a:spLocks noChangeArrowheads="1"/>
          </p:cNvSpPr>
          <p:nvPr/>
        </p:nvSpPr>
        <p:spPr bwMode="auto">
          <a:xfrm>
            <a:off x="6661006" y="3822129"/>
            <a:ext cx="228600" cy="228600"/>
          </a:xfrm>
          <a:prstGeom prst="star5">
            <a:avLst/>
          </a:prstGeom>
          <a:solidFill>
            <a:srgbClr val="FFFF00"/>
          </a:solidFill>
          <a:ln w="9525">
            <a:solidFill>
              <a:srgbClr val="000000"/>
            </a:solidFill>
            <a:miter lim="800000"/>
            <a:headEnd/>
            <a:tailEnd/>
          </a:ln>
        </p:spPr>
        <p:txBody>
          <a:bodyPr/>
          <a:lstStyle/>
          <a:p>
            <a:pPr>
              <a:defRPr/>
            </a:pPr>
            <a:endParaRPr lang="en-US">
              <a:latin typeface="Arial" charset="0"/>
            </a:endParaRPr>
          </a:p>
        </p:txBody>
      </p:sp>
      <p:sp>
        <p:nvSpPr>
          <p:cNvPr id="65553" name="AutoShape 17">
            <a:extLst>
              <a:ext uri="{FF2B5EF4-FFF2-40B4-BE49-F238E27FC236}">
                <a16:creationId xmlns:a16="http://schemas.microsoft.com/office/drawing/2014/main" id="{5E52E371-5F0B-4FCD-8979-BC8B47782104}"/>
              </a:ext>
            </a:extLst>
          </p:cNvPr>
          <p:cNvSpPr>
            <a:spLocks noChangeArrowheads="1"/>
          </p:cNvSpPr>
          <p:nvPr/>
        </p:nvSpPr>
        <p:spPr bwMode="auto">
          <a:xfrm>
            <a:off x="7884968" y="3750692"/>
            <a:ext cx="228600" cy="228600"/>
          </a:xfrm>
          <a:prstGeom prst="star5">
            <a:avLst/>
          </a:prstGeom>
          <a:solidFill>
            <a:srgbClr val="FFFF00"/>
          </a:solidFill>
          <a:ln w="9525">
            <a:solidFill>
              <a:srgbClr val="000000"/>
            </a:solidFill>
            <a:miter lim="800000"/>
            <a:headEnd/>
            <a:tailEnd/>
          </a:ln>
        </p:spPr>
        <p:txBody>
          <a:bodyPr/>
          <a:lstStyle/>
          <a:p>
            <a:pPr>
              <a:defRPr/>
            </a:pPr>
            <a:endParaRPr lang="en-US">
              <a:latin typeface="Arial" charset="0"/>
            </a:endParaRPr>
          </a:p>
        </p:txBody>
      </p:sp>
      <p:sp>
        <p:nvSpPr>
          <p:cNvPr id="65554" name="AutoShape 18">
            <a:extLst>
              <a:ext uri="{FF2B5EF4-FFF2-40B4-BE49-F238E27FC236}">
                <a16:creationId xmlns:a16="http://schemas.microsoft.com/office/drawing/2014/main" id="{AC8CB983-6002-4B52-AB7D-A52C282FE703}"/>
              </a:ext>
            </a:extLst>
          </p:cNvPr>
          <p:cNvSpPr>
            <a:spLocks noChangeArrowheads="1"/>
          </p:cNvSpPr>
          <p:nvPr/>
        </p:nvSpPr>
        <p:spPr bwMode="auto">
          <a:xfrm>
            <a:off x="7956406" y="4687317"/>
            <a:ext cx="228600" cy="228600"/>
          </a:xfrm>
          <a:prstGeom prst="star5">
            <a:avLst/>
          </a:prstGeom>
          <a:solidFill>
            <a:srgbClr val="FFFF00"/>
          </a:solidFill>
          <a:ln w="9525">
            <a:solidFill>
              <a:srgbClr val="000000"/>
            </a:solidFill>
            <a:miter lim="800000"/>
            <a:headEnd/>
            <a:tailEnd/>
          </a:ln>
        </p:spPr>
        <p:txBody>
          <a:bodyPr/>
          <a:lstStyle/>
          <a:p>
            <a:pPr>
              <a:defRPr/>
            </a:pPr>
            <a:endParaRPr lang="en-US">
              <a:latin typeface="Arial" charset="0"/>
            </a:endParaRPr>
          </a:p>
        </p:txBody>
      </p:sp>
      <p:sp>
        <p:nvSpPr>
          <p:cNvPr id="65555" name="AutoShape 19">
            <a:extLst>
              <a:ext uri="{FF2B5EF4-FFF2-40B4-BE49-F238E27FC236}">
                <a16:creationId xmlns:a16="http://schemas.microsoft.com/office/drawing/2014/main" id="{88C03B9E-7D66-43A3-82C3-3D5AC92F06C6}"/>
              </a:ext>
            </a:extLst>
          </p:cNvPr>
          <p:cNvSpPr>
            <a:spLocks noChangeArrowheads="1"/>
          </p:cNvSpPr>
          <p:nvPr/>
        </p:nvSpPr>
        <p:spPr bwMode="auto">
          <a:xfrm>
            <a:off x="8316768" y="4325367"/>
            <a:ext cx="228600" cy="228600"/>
          </a:xfrm>
          <a:prstGeom prst="star5">
            <a:avLst/>
          </a:prstGeom>
          <a:solidFill>
            <a:srgbClr val="FFFF00"/>
          </a:solidFill>
          <a:ln w="9525">
            <a:solidFill>
              <a:srgbClr val="000000"/>
            </a:solidFill>
            <a:miter lim="800000"/>
            <a:headEnd/>
            <a:tailEnd/>
          </a:ln>
        </p:spPr>
        <p:txBody>
          <a:bodyPr/>
          <a:lstStyle/>
          <a:p>
            <a:pPr>
              <a:defRPr/>
            </a:pPr>
            <a:endParaRPr lang="en-US">
              <a:latin typeface="Arial" charset="0"/>
            </a:endParaRPr>
          </a:p>
        </p:txBody>
      </p:sp>
      <p:sp>
        <p:nvSpPr>
          <p:cNvPr id="65556" name="AutoShape 20">
            <a:extLst>
              <a:ext uri="{FF2B5EF4-FFF2-40B4-BE49-F238E27FC236}">
                <a16:creationId xmlns:a16="http://schemas.microsoft.com/office/drawing/2014/main" id="{A50013F6-3962-44E9-8A93-60341FED383E}"/>
              </a:ext>
            </a:extLst>
          </p:cNvPr>
          <p:cNvSpPr>
            <a:spLocks noChangeArrowheads="1"/>
          </p:cNvSpPr>
          <p:nvPr/>
        </p:nvSpPr>
        <p:spPr bwMode="auto">
          <a:xfrm>
            <a:off x="7019781" y="3461767"/>
            <a:ext cx="228600" cy="228600"/>
          </a:xfrm>
          <a:prstGeom prst="star5">
            <a:avLst/>
          </a:prstGeom>
          <a:solidFill>
            <a:srgbClr val="FFFF00"/>
          </a:solidFill>
          <a:ln w="9525">
            <a:solidFill>
              <a:srgbClr val="000000"/>
            </a:solidFill>
            <a:miter lim="800000"/>
            <a:headEnd/>
            <a:tailEnd/>
          </a:ln>
        </p:spPr>
        <p:txBody>
          <a:bodyPr/>
          <a:lstStyle/>
          <a:p>
            <a:pPr>
              <a:defRPr/>
            </a:pPr>
            <a:endParaRPr lang="en-US">
              <a:latin typeface="Arial" charset="0"/>
            </a:endParaRPr>
          </a:p>
        </p:txBody>
      </p:sp>
      <p:sp>
        <p:nvSpPr>
          <p:cNvPr id="65557" name="AutoShape 21">
            <a:extLst>
              <a:ext uri="{FF2B5EF4-FFF2-40B4-BE49-F238E27FC236}">
                <a16:creationId xmlns:a16="http://schemas.microsoft.com/office/drawing/2014/main" id="{362D9A77-5A8F-465C-A4F6-E377DA06B638}"/>
              </a:ext>
            </a:extLst>
          </p:cNvPr>
          <p:cNvSpPr>
            <a:spLocks noChangeArrowheads="1"/>
          </p:cNvSpPr>
          <p:nvPr/>
        </p:nvSpPr>
        <p:spPr bwMode="auto">
          <a:xfrm>
            <a:off x="6445106" y="3247454"/>
            <a:ext cx="228600" cy="228600"/>
          </a:xfrm>
          <a:prstGeom prst="star5">
            <a:avLst/>
          </a:prstGeom>
          <a:solidFill>
            <a:srgbClr val="FFFF00"/>
          </a:solidFill>
          <a:ln w="9525">
            <a:solidFill>
              <a:srgbClr val="000000"/>
            </a:solidFill>
            <a:miter lim="800000"/>
            <a:headEnd/>
            <a:tailEnd/>
          </a:ln>
        </p:spPr>
        <p:txBody>
          <a:bodyPr/>
          <a:lstStyle/>
          <a:p>
            <a:pPr>
              <a:defRPr/>
            </a:pPr>
            <a:endParaRPr lang="en-US">
              <a:latin typeface="Arial" charset="0"/>
            </a:endParaRPr>
          </a:p>
        </p:txBody>
      </p:sp>
      <p:cxnSp>
        <p:nvCxnSpPr>
          <p:cNvPr id="7189" name="AutoShape 22">
            <a:extLst>
              <a:ext uri="{FF2B5EF4-FFF2-40B4-BE49-F238E27FC236}">
                <a16:creationId xmlns:a16="http://schemas.microsoft.com/office/drawing/2014/main" id="{4E2C43A0-5987-4319-8673-DAAF65BEFF0E}"/>
              </a:ext>
            </a:extLst>
          </p:cNvPr>
          <p:cNvCxnSpPr>
            <a:cxnSpLocks noChangeShapeType="1"/>
          </p:cNvCxnSpPr>
          <p:nvPr/>
        </p:nvCxnSpPr>
        <p:spPr bwMode="auto">
          <a:xfrm>
            <a:off x="3997182" y="2885505"/>
            <a:ext cx="4822825" cy="3241675"/>
          </a:xfrm>
          <a:prstGeom prst="straightConnector1">
            <a:avLst/>
          </a:prstGeom>
          <a:noFill/>
          <a:ln w="9525">
            <a:solidFill>
              <a:srgbClr val="00FF00"/>
            </a:solidFill>
            <a:round/>
            <a:headEnd/>
            <a:tailEnd/>
          </a:ln>
          <a:extLst>
            <a:ext uri="{909E8E84-426E-40DD-AFC4-6F175D3DCCD1}">
              <a14:hiddenFill xmlns:a14="http://schemas.microsoft.com/office/drawing/2010/main">
                <a:noFill/>
              </a14:hiddenFill>
            </a:ext>
          </a:extLst>
        </p:spPr>
      </p:cxnSp>
      <p:sp>
        <p:nvSpPr>
          <p:cNvPr id="7190" name="Line 23">
            <a:extLst>
              <a:ext uri="{FF2B5EF4-FFF2-40B4-BE49-F238E27FC236}">
                <a16:creationId xmlns:a16="http://schemas.microsoft.com/office/drawing/2014/main" id="{A5B15E12-457B-4746-B04E-608E8DF00114}"/>
              </a:ext>
            </a:extLst>
          </p:cNvPr>
          <p:cNvSpPr>
            <a:spLocks noChangeShapeType="1"/>
          </p:cNvSpPr>
          <p:nvPr/>
        </p:nvSpPr>
        <p:spPr bwMode="auto">
          <a:xfrm flipV="1">
            <a:off x="4932218" y="3823717"/>
            <a:ext cx="431800" cy="49371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191" name="Line 24">
            <a:extLst>
              <a:ext uri="{FF2B5EF4-FFF2-40B4-BE49-F238E27FC236}">
                <a16:creationId xmlns:a16="http://schemas.microsoft.com/office/drawing/2014/main" id="{104B67DB-5671-445A-96FA-77D1758D5C11}"/>
              </a:ext>
            </a:extLst>
          </p:cNvPr>
          <p:cNvSpPr>
            <a:spLocks noChangeShapeType="1"/>
          </p:cNvSpPr>
          <p:nvPr/>
        </p:nvSpPr>
        <p:spPr bwMode="auto">
          <a:xfrm flipV="1">
            <a:off x="6300643" y="3966593"/>
            <a:ext cx="431800" cy="50323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192" name="Line 25">
            <a:extLst>
              <a:ext uri="{FF2B5EF4-FFF2-40B4-BE49-F238E27FC236}">
                <a16:creationId xmlns:a16="http://schemas.microsoft.com/office/drawing/2014/main" id="{6B14B767-BDD4-4368-A4C3-135BCB8811FC}"/>
              </a:ext>
            </a:extLst>
          </p:cNvPr>
          <p:cNvSpPr>
            <a:spLocks noChangeShapeType="1"/>
          </p:cNvSpPr>
          <p:nvPr/>
        </p:nvSpPr>
        <p:spPr bwMode="auto">
          <a:xfrm flipV="1">
            <a:off x="7596043" y="4831779"/>
            <a:ext cx="431800" cy="50323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193" name="Line 26">
            <a:extLst>
              <a:ext uri="{FF2B5EF4-FFF2-40B4-BE49-F238E27FC236}">
                <a16:creationId xmlns:a16="http://schemas.microsoft.com/office/drawing/2014/main" id="{461A129E-4ABB-40D7-A63E-758500C8A3BB}"/>
              </a:ext>
            </a:extLst>
          </p:cNvPr>
          <p:cNvSpPr>
            <a:spLocks noChangeShapeType="1"/>
          </p:cNvSpPr>
          <p:nvPr/>
        </p:nvSpPr>
        <p:spPr bwMode="auto">
          <a:xfrm flipV="1">
            <a:off x="4284519" y="2887092"/>
            <a:ext cx="792163" cy="100806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7194" name="Text Box 27">
            <a:extLst>
              <a:ext uri="{FF2B5EF4-FFF2-40B4-BE49-F238E27FC236}">
                <a16:creationId xmlns:a16="http://schemas.microsoft.com/office/drawing/2014/main" id="{17E53363-86F6-4E78-BABD-030C0FA49F8E}"/>
              </a:ext>
            </a:extLst>
          </p:cNvPr>
          <p:cNvSpPr txBox="1">
            <a:spLocks noChangeArrowheads="1"/>
          </p:cNvSpPr>
          <p:nvPr/>
        </p:nvSpPr>
        <p:spPr bwMode="auto">
          <a:xfrm rot="18825493">
            <a:off x="4373568" y="2745805"/>
            <a:ext cx="46166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endParaRPr lang="en-US" altLang="en-US"/>
          </a:p>
        </p:txBody>
      </p:sp>
      <p:sp>
        <p:nvSpPr>
          <p:cNvPr id="7195" name="Text Box 28">
            <a:extLst>
              <a:ext uri="{FF2B5EF4-FFF2-40B4-BE49-F238E27FC236}">
                <a16:creationId xmlns:a16="http://schemas.microsoft.com/office/drawing/2014/main" id="{8FC91F53-7E07-446C-88A5-F07C06CC94E5}"/>
              </a:ext>
            </a:extLst>
          </p:cNvPr>
          <p:cNvSpPr txBox="1">
            <a:spLocks noChangeArrowheads="1"/>
          </p:cNvSpPr>
          <p:nvPr/>
        </p:nvSpPr>
        <p:spPr bwMode="auto">
          <a:xfrm rot="18548335">
            <a:off x="3971490" y="2985314"/>
            <a:ext cx="1152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400"/>
              <a:t>Margin</a:t>
            </a:r>
          </a:p>
        </p:txBody>
      </p:sp>
      <p:sp>
        <p:nvSpPr>
          <p:cNvPr id="7196" name="Text Box 29">
            <a:extLst>
              <a:ext uri="{FF2B5EF4-FFF2-40B4-BE49-F238E27FC236}">
                <a16:creationId xmlns:a16="http://schemas.microsoft.com/office/drawing/2014/main" id="{D39FFD99-E779-4C9B-8555-386147F81937}"/>
              </a:ext>
            </a:extLst>
          </p:cNvPr>
          <p:cNvSpPr txBox="1">
            <a:spLocks noChangeArrowheads="1"/>
          </p:cNvSpPr>
          <p:nvPr/>
        </p:nvSpPr>
        <p:spPr bwMode="auto">
          <a:xfrm rot="18768809">
            <a:off x="4716318" y="3679254"/>
            <a:ext cx="43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400"/>
              <a:t>d</a:t>
            </a:r>
          </a:p>
        </p:txBody>
      </p:sp>
      <p:sp>
        <p:nvSpPr>
          <p:cNvPr id="7197" name="Text Box 30">
            <a:extLst>
              <a:ext uri="{FF2B5EF4-FFF2-40B4-BE49-F238E27FC236}">
                <a16:creationId xmlns:a16="http://schemas.microsoft.com/office/drawing/2014/main" id="{91353209-C682-492F-AEB3-CFD3B5BEA4F8}"/>
              </a:ext>
            </a:extLst>
          </p:cNvPr>
          <p:cNvSpPr txBox="1">
            <a:spLocks noChangeArrowheads="1"/>
          </p:cNvSpPr>
          <p:nvPr/>
        </p:nvSpPr>
        <p:spPr bwMode="auto">
          <a:xfrm rot="18530459">
            <a:off x="6024418" y="3811017"/>
            <a:ext cx="43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400"/>
              <a:t>d</a:t>
            </a:r>
          </a:p>
        </p:txBody>
      </p:sp>
      <p:sp>
        <p:nvSpPr>
          <p:cNvPr id="7198" name="Text Box 31">
            <a:extLst>
              <a:ext uri="{FF2B5EF4-FFF2-40B4-BE49-F238E27FC236}">
                <a16:creationId xmlns:a16="http://schemas.microsoft.com/office/drawing/2014/main" id="{8580C0F2-3CF4-4012-BC95-DE3F81896D9B}"/>
              </a:ext>
            </a:extLst>
          </p:cNvPr>
          <p:cNvSpPr txBox="1">
            <a:spLocks noChangeArrowheads="1"/>
          </p:cNvSpPr>
          <p:nvPr/>
        </p:nvSpPr>
        <p:spPr bwMode="auto">
          <a:xfrm rot="18530459">
            <a:off x="7321406" y="4674617"/>
            <a:ext cx="43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400"/>
              <a:t>d</a:t>
            </a:r>
          </a:p>
        </p:txBody>
      </p:sp>
      <p:cxnSp>
        <p:nvCxnSpPr>
          <p:cNvPr id="7199" name="AutoShape 32">
            <a:extLst>
              <a:ext uri="{FF2B5EF4-FFF2-40B4-BE49-F238E27FC236}">
                <a16:creationId xmlns:a16="http://schemas.microsoft.com/office/drawing/2014/main" id="{7818326D-B1AD-49DE-AC4B-30DD11AFC6E4}"/>
              </a:ext>
            </a:extLst>
          </p:cNvPr>
          <p:cNvCxnSpPr>
            <a:cxnSpLocks noChangeShapeType="1"/>
          </p:cNvCxnSpPr>
          <p:nvPr/>
        </p:nvCxnSpPr>
        <p:spPr bwMode="auto">
          <a:xfrm>
            <a:off x="4500419" y="2455293"/>
            <a:ext cx="4822825" cy="3241675"/>
          </a:xfrm>
          <a:prstGeom prst="straightConnector1">
            <a:avLst/>
          </a:prstGeom>
          <a:noFill/>
          <a:ln w="9525">
            <a:solidFill>
              <a:srgbClr val="00FF00"/>
            </a:solidFill>
            <a:prstDash val="dash"/>
            <a:round/>
            <a:headEnd/>
            <a:tailEnd/>
          </a:ln>
          <a:extLst>
            <a:ext uri="{909E8E84-426E-40DD-AFC4-6F175D3DCCD1}">
              <a14:hiddenFill xmlns:a14="http://schemas.microsoft.com/office/drawing/2010/main">
                <a:noFill/>
              </a14:hiddenFill>
            </a:ext>
          </a:extLst>
        </p:spPr>
      </p:cxnSp>
      <p:cxnSp>
        <p:nvCxnSpPr>
          <p:cNvPr id="7200" name="AutoShape 33">
            <a:extLst>
              <a:ext uri="{FF2B5EF4-FFF2-40B4-BE49-F238E27FC236}">
                <a16:creationId xmlns:a16="http://schemas.microsoft.com/office/drawing/2014/main" id="{63A83FAD-6E53-406D-9656-5861F2FD29AD}"/>
              </a:ext>
            </a:extLst>
          </p:cNvPr>
          <p:cNvCxnSpPr>
            <a:cxnSpLocks noChangeShapeType="1"/>
          </p:cNvCxnSpPr>
          <p:nvPr/>
        </p:nvCxnSpPr>
        <p:spPr bwMode="auto">
          <a:xfrm>
            <a:off x="3646344" y="3460180"/>
            <a:ext cx="4822825" cy="3241675"/>
          </a:xfrm>
          <a:prstGeom prst="straightConnector1">
            <a:avLst/>
          </a:prstGeom>
          <a:noFill/>
          <a:ln w="9525">
            <a:solidFill>
              <a:srgbClr val="00FF00"/>
            </a:solidFill>
            <a:prstDash val="dash"/>
            <a:round/>
            <a:headEnd/>
            <a:tailEnd/>
          </a:ln>
          <a:extLst>
            <a:ext uri="{909E8E84-426E-40DD-AFC4-6F175D3DCCD1}">
              <a14:hiddenFill xmlns:a14="http://schemas.microsoft.com/office/drawing/2010/main">
                <a:noFill/>
              </a14:hiddenFill>
            </a:ext>
          </a:extLst>
        </p:spPr>
      </p:cxnSp>
      <p:cxnSp>
        <p:nvCxnSpPr>
          <p:cNvPr id="7201" name="AutoShape 34">
            <a:extLst>
              <a:ext uri="{FF2B5EF4-FFF2-40B4-BE49-F238E27FC236}">
                <a16:creationId xmlns:a16="http://schemas.microsoft.com/office/drawing/2014/main" id="{F5DD941A-DE91-4DF6-89CD-F293AF752333}"/>
              </a:ext>
            </a:extLst>
          </p:cNvPr>
          <p:cNvCxnSpPr>
            <a:cxnSpLocks noChangeShapeType="1"/>
          </p:cNvCxnSpPr>
          <p:nvPr/>
        </p:nvCxnSpPr>
        <p:spPr bwMode="auto">
          <a:xfrm>
            <a:off x="2574781" y="4103118"/>
            <a:ext cx="2254250" cy="236537"/>
          </a:xfrm>
          <a:prstGeom prst="curvedConnector2">
            <a:avLst/>
          </a:prstGeom>
          <a:noFill/>
          <a:ln w="9525">
            <a:solidFill>
              <a:srgbClr val="FF33CC"/>
            </a:solidFill>
            <a:round/>
            <a:headEnd/>
            <a:tailEnd type="triangle" w="med" len="med"/>
          </a:ln>
          <a:extLst>
            <a:ext uri="{909E8E84-426E-40DD-AFC4-6F175D3DCCD1}">
              <a14:hiddenFill xmlns:a14="http://schemas.microsoft.com/office/drawing/2010/main">
                <a:noFill/>
              </a14:hiddenFill>
            </a:ext>
          </a:extLst>
        </p:spPr>
      </p:cxnSp>
      <p:cxnSp>
        <p:nvCxnSpPr>
          <p:cNvPr id="7202" name="AutoShape 36">
            <a:extLst>
              <a:ext uri="{FF2B5EF4-FFF2-40B4-BE49-F238E27FC236}">
                <a16:creationId xmlns:a16="http://schemas.microsoft.com/office/drawing/2014/main" id="{C9625AEE-F0A4-49FF-A50B-A3FE38B7BF82}"/>
              </a:ext>
            </a:extLst>
          </p:cNvPr>
          <p:cNvCxnSpPr>
            <a:cxnSpLocks noChangeShapeType="1"/>
            <a:endCxn id="65552" idx="0"/>
          </p:cNvCxnSpPr>
          <p:nvPr/>
        </p:nvCxnSpPr>
        <p:spPr bwMode="auto">
          <a:xfrm flipV="1">
            <a:off x="2628756" y="3822130"/>
            <a:ext cx="4146550" cy="360363"/>
          </a:xfrm>
          <a:prstGeom prst="curvedConnector4">
            <a:avLst>
              <a:gd name="adj1" fmla="val 48620"/>
              <a:gd name="adj2" fmla="val 163435"/>
            </a:avLst>
          </a:prstGeom>
          <a:noFill/>
          <a:ln w="9525">
            <a:solidFill>
              <a:srgbClr val="FF00FF"/>
            </a:solidFill>
            <a:round/>
            <a:headEnd/>
            <a:tailEnd type="triangle" w="med" len="med"/>
          </a:ln>
          <a:extLst>
            <a:ext uri="{909E8E84-426E-40DD-AFC4-6F175D3DCCD1}">
              <a14:hiddenFill xmlns:a14="http://schemas.microsoft.com/office/drawing/2010/main">
                <a:noFill/>
              </a14:hiddenFill>
            </a:ext>
          </a:extLst>
        </p:spPr>
      </p:cxnSp>
      <p:cxnSp>
        <p:nvCxnSpPr>
          <p:cNvPr id="7203" name="AutoShape 37">
            <a:extLst>
              <a:ext uri="{FF2B5EF4-FFF2-40B4-BE49-F238E27FC236}">
                <a16:creationId xmlns:a16="http://schemas.microsoft.com/office/drawing/2014/main" id="{14C21B9A-2ADF-40AA-907E-B55BBCDFC0AA}"/>
              </a:ext>
            </a:extLst>
          </p:cNvPr>
          <p:cNvCxnSpPr>
            <a:cxnSpLocks noChangeShapeType="1"/>
            <a:endCxn id="65554" idx="1"/>
          </p:cNvCxnSpPr>
          <p:nvPr/>
        </p:nvCxnSpPr>
        <p:spPr bwMode="auto">
          <a:xfrm>
            <a:off x="2700194" y="4182493"/>
            <a:ext cx="5256213" cy="592137"/>
          </a:xfrm>
          <a:prstGeom prst="curvedConnector3">
            <a:avLst>
              <a:gd name="adj1" fmla="val 6764"/>
            </a:avLst>
          </a:prstGeom>
          <a:noFill/>
          <a:ln w="9525">
            <a:solidFill>
              <a:srgbClr val="FF00FF"/>
            </a:solidFill>
            <a:round/>
            <a:headEnd/>
            <a:tailEnd type="triangle" w="med" len="med"/>
          </a:ln>
          <a:extLst>
            <a:ext uri="{909E8E84-426E-40DD-AFC4-6F175D3DCCD1}">
              <a14:hiddenFill xmlns:a14="http://schemas.microsoft.com/office/drawing/2010/main">
                <a:noFill/>
              </a14:hiddenFill>
            </a:ext>
          </a:extLst>
        </p:spPr>
      </p:cxnSp>
      <p:sp>
        <p:nvSpPr>
          <p:cNvPr id="7204" name="Text Box 38">
            <a:extLst>
              <a:ext uri="{FF2B5EF4-FFF2-40B4-BE49-F238E27FC236}">
                <a16:creationId xmlns:a16="http://schemas.microsoft.com/office/drawing/2014/main" id="{3ADE4437-2D1D-4535-9B52-F8EED73BEEDA}"/>
              </a:ext>
            </a:extLst>
          </p:cNvPr>
          <p:cNvSpPr txBox="1">
            <a:spLocks noChangeArrowheads="1"/>
          </p:cNvSpPr>
          <p:nvPr/>
        </p:nvSpPr>
        <p:spPr bwMode="auto">
          <a:xfrm>
            <a:off x="684068" y="3968180"/>
            <a:ext cx="1873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endParaRPr lang="en-US" altLang="en-US"/>
          </a:p>
        </p:txBody>
      </p:sp>
      <p:sp>
        <p:nvSpPr>
          <p:cNvPr id="7205" name="Text Box 40">
            <a:extLst>
              <a:ext uri="{FF2B5EF4-FFF2-40B4-BE49-F238E27FC236}">
                <a16:creationId xmlns:a16="http://schemas.microsoft.com/office/drawing/2014/main" id="{D08FCE9D-3188-47CB-B2CE-B83D51DDF02B}"/>
              </a:ext>
            </a:extLst>
          </p:cNvPr>
          <p:cNvSpPr txBox="1">
            <a:spLocks noChangeArrowheads="1"/>
          </p:cNvSpPr>
          <p:nvPr/>
        </p:nvSpPr>
        <p:spPr bwMode="auto">
          <a:xfrm>
            <a:off x="1044432" y="3247454"/>
            <a:ext cx="2016125"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800" dirty="0">
                <a:solidFill>
                  <a:srgbClr val="00FF00"/>
                </a:solidFill>
              </a:rPr>
              <a:t>These are Support Vectors</a:t>
            </a:r>
          </a:p>
        </p:txBody>
      </p:sp>
      <p:sp>
        <p:nvSpPr>
          <p:cNvPr id="7206" name="Text Box 41">
            <a:extLst>
              <a:ext uri="{FF2B5EF4-FFF2-40B4-BE49-F238E27FC236}">
                <a16:creationId xmlns:a16="http://schemas.microsoft.com/office/drawing/2014/main" id="{249C4DDF-E7E1-415B-8926-F6E538A8ACF2}"/>
              </a:ext>
            </a:extLst>
          </p:cNvPr>
          <p:cNvSpPr txBox="1">
            <a:spLocks noChangeArrowheads="1"/>
          </p:cNvSpPr>
          <p:nvPr/>
        </p:nvSpPr>
        <p:spPr bwMode="auto">
          <a:xfrm>
            <a:off x="1092200" y="1796758"/>
            <a:ext cx="1006348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800" dirty="0"/>
              <a:t>Support vectors are the samples closest to the separating hyperplane.</a:t>
            </a:r>
          </a:p>
        </p:txBody>
      </p:sp>
      <p:pic>
        <p:nvPicPr>
          <p:cNvPr id="65582" name="Picture 46" descr="geeky_girl_taking_your_picture_hg_clr">
            <a:extLst>
              <a:ext uri="{FF2B5EF4-FFF2-40B4-BE49-F238E27FC236}">
                <a16:creationId xmlns:a16="http://schemas.microsoft.com/office/drawing/2014/main" id="{9CBB1E5B-0582-42F0-8CED-C050912168F6}"/>
              </a:ext>
            </a:extLst>
          </p:cNvPr>
          <p:cNvPicPr>
            <a:picLocks noGrp="1" noChangeAspect="1" noChangeArrowheads="1" noCrop="1"/>
          </p:cNvPicPr>
          <p:nvPr>
            <p:ph idx="4294967295"/>
          </p:nvPr>
        </p:nvPicPr>
        <p:blipFill>
          <a:blip r:embed="rId5">
            <a:extLst>
              <a:ext uri="{28A0092B-C50C-407E-A947-70E740481C1C}">
                <a14:useLocalDpi xmlns:a14="http://schemas.microsoft.com/office/drawing/2010/main" val="0"/>
              </a:ext>
            </a:extLst>
          </a:blip>
          <a:srcRect/>
          <a:stretch>
            <a:fillRect/>
          </a:stretch>
        </p:blipFill>
        <p:spPr>
          <a:xfrm>
            <a:off x="10987809" y="2508395"/>
            <a:ext cx="1079500" cy="2233613"/>
          </a:xfrm>
          <a:noFill/>
        </p:spPr>
      </p:pic>
      <p:sp>
        <p:nvSpPr>
          <p:cNvPr id="65584" name="AutoShape 48">
            <a:extLst>
              <a:ext uri="{FF2B5EF4-FFF2-40B4-BE49-F238E27FC236}">
                <a16:creationId xmlns:a16="http://schemas.microsoft.com/office/drawing/2014/main" id="{338ADFE7-B807-43F4-82E1-6F94CE25FC79}"/>
              </a:ext>
            </a:extLst>
          </p:cNvPr>
          <p:cNvSpPr>
            <a:spLocks noChangeArrowheads="1"/>
          </p:cNvSpPr>
          <p:nvPr/>
        </p:nvSpPr>
        <p:spPr bwMode="auto">
          <a:xfrm>
            <a:off x="8071572" y="2363933"/>
            <a:ext cx="2952750" cy="936625"/>
          </a:xfrm>
          <a:prstGeom prst="wedgeEllipseCallout">
            <a:avLst>
              <a:gd name="adj1" fmla="val 56880"/>
              <a:gd name="adj2" fmla="val 34745"/>
            </a:avLst>
          </a:prstGeom>
          <a:solidFill>
            <a:srgbClr val="FFFFFF"/>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a:p>
        </p:txBody>
      </p:sp>
      <p:sp>
        <p:nvSpPr>
          <p:cNvPr id="65586" name="Text Box 50">
            <a:extLst>
              <a:ext uri="{FF2B5EF4-FFF2-40B4-BE49-F238E27FC236}">
                <a16:creationId xmlns:a16="http://schemas.microsoft.com/office/drawing/2014/main" id="{FDCA91A7-3C22-45E6-87B3-A831E4642F41}"/>
              </a:ext>
            </a:extLst>
          </p:cNvPr>
          <p:cNvSpPr txBox="1">
            <a:spLocks noChangeArrowheads="1"/>
          </p:cNvSpPr>
          <p:nvPr/>
        </p:nvSpPr>
        <p:spPr bwMode="auto">
          <a:xfrm>
            <a:off x="8287472" y="2508394"/>
            <a:ext cx="2520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a:solidFill>
                  <a:srgbClr val="F709AD"/>
                </a:solidFill>
              </a:rPr>
              <a:t>Oh! So this is where the name came from!</a:t>
            </a:r>
          </a:p>
        </p:txBody>
      </p:sp>
      <p:sp>
        <p:nvSpPr>
          <p:cNvPr id="42" name="Rectangle 2">
            <a:extLst>
              <a:ext uri="{FF2B5EF4-FFF2-40B4-BE49-F238E27FC236}">
                <a16:creationId xmlns:a16="http://schemas.microsoft.com/office/drawing/2014/main" id="{ECD69A91-E5CF-49AE-ABD5-84704CD2B79A}"/>
              </a:ext>
            </a:extLst>
          </p:cNvPr>
          <p:cNvSpPr txBox="1">
            <a:spLocks noChangeArrowheads="1"/>
          </p:cNvSpPr>
          <p:nvPr/>
        </p:nvSpPr>
        <p:spPr>
          <a:xfrm>
            <a:off x="1097280" y="286603"/>
            <a:ext cx="100584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altLang="en-US">
                <a:solidFill>
                  <a:schemeClr val="tx1"/>
                </a:solidFill>
              </a:rPr>
              <a:t>Choosing A Separating Hyperplane.</a:t>
            </a:r>
            <a:endParaRPr lang="en-US" altLang="en-US" dirty="0">
              <a:solidFill>
                <a:schemeClr val="tx1"/>
              </a:solidFill>
            </a:endParaRPr>
          </a:p>
        </p:txBody>
      </p:sp>
      <p:sp>
        <p:nvSpPr>
          <p:cNvPr id="2" name="Date Placeholder 1">
            <a:extLst>
              <a:ext uri="{FF2B5EF4-FFF2-40B4-BE49-F238E27FC236}">
                <a16:creationId xmlns:a16="http://schemas.microsoft.com/office/drawing/2014/main" id="{60EDE0BF-74B8-4D24-900B-CBFD99DAA8EA}"/>
              </a:ext>
            </a:extLst>
          </p:cNvPr>
          <p:cNvSpPr>
            <a:spLocks noGrp="1"/>
          </p:cNvSpPr>
          <p:nvPr>
            <p:ph type="dt" sz="half" idx="10"/>
          </p:nvPr>
        </p:nvSpPr>
        <p:spPr/>
        <p:txBody>
          <a:bodyPr/>
          <a:lstStyle/>
          <a:p>
            <a:fld id="{F2D31A28-A376-4071-BC1E-49C042F96336}" type="datetime2">
              <a:rPr lang="en-US" smtClean="0"/>
              <a:t>Tuesday, January 16, 2018</a:t>
            </a:fld>
            <a:endParaRPr lang="en-US" dirty="0"/>
          </a:p>
        </p:txBody>
      </p:sp>
      <p:sp>
        <p:nvSpPr>
          <p:cNvPr id="3" name="Footer Placeholder 2">
            <a:extLst>
              <a:ext uri="{FF2B5EF4-FFF2-40B4-BE49-F238E27FC236}">
                <a16:creationId xmlns:a16="http://schemas.microsoft.com/office/drawing/2014/main" id="{17926B69-DCDC-4C66-AF87-A355A49784A3}"/>
              </a:ext>
            </a:extLst>
          </p:cNvPr>
          <p:cNvSpPr>
            <a:spLocks noGrp="1"/>
          </p:cNvSpPr>
          <p:nvPr>
            <p:ph type="ftr" sz="quarter" idx="11"/>
          </p:nvPr>
        </p:nvSpPr>
        <p:spPr/>
        <p:txBody>
          <a:bodyPr/>
          <a:lstStyle/>
          <a:p>
            <a:r>
              <a:rPr lang="en-US"/>
              <a:t>JAYA GUPTA</a:t>
            </a:r>
            <a:endParaRPr lang="en-US" dirty="0"/>
          </a:p>
        </p:txBody>
      </p:sp>
      <p:sp>
        <p:nvSpPr>
          <p:cNvPr id="4" name="Slide Number Placeholder 3">
            <a:extLst>
              <a:ext uri="{FF2B5EF4-FFF2-40B4-BE49-F238E27FC236}">
                <a16:creationId xmlns:a16="http://schemas.microsoft.com/office/drawing/2014/main" id="{C9723B34-671E-42A9-8B64-D84899C0ED77}"/>
              </a:ext>
            </a:extLst>
          </p:cNvPr>
          <p:cNvSpPr>
            <a:spLocks noGrp="1"/>
          </p:cNvSpPr>
          <p:nvPr>
            <p:ph type="sldNum" sz="quarter" idx="12"/>
          </p:nvPr>
        </p:nvSpPr>
        <p:spPr/>
        <p:txBody>
          <a:bodyPr/>
          <a:lstStyle/>
          <a:p>
            <a:fld id="{4FAB73BC-B049-4115-A692-8D63A059BFB8}" type="slidenum">
              <a:rPr lang="en-US" smtClean="0"/>
              <a:pPr/>
              <a:t>73</a:t>
            </a:fld>
            <a:endParaRPr lang="en-US" dirty="0"/>
          </a:p>
        </p:txBody>
      </p:sp>
    </p:spTree>
    <p:extLst>
      <p:ext uri="{BB962C8B-B14F-4D97-AF65-F5344CB8AC3E}">
        <p14:creationId xmlns:p14="http://schemas.microsoft.com/office/powerpoint/2010/main" val="13941192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01"/>
                                        </p:tgtEl>
                                        <p:attrNameLst>
                                          <p:attrName>style.visibility</p:attrName>
                                        </p:attrNameLst>
                                      </p:cBhvr>
                                      <p:to>
                                        <p:strVal val="visible"/>
                                      </p:to>
                                    </p:set>
                                    <p:animEffect transition="in" filter="fade">
                                      <p:cBhvr>
                                        <p:cTn id="7" dur="500"/>
                                        <p:tgtEl>
                                          <p:spTgt spid="7201"/>
                                        </p:tgtEl>
                                      </p:cBhvr>
                                    </p:animEffect>
                                  </p:childTnLst>
                                </p:cTn>
                              </p:par>
                              <p:par>
                                <p:cTn id="8" presetID="10" presetClass="entr" presetSubtype="0" fill="hold" nodeType="withEffect">
                                  <p:stCondLst>
                                    <p:cond delay="0"/>
                                  </p:stCondLst>
                                  <p:childTnLst>
                                    <p:set>
                                      <p:cBhvr>
                                        <p:cTn id="9" dur="1" fill="hold">
                                          <p:stCondLst>
                                            <p:cond delay="0"/>
                                          </p:stCondLst>
                                        </p:cTn>
                                        <p:tgtEl>
                                          <p:spTgt spid="7202"/>
                                        </p:tgtEl>
                                        <p:attrNameLst>
                                          <p:attrName>style.visibility</p:attrName>
                                        </p:attrNameLst>
                                      </p:cBhvr>
                                      <p:to>
                                        <p:strVal val="visible"/>
                                      </p:to>
                                    </p:set>
                                    <p:animEffect transition="in" filter="fade">
                                      <p:cBhvr>
                                        <p:cTn id="10" dur="500"/>
                                        <p:tgtEl>
                                          <p:spTgt spid="7202"/>
                                        </p:tgtEl>
                                      </p:cBhvr>
                                    </p:animEffect>
                                  </p:childTnLst>
                                </p:cTn>
                              </p:par>
                              <p:par>
                                <p:cTn id="11" presetID="10" presetClass="entr" presetSubtype="0" fill="hold" nodeType="withEffect">
                                  <p:stCondLst>
                                    <p:cond delay="0"/>
                                  </p:stCondLst>
                                  <p:childTnLst>
                                    <p:set>
                                      <p:cBhvr>
                                        <p:cTn id="12" dur="1" fill="hold">
                                          <p:stCondLst>
                                            <p:cond delay="0"/>
                                          </p:stCondLst>
                                        </p:cTn>
                                        <p:tgtEl>
                                          <p:spTgt spid="7203"/>
                                        </p:tgtEl>
                                        <p:attrNameLst>
                                          <p:attrName>style.visibility</p:attrName>
                                        </p:attrNameLst>
                                      </p:cBhvr>
                                      <p:to>
                                        <p:strVal val="visible"/>
                                      </p:to>
                                    </p:set>
                                    <p:animEffect transition="in" filter="fade">
                                      <p:cBhvr>
                                        <p:cTn id="13" dur="500"/>
                                        <p:tgtEl>
                                          <p:spTgt spid="720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205"/>
                                        </p:tgtEl>
                                        <p:attrNameLst>
                                          <p:attrName>style.visibility</p:attrName>
                                        </p:attrNameLst>
                                      </p:cBhvr>
                                      <p:to>
                                        <p:strVal val="visible"/>
                                      </p:to>
                                    </p:set>
                                    <p:animEffect transition="in" filter="wipe(down)">
                                      <p:cBhvr>
                                        <p:cTn id="16" dur="500"/>
                                        <p:tgtEl>
                                          <p:spTgt spid="720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7193"/>
                                        </p:tgtEl>
                                        <p:attrNameLst>
                                          <p:attrName>style.visibility</p:attrName>
                                        </p:attrNameLst>
                                      </p:cBhvr>
                                      <p:to>
                                        <p:strVal val="visible"/>
                                      </p:to>
                                    </p:set>
                                    <p:animEffect transition="in" filter="wipe(down)">
                                      <p:cBhvr>
                                        <p:cTn id="21" dur="500"/>
                                        <p:tgtEl>
                                          <p:spTgt spid="7193"/>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195"/>
                                        </p:tgtEl>
                                        <p:attrNameLst>
                                          <p:attrName>style.visibility</p:attrName>
                                        </p:attrNameLst>
                                      </p:cBhvr>
                                      <p:to>
                                        <p:strVal val="visible"/>
                                      </p:to>
                                    </p:set>
                                    <p:animEffect transition="in" filter="wipe(down)">
                                      <p:cBhvr>
                                        <p:cTn id="24" dur="500"/>
                                        <p:tgtEl>
                                          <p:spTgt spid="719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7192"/>
                                        </p:tgtEl>
                                        <p:attrNameLst>
                                          <p:attrName>style.visibility</p:attrName>
                                        </p:attrNameLst>
                                      </p:cBhvr>
                                      <p:to>
                                        <p:strVal val="visible"/>
                                      </p:to>
                                    </p:set>
                                    <p:animEffect transition="in" filter="wipe(down)">
                                      <p:cBhvr>
                                        <p:cTn id="29" dur="500"/>
                                        <p:tgtEl>
                                          <p:spTgt spid="7192"/>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7191"/>
                                        </p:tgtEl>
                                        <p:attrNameLst>
                                          <p:attrName>style.visibility</p:attrName>
                                        </p:attrNameLst>
                                      </p:cBhvr>
                                      <p:to>
                                        <p:strVal val="visible"/>
                                      </p:to>
                                    </p:set>
                                    <p:animEffect transition="in" filter="wipe(down)">
                                      <p:cBhvr>
                                        <p:cTn id="32" dur="500"/>
                                        <p:tgtEl>
                                          <p:spTgt spid="7191"/>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7190"/>
                                        </p:tgtEl>
                                        <p:attrNameLst>
                                          <p:attrName>style.visibility</p:attrName>
                                        </p:attrNameLst>
                                      </p:cBhvr>
                                      <p:to>
                                        <p:strVal val="visible"/>
                                      </p:to>
                                    </p:set>
                                    <p:animEffect transition="in" filter="wipe(down)">
                                      <p:cBhvr>
                                        <p:cTn id="35" dur="500"/>
                                        <p:tgtEl>
                                          <p:spTgt spid="7190"/>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7196"/>
                                        </p:tgtEl>
                                        <p:attrNameLst>
                                          <p:attrName>style.visibility</p:attrName>
                                        </p:attrNameLst>
                                      </p:cBhvr>
                                      <p:to>
                                        <p:strVal val="visible"/>
                                      </p:to>
                                    </p:set>
                                    <p:animEffect transition="in" filter="wipe(down)">
                                      <p:cBhvr>
                                        <p:cTn id="38" dur="500"/>
                                        <p:tgtEl>
                                          <p:spTgt spid="7196"/>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7197"/>
                                        </p:tgtEl>
                                        <p:attrNameLst>
                                          <p:attrName>style.visibility</p:attrName>
                                        </p:attrNameLst>
                                      </p:cBhvr>
                                      <p:to>
                                        <p:strVal val="visible"/>
                                      </p:to>
                                    </p:set>
                                    <p:animEffect transition="in" filter="wipe(down)">
                                      <p:cBhvr>
                                        <p:cTn id="41" dur="500"/>
                                        <p:tgtEl>
                                          <p:spTgt spid="7197"/>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7198"/>
                                        </p:tgtEl>
                                        <p:attrNameLst>
                                          <p:attrName>style.visibility</p:attrName>
                                        </p:attrNameLst>
                                      </p:cBhvr>
                                      <p:to>
                                        <p:strVal val="visible"/>
                                      </p:to>
                                    </p:set>
                                    <p:animEffect transition="in" filter="wipe(down)">
                                      <p:cBhvr>
                                        <p:cTn id="44" dur="500"/>
                                        <p:tgtEl>
                                          <p:spTgt spid="7198"/>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65584"/>
                                        </p:tgtEl>
                                        <p:attrNameLst>
                                          <p:attrName>style.visibility</p:attrName>
                                        </p:attrNameLst>
                                      </p:cBhvr>
                                      <p:to>
                                        <p:strVal val="visible"/>
                                      </p:to>
                                    </p:set>
                                    <p:animEffect transition="in" filter="blinds(horizontal)">
                                      <p:cBhvr>
                                        <p:cTn id="49" dur="500"/>
                                        <p:tgtEl>
                                          <p:spTgt spid="65584"/>
                                        </p:tgtEl>
                                      </p:cBhvr>
                                    </p:animEffect>
                                  </p:childTnLst>
                                </p:cTn>
                              </p:par>
                              <p:par>
                                <p:cTn id="50" presetID="3" presetClass="entr" presetSubtype="10" fill="hold" nodeType="withEffect">
                                  <p:stCondLst>
                                    <p:cond delay="0"/>
                                  </p:stCondLst>
                                  <p:childTnLst>
                                    <p:set>
                                      <p:cBhvr>
                                        <p:cTn id="51" dur="1" fill="hold">
                                          <p:stCondLst>
                                            <p:cond delay="0"/>
                                          </p:stCondLst>
                                        </p:cTn>
                                        <p:tgtEl>
                                          <p:spTgt spid="65582"/>
                                        </p:tgtEl>
                                        <p:attrNameLst>
                                          <p:attrName>style.visibility</p:attrName>
                                        </p:attrNameLst>
                                      </p:cBhvr>
                                      <p:to>
                                        <p:strVal val="visible"/>
                                      </p:to>
                                    </p:set>
                                    <p:animEffect transition="in" filter="blinds(horizontal)">
                                      <p:cBhvr>
                                        <p:cTn id="52" dur="500"/>
                                        <p:tgtEl>
                                          <p:spTgt spid="65582"/>
                                        </p:tgtEl>
                                      </p:cBhvr>
                                    </p:animEffect>
                                  </p:childTnLst>
                                </p:cTn>
                              </p:par>
                              <p:par>
                                <p:cTn id="53" presetID="3" presetClass="entr" presetSubtype="10" fill="hold" nodeType="withEffect">
                                  <p:stCondLst>
                                    <p:cond delay="0"/>
                                  </p:stCondLst>
                                  <p:childTnLst>
                                    <p:set>
                                      <p:cBhvr>
                                        <p:cTn id="54" dur="1" fill="hold">
                                          <p:stCondLst>
                                            <p:cond delay="0"/>
                                          </p:stCondLst>
                                        </p:cTn>
                                        <p:tgtEl>
                                          <p:spTgt spid="65586">
                                            <p:txEl>
                                              <p:pRg st="0" end="0"/>
                                            </p:txEl>
                                          </p:spTgt>
                                        </p:tgtEl>
                                        <p:attrNameLst>
                                          <p:attrName>style.visibility</p:attrName>
                                        </p:attrNameLst>
                                      </p:cBhvr>
                                      <p:to>
                                        <p:strVal val="visible"/>
                                      </p:to>
                                    </p:set>
                                    <p:animEffect transition="in" filter="blinds(horizontal)">
                                      <p:cBhvr>
                                        <p:cTn id="55" dur="500"/>
                                        <p:tgtEl>
                                          <p:spTgt spid="6558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90" grpId="0" animBg="1"/>
      <p:bldP spid="7191" grpId="0" animBg="1"/>
      <p:bldP spid="7192" grpId="0" animBg="1"/>
      <p:bldP spid="7193" grpId="0" animBg="1"/>
      <p:bldP spid="7195" grpId="0"/>
      <p:bldP spid="7196" grpId="0"/>
      <p:bldP spid="7197" grpId="0"/>
      <p:bldP spid="7198" grpId="0"/>
      <p:bldP spid="7205" grpId="0"/>
      <p:bldP spid="6558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a:extLst>
              <a:ext uri="{FF2B5EF4-FFF2-40B4-BE49-F238E27FC236}">
                <a16:creationId xmlns:a16="http://schemas.microsoft.com/office/drawing/2014/main" id="{7ACA564F-F71B-43CB-8F03-9386A6E8293D}"/>
              </a:ext>
            </a:extLst>
          </p:cNvPr>
          <p:cNvSpPr>
            <a:spLocks noGrp="1" noChangeArrowheads="1"/>
          </p:cNvSpPr>
          <p:nvPr>
            <p:ph type="title"/>
          </p:nvPr>
        </p:nvSpPr>
        <p:spPr/>
        <p:txBody>
          <a:bodyPr>
            <a:normAutofit/>
          </a:bodyPr>
          <a:lstStyle/>
          <a:p>
            <a:pPr algn="l" eaLnBrk="1" hangingPunct="1"/>
            <a:r>
              <a:rPr lang="en-US" altLang="en-US" dirty="0">
                <a:solidFill>
                  <a:schemeClr val="tx1"/>
                </a:solidFill>
              </a:rPr>
              <a:t>Choosing A Separating Hyperplane.</a:t>
            </a:r>
          </a:p>
        </p:txBody>
      </p:sp>
      <p:sp>
        <p:nvSpPr>
          <p:cNvPr id="2" name="Content Placeholder 1">
            <a:extLst>
              <a:ext uri="{FF2B5EF4-FFF2-40B4-BE49-F238E27FC236}">
                <a16:creationId xmlns:a16="http://schemas.microsoft.com/office/drawing/2014/main" id="{8FAEA929-04F1-453B-8211-010F67095D76}"/>
              </a:ext>
            </a:extLst>
          </p:cNvPr>
          <p:cNvSpPr>
            <a:spLocks noGrp="1"/>
          </p:cNvSpPr>
          <p:nvPr>
            <p:ph idx="1"/>
          </p:nvPr>
        </p:nvSpPr>
        <p:spPr>
          <a:xfrm>
            <a:off x="1097280" y="1845734"/>
            <a:ext cx="5392543" cy="4389966"/>
          </a:xfrm>
        </p:spPr>
        <p:txBody>
          <a:bodyPr>
            <a:normAutofit/>
          </a:bodyPr>
          <a:lstStyle/>
          <a:p>
            <a:pPr algn="just">
              <a:spcBef>
                <a:spcPct val="50000"/>
              </a:spcBef>
            </a:pPr>
            <a:r>
              <a:rPr lang="en-US" altLang="en-US" sz="2400" dirty="0"/>
              <a:t>SVM’s goal is to maximize the </a:t>
            </a:r>
            <a:r>
              <a:rPr lang="en-US" altLang="en-US" sz="2400" u="sng" dirty="0"/>
              <a:t>Margin</a:t>
            </a:r>
            <a:r>
              <a:rPr lang="en-US" altLang="en-US" sz="2400" dirty="0"/>
              <a:t> which is twice the distance “d” between the separating hyperplane and the closest sample.</a:t>
            </a:r>
          </a:p>
          <a:p>
            <a:pPr algn="just"/>
            <a:r>
              <a:rPr lang="en-US" altLang="zh-CN" sz="2400" dirty="0"/>
              <a:t>Why it is the best?</a:t>
            </a:r>
          </a:p>
          <a:p>
            <a:pPr lvl="1" algn="just"/>
            <a:r>
              <a:rPr lang="en-US" altLang="zh-CN" sz="2400" dirty="0"/>
              <a:t>Robust to outliners as we saw and thus strong generalization ability.</a:t>
            </a:r>
          </a:p>
          <a:p>
            <a:pPr lvl="1" algn="just"/>
            <a:r>
              <a:rPr lang="en-US" altLang="zh-CN" sz="2400" dirty="0"/>
              <a:t>It proved itself to have better performance on test data in both practice and in theory.</a:t>
            </a:r>
            <a:endParaRPr lang="en-US" altLang="en-US" sz="2400" dirty="0"/>
          </a:p>
          <a:p>
            <a:pPr algn="just">
              <a:spcBef>
                <a:spcPct val="50000"/>
              </a:spcBef>
            </a:pPr>
            <a:endParaRPr lang="en-US" altLang="en-US" sz="2400" dirty="0"/>
          </a:p>
          <a:p>
            <a:pPr algn="just">
              <a:spcBef>
                <a:spcPct val="50000"/>
              </a:spcBef>
            </a:pPr>
            <a:endParaRPr lang="en-US" altLang="en-US" sz="2400" dirty="0"/>
          </a:p>
          <a:p>
            <a:pPr algn="just"/>
            <a:endParaRPr lang="en-US" sz="2400" dirty="0"/>
          </a:p>
        </p:txBody>
      </p:sp>
      <p:graphicFrame>
        <p:nvGraphicFramePr>
          <p:cNvPr id="6146" name="Object 27">
            <a:extLst>
              <a:ext uri="{FF2B5EF4-FFF2-40B4-BE49-F238E27FC236}">
                <a16:creationId xmlns:a16="http://schemas.microsoft.com/office/drawing/2014/main" id="{CA3EC3DB-0C36-4274-9192-775DCC19E794}"/>
              </a:ext>
            </a:extLst>
          </p:cNvPr>
          <p:cNvGraphicFramePr>
            <a:graphicFrameLocks noChangeAspect="1"/>
          </p:cNvGraphicFramePr>
          <p:nvPr>
            <p:extLst>
              <p:ext uri="{D42A27DB-BD31-4B8C-83A1-F6EECF244321}">
                <p14:modId xmlns:p14="http://schemas.microsoft.com/office/powerpoint/2010/main" val="1773653078"/>
              </p:ext>
            </p:extLst>
          </p:nvPr>
        </p:nvGraphicFramePr>
        <p:xfrm>
          <a:off x="7053385" y="3993662"/>
          <a:ext cx="287338" cy="431800"/>
        </p:xfrm>
        <a:graphic>
          <a:graphicData uri="http://schemas.openxmlformats.org/presentationml/2006/ole">
            <mc:AlternateContent xmlns:mc="http://schemas.openxmlformats.org/markup-compatibility/2006">
              <mc:Choice xmlns:v="urn:schemas-microsoft-com:vml" Requires="v">
                <p:oleObj spid="_x0000_s12313" name="Equation" r:id="rId3" imgW="152280" imgH="228600" progId="Equation.DSMT4">
                  <p:embed/>
                </p:oleObj>
              </mc:Choice>
              <mc:Fallback>
                <p:oleObj name="Equation" r:id="rId3" imgW="152280" imgH="228600" progId="Equation.DSMT4">
                  <p:embed/>
                  <p:pic>
                    <p:nvPicPr>
                      <p:cNvPr id="6146" name="Object 27">
                        <a:extLst>
                          <a:ext uri="{FF2B5EF4-FFF2-40B4-BE49-F238E27FC236}">
                            <a16:creationId xmlns:a16="http://schemas.microsoft.com/office/drawing/2014/main" id="{CA3EC3DB-0C36-4274-9192-775DCC19E7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3385" y="3993662"/>
                        <a:ext cx="287338"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6148" name="AutoShape 28">
            <a:extLst>
              <a:ext uri="{FF2B5EF4-FFF2-40B4-BE49-F238E27FC236}">
                <a16:creationId xmlns:a16="http://schemas.microsoft.com/office/drawing/2014/main" id="{2D503DB0-7C5B-47FA-A69A-B909069BB5FC}"/>
              </a:ext>
            </a:extLst>
          </p:cNvPr>
          <p:cNvCxnSpPr>
            <a:cxnSpLocks noChangeShapeType="1"/>
          </p:cNvCxnSpPr>
          <p:nvPr/>
        </p:nvCxnSpPr>
        <p:spPr bwMode="auto">
          <a:xfrm>
            <a:off x="6621585" y="6081225"/>
            <a:ext cx="446405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6149" name="AutoShape 29">
            <a:extLst>
              <a:ext uri="{FF2B5EF4-FFF2-40B4-BE49-F238E27FC236}">
                <a16:creationId xmlns:a16="http://schemas.microsoft.com/office/drawing/2014/main" id="{3F3EF3DB-4D85-499F-BC84-D82C450F79D8}"/>
              </a:ext>
            </a:extLst>
          </p:cNvPr>
          <p:cNvSpPr>
            <a:spLocks noChangeArrowheads="1"/>
          </p:cNvSpPr>
          <p:nvPr/>
        </p:nvSpPr>
        <p:spPr bwMode="auto">
          <a:xfrm flipH="1">
            <a:off x="7197848" y="4928700"/>
            <a:ext cx="144462" cy="144462"/>
          </a:xfrm>
          <a:prstGeom prst="flowChartConnector">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150" name="AutoShape 30">
            <a:extLst>
              <a:ext uri="{FF2B5EF4-FFF2-40B4-BE49-F238E27FC236}">
                <a16:creationId xmlns:a16="http://schemas.microsoft.com/office/drawing/2014/main" id="{B5177DEB-E865-496E-B5D2-CCAA3386C706}"/>
              </a:ext>
            </a:extLst>
          </p:cNvPr>
          <p:cNvSpPr>
            <a:spLocks noChangeArrowheads="1"/>
          </p:cNvSpPr>
          <p:nvPr/>
        </p:nvSpPr>
        <p:spPr bwMode="auto">
          <a:xfrm flipH="1">
            <a:off x="7558211" y="5000138"/>
            <a:ext cx="144463" cy="144463"/>
          </a:xfrm>
          <a:prstGeom prst="flowChartConnector">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151" name="AutoShape 31">
            <a:extLst>
              <a:ext uri="{FF2B5EF4-FFF2-40B4-BE49-F238E27FC236}">
                <a16:creationId xmlns:a16="http://schemas.microsoft.com/office/drawing/2014/main" id="{7B22C166-689F-4420-AF2D-E5A3F9EDE478}"/>
              </a:ext>
            </a:extLst>
          </p:cNvPr>
          <p:cNvSpPr>
            <a:spLocks noChangeArrowheads="1"/>
          </p:cNvSpPr>
          <p:nvPr/>
        </p:nvSpPr>
        <p:spPr bwMode="auto">
          <a:xfrm flipH="1">
            <a:off x="7342311" y="5720863"/>
            <a:ext cx="144463" cy="144463"/>
          </a:xfrm>
          <a:prstGeom prst="flowChartConnector">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152" name="AutoShape 32">
            <a:extLst>
              <a:ext uri="{FF2B5EF4-FFF2-40B4-BE49-F238E27FC236}">
                <a16:creationId xmlns:a16="http://schemas.microsoft.com/office/drawing/2014/main" id="{622C8925-998D-401A-BF44-8B3DF2D156BD}"/>
              </a:ext>
            </a:extLst>
          </p:cNvPr>
          <p:cNvSpPr>
            <a:spLocks noChangeArrowheads="1"/>
          </p:cNvSpPr>
          <p:nvPr/>
        </p:nvSpPr>
        <p:spPr bwMode="auto">
          <a:xfrm flipH="1">
            <a:off x="8134473" y="5144600"/>
            <a:ext cx="144462" cy="144462"/>
          </a:xfrm>
          <a:prstGeom prst="flowChartConnector">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153" name="AutoShape 33">
            <a:extLst>
              <a:ext uri="{FF2B5EF4-FFF2-40B4-BE49-F238E27FC236}">
                <a16:creationId xmlns:a16="http://schemas.microsoft.com/office/drawing/2014/main" id="{1CC6A229-4D00-45CA-B43A-515252C7F956}"/>
              </a:ext>
            </a:extLst>
          </p:cNvPr>
          <p:cNvSpPr>
            <a:spLocks noChangeArrowheads="1"/>
          </p:cNvSpPr>
          <p:nvPr/>
        </p:nvSpPr>
        <p:spPr bwMode="auto">
          <a:xfrm flipH="1">
            <a:off x="8134473" y="5720863"/>
            <a:ext cx="144462" cy="144463"/>
          </a:xfrm>
          <a:prstGeom prst="flowChartConnector">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154" name="AutoShape 34">
            <a:extLst>
              <a:ext uri="{FF2B5EF4-FFF2-40B4-BE49-F238E27FC236}">
                <a16:creationId xmlns:a16="http://schemas.microsoft.com/office/drawing/2014/main" id="{40493433-F43A-417D-AB54-44A267D308D9}"/>
              </a:ext>
            </a:extLst>
          </p:cNvPr>
          <p:cNvSpPr>
            <a:spLocks noChangeArrowheads="1"/>
          </p:cNvSpPr>
          <p:nvPr/>
        </p:nvSpPr>
        <p:spPr bwMode="auto">
          <a:xfrm flipH="1">
            <a:off x="7413748" y="4066688"/>
            <a:ext cx="144462" cy="144463"/>
          </a:xfrm>
          <a:prstGeom prst="flowChartConnector">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155" name="AutoShape 35">
            <a:extLst>
              <a:ext uri="{FF2B5EF4-FFF2-40B4-BE49-F238E27FC236}">
                <a16:creationId xmlns:a16="http://schemas.microsoft.com/office/drawing/2014/main" id="{4182FC05-AB9A-43F8-84F0-7791D106B017}"/>
              </a:ext>
            </a:extLst>
          </p:cNvPr>
          <p:cNvSpPr>
            <a:spLocks noChangeArrowheads="1"/>
          </p:cNvSpPr>
          <p:nvPr/>
        </p:nvSpPr>
        <p:spPr bwMode="auto">
          <a:xfrm flipH="1">
            <a:off x="9358436" y="5792300"/>
            <a:ext cx="144463" cy="144462"/>
          </a:xfrm>
          <a:prstGeom prst="flowChartConnector">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156" name="AutoShape 36">
            <a:extLst>
              <a:ext uri="{FF2B5EF4-FFF2-40B4-BE49-F238E27FC236}">
                <a16:creationId xmlns:a16="http://schemas.microsoft.com/office/drawing/2014/main" id="{0DB92D3A-4178-438C-B5E7-9A6C8ED311C8}"/>
              </a:ext>
            </a:extLst>
          </p:cNvPr>
          <p:cNvSpPr>
            <a:spLocks noChangeArrowheads="1"/>
          </p:cNvSpPr>
          <p:nvPr/>
        </p:nvSpPr>
        <p:spPr bwMode="auto">
          <a:xfrm flipH="1">
            <a:off x="8709148" y="5433525"/>
            <a:ext cx="144462" cy="144462"/>
          </a:xfrm>
          <a:prstGeom prst="flowChartConnector">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157" name="Line 38">
            <a:extLst>
              <a:ext uri="{FF2B5EF4-FFF2-40B4-BE49-F238E27FC236}">
                <a16:creationId xmlns:a16="http://schemas.microsoft.com/office/drawing/2014/main" id="{AEBE3271-A60C-4376-AA1A-C237348D85CF}"/>
              </a:ext>
            </a:extLst>
          </p:cNvPr>
          <p:cNvSpPr>
            <a:spLocks noChangeShapeType="1"/>
          </p:cNvSpPr>
          <p:nvPr/>
        </p:nvSpPr>
        <p:spPr bwMode="auto">
          <a:xfrm flipV="1">
            <a:off x="6837485" y="2482362"/>
            <a:ext cx="0" cy="38163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4551" name="AutoShape 39">
            <a:extLst>
              <a:ext uri="{FF2B5EF4-FFF2-40B4-BE49-F238E27FC236}">
                <a16:creationId xmlns:a16="http://schemas.microsoft.com/office/drawing/2014/main" id="{2EDEB9AD-F773-4382-BDE6-0BD57DFDED13}"/>
              </a:ext>
            </a:extLst>
          </p:cNvPr>
          <p:cNvSpPr>
            <a:spLocks noChangeArrowheads="1"/>
          </p:cNvSpPr>
          <p:nvPr/>
        </p:nvSpPr>
        <p:spPr bwMode="auto">
          <a:xfrm>
            <a:off x="9790235" y="3776175"/>
            <a:ext cx="228600" cy="228600"/>
          </a:xfrm>
          <a:prstGeom prst="star5">
            <a:avLst/>
          </a:prstGeom>
          <a:solidFill>
            <a:srgbClr val="FFFF00"/>
          </a:solidFill>
          <a:ln w="9525">
            <a:solidFill>
              <a:srgbClr val="000000"/>
            </a:solidFill>
            <a:miter lim="800000"/>
            <a:headEnd/>
            <a:tailEnd/>
          </a:ln>
        </p:spPr>
        <p:txBody>
          <a:bodyPr/>
          <a:lstStyle/>
          <a:p>
            <a:pPr>
              <a:defRPr/>
            </a:pPr>
            <a:endParaRPr lang="en-US">
              <a:latin typeface="Arial" charset="0"/>
            </a:endParaRPr>
          </a:p>
        </p:txBody>
      </p:sp>
      <p:sp>
        <p:nvSpPr>
          <p:cNvPr id="64552" name="AutoShape 40">
            <a:extLst>
              <a:ext uri="{FF2B5EF4-FFF2-40B4-BE49-F238E27FC236}">
                <a16:creationId xmlns:a16="http://schemas.microsoft.com/office/drawing/2014/main" id="{C5361F5C-1104-40F4-8F26-6BD0E15DD7E4}"/>
              </a:ext>
            </a:extLst>
          </p:cNvPr>
          <p:cNvSpPr>
            <a:spLocks noChangeArrowheads="1"/>
          </p:cNvSpPr>
          <p:nvPr/>
        </p:nvSpPr>
        <p:spPr bwMode="auto">
          <a:xfrm>
            <a:off x="9213973" y="3633300"/>
            <a:ext cx="228600" cy="228600"/>
          </a:xfrm>
          <a:prstGeom prst="star5">
            <a:avLst/>
          </a:prstGeom>
          <a:solidFill>
            <a:srgbClr val="FFFF00"/>
          </a:solidFill>
          <a:ln w="9525">
            <a:solidFill>
              <a:srgbClr val="000000"/>
            </a:solidFill>
            <a:miter lim="800000"/>
            <a:headEnd/>
            <a:tailEnd/>
          </a:ln>
        </p:spPr>
        <p:txBody>
          <a:bodyPr/>
          <a:lstStyle/>
          <a:p>
            <a:pPr>
              <a:defRPr/>
            </a:pPr>
            <a:endParaRPr lang="en-US">
              <a:latin typeface="Arial" charset="0"/>
            </a:endParaRPr>
          </a:p>
        </p:txBody>
      </p:sp>
      <p:sp>
        <p:nvSpPr>
          <p:cNvPr id="64553" name="AutoShape 41">
            <a:extLst>
              <a:ext uri="{FF2B5EF4-FFF2-40B4-BE49-F238E27FC236}">
                <a16:creationId xmlns:a16="http://schemas.microsoft.com/office/drawing/2014/main" id="{23232FDD-DB69-4ED6-A92B-30EEECC09751}"/>
              </a:ext>
            </a:extLst>
          </p:cNvPr>
          <p:cNvSpPr>
            <a:spLocks noChangeArrowheads="1"/>
          </p:cNvSpPr>
          <p:nvPr/>
        </p:nvSpPr>
        <p:spPr bwMode="auto">
          <a:xfrm>
            <a:off x="10437935" y="3561862"/>
            <a:ext cx="228600" cy="228600"/>
          </a:xfrm>
          <a:prstGeom prst="star5">
            <a:avLst/>
          </a:prstGeom>
          <a:solidFill>
            <a:srgbClr val="FFFF00"/>
          </a:solidFill>
          <a:ln w="9525">
            <a:solidFill>
              <a:srgbClr val="000000"/>
            </a:solidFill>
            <a:miter lim="800000"/>
            <a:headEnd/>
            <a:tailEnd/>
          </a:ln>
        </p:spPr>
        <p:txBody>
          <a:bodyPr/>
          <a:lstStyle/>
          <a:p>
            <a:pPr>
              <a:defRPr/>
            </a:pPr>
            <a:endParaRPr lang="en-US">
              <a:latin typeface="Arial" charset="0"/>
            </a:endParaRPr>
          </a:p>
        </p:txBody>
      </p:sp>
      <p:sp>
        <p:nvSpPr>
          <p:cNvPr id="64554" name="AutoShape 42">
            <a:extLst>
              <a:ext uri="{FF2B5EF4-FFF2-40B4-BE49-F238E27FC236}">
                <a16:creationId xmlns:a16="http://schemas.microsoft.com/office/drawing/2014/main" id="{2E269ED6-C8F9-46C1-ADDC-860FA865854A}"/>
              </a:ext>
            </a:extLst>
          </p:cNvPr>
          <p:cNvSpPr>
            <a:spLocks noChangeArrowheads="1"/>
          </p:cNvSpPr>
          <p:nvPr/>
        </p:nvSpPr>
        <p:spPr bwMode="auto">
          <a:xfrm>
            <a:off x="10509373" y="4498487"/>
            <a:ext cx="228600" cy="228600"/>
          </a:xfrm>
          <a:prstGeom prst="star5">
            <a:avLst/>
          </a:prstGeom>
          <a:solidFill>
            <a:srgbClr val="FFFF00"/>
          </a:solidFill>
          <a:ln w="9525">
            <a:solidFill>
              <a:srgbClr val="000000"/>
            </a:solidFill>
            <a:miter lim="800000"/>
            <a:headEnd/>
            <a:tailEnd/>
          </a:ln>
        </p:spPr>
        <p:txBody>
          <a:bodyPr/>
          <a:lstStyle/>
          <a:p>
            <a:pPr>
              <a:defRPr/>
            </a:pPr>
            <a:endParaRPr lang="en-US">
              <a:latin typeface="Arial" charset="0"/>
            </a:endParaRPr>
          </a:p>
        </p:txBody>
      </p:sp>
      <p:sp>
        <p:nvSpPr>
          <p:cNvPr id="64555" name="AutoShape 43">
            <a:extLst>
              <a:ext uri="{FF2B5EF4-FFF2-40B4-BE49-F238E27FC236}">
                <a16:creationId xmlns:a16="http://schemas.microsoft.com/office/drawing/2014/main" id="{3173ED1F-C953-4425-B42A-9897853474D7}"/>
              </a:ext>
            </a:extLst>
          </p:cNvPr>
          <p:cNvSpPr>
            <a:spLocks noChangeArrowheads="1"/>
          </p:cNvSpPr>
          <p:nvPr/>
        </p:nvSpPr>
        <p:spPr bwMode="auto">
          <a:xfrm>
            <a:off x="10869735" y="4136537"/>
            <a:ext cx="228600" cy="228600"/>
          </a:xfrm>
          <a:prstGeom prst="star5">
            <a:avLst/>
          </a:prstGeom>
          <a:solidFill>
            <a:srgbClr val="FFFF00"/>
          </a:solidFill>
          <a:ln w="9525">
            <a:solidFill>
              <a:srgbClr val="000000"/>
            </a:solidFill>
            <a:miter lim="800000"/>
            <a:headEnd/>
            <a:tailEnd/>
          </a:ln>
        </p:spPr>
        <p:txBody>
          <a:bodyPr/>
          <a:lstStyle/>
          <a:p>
            <a:pPr>
              <a:defRPr/>
            </a:pPr>
            <a:endParaRPr lang="en-US">
              <a:latin typeface="Arial" charset="0"/>
            </a:endParaRPr>
          </a:p>
        </p:txBody>
      </p:sp>
      <p:sp>
        <p:nvSpPr>
          <p:cNvPr id="64556" name="AutoShape 44">
            <a:extLst>
              <a:ext uri="{FF2B5EF4-FFF2-40B4-BE49-F238E27FC236}">
                <a16:creationId xmlns:a16="http://schemas.microsoft.com/office/drawing/2014/main" id="{7922B372-43DB-4E76-BAC1-2CB439C41F6F}"/>
              </a:ext>
            </a:extLst>
          </p:cNvPr>
          <p:cNvSpPr>
            <a:spLocks noChangeArrowheads="1"/>
          </p:cNvSpPr>
          <p:nvPr/>
        </p:nvSpPr>
        <p:spPr bwMode="auto">
          <a:xfrm>
            <a:off x="9572748" y="3272937"/>
            <a:ext cx="228600" cy="228600"/>
          </a:xfrm>
          <a:prstGeom prst="star5">
            <a:avLst/>
          </a:prstGeom>
          <a:solidFill>
            <a:srgbClr val="FFFF00"/>
          </a:solidFill>
          <a:ln w="9525">
            <a:solidFill>
              <a:srgbClr val="000000"/>
            </a:solidFill>
            <a:miter lim="800000"/>
            <a:headEnd/>
            <a:tailEnd/>
          </a:ln>
        </p:spPr>
        <p:txBody>
          <a:bodyPr/>
          <a:lstStyle/>
          <a:p>
            <a:pPr>
              <a:defRPr/>
            </a:pPr>
            <a:endParaRPr lang="en-US">
              <a:latin typeface="Arial" charset="0"/>
            </a:endParaRPr>
          </a:p>
        </p:txBody>
      </p:sp>
      <p:sp>
        <p:nvSpPr>
          <p:cNvPr id="64557" name="AutoShape 45">
            <a:extLst>
              <a:ext uri="{FF2B5EF4-FFF2-40B4-BE49-F238E27FC236}">
                <a16:creationId xmlns:a16="http://schemas.microsoft.com/office/drawing/2014/main" id="{A282431A-6AAD-4E64-AA71-53E9AEF95759}"/>
              </a:ext>
            </a:extLst>
          </p:cNvPr>
          <p:cNvSpPr>
            <a:spLocks noChangeArrowheads="1"/>
          </p:cNvSpPr>
          <p:nvPr/>
        </p:nvSpPr>
        <p:spPr bwMode="auto">
          <a:xfrm>
            <a:off x="8853610" y="3201500"/>
            <a:ext cx="228600" cy="228600"/>
          </a:xfrm>
          <a:prstGeom prst="star5">
            <a:avLst/>
          </a:prstGeom>
          <a:solidFill>
            <a:srgbClr val="FFFF00"/>
          </a:solidFill>
          <a:ln w="9525">
            <a:solidFill>
              <a:srgbClr val="000000"/>
            </a:solidFill>
            <a:miter lim="800000"/>
            <a:headEnd/>
            <a:tailEnd/>
          </a:ln>
        </p:spPr>
        <p:txBody>
          <a:bodyPr/>
          <a:lstStyle/>
          <a:p>
            <a:pPr>
              <a:defRPr/>
            </a:pPr>
            <a:endParaRPr lang="en-US">
              <a:latin typeface="Arial" charset="0"/>
            </a:endParaRPr>
          </a:p>
        </p:txBody>
      </p:sp>
      <p:cxnSp>
        <p:nvCxnSpPr>
          <p:cNvPr id="6165" name="AutoShape 51">
            <a:extLst>
              <a:ext uri="{FF2B5EF4-FFF2-40B4-BE49-F238E27FC236}">
                <a16:creationId xmlns:a16="http://schemas.microsoft.com/office/drawing/2014/main" id="{F71825DD-9BB6-41A0-A6A3-E0DC72FC51F2}"/>
              </a:ext>
            </a:extLst>
          </p:cNvPr>
          <p:cNvCxnSpPr>
            <a:cxnSpLocks noChangeShapeType="1"/>
          </p:cNvCxnSpPr>
          <p:nvPr/>
        </p:nvCxnSpPr>
        <p:spPr bwMode="auto">
          <a:xfrm>
            <a:off x="6550149" y="2696676"/>
            <a:ext cx="4822825" cy="3241675"/>
          </a:xfrm>
          <a:prstGeom prst="straightConnector1">
            <a:avLst/>
          </a:prstGeom>
          <a:noFill/>
          <a:ln w="9525">
            <a:solidFill>
              <a:srgbClr val="00FF00"/>
            </a:solidFill>
            <a:round/>
            <a:headEnd/>
            <a:tailEnd/>
          </a:ln>
          <a:extLst>
            <a:ext uri="{909E8E84-426E-40DD-AFC4-6F175D3DCCD1}">
              <a14:hiddenFill xmlns:a14="http://schemas.microsoft.com/office/drawing/2010/main">
                <a:noFill/>
              </a14:hiddenFill>
            </a:ext>
          </a:extLst>
        </p:spPr>
      </p:cxnSp>
      <p:sp>
        <p:nvSpPr>
          <p:cNvPr id="6166" name="Line 52">
            <a:extLst>
              <a:ext uri="{FF2B5EF4-FFF2-40B4-BE49-F238E27FC236}">
                <a16:creationId xmlns:a16="http://schemas.microsoft.com/office/drawing/2014/main" id="{8AD3DAFC-5C25-442E-8014-344EB2CB3349}"/>
              </a:ext>
            </a:extLst>
          </p:cNvPr>
          <p:cNvSpPr>
            <a:spLocks noChangeShapeType="1"/>
          </p:cNvSpPr>
          <p:nvPr/>
        </p:nvSpPr>
        <p:spPr bwMode="auto">
          <a:xfrm flipV="1">
            <a:off x="7485185" y="3634887"/>
            <a:ext cx="431800" cy="50323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167" name="Line 53">
            <a:extLst>
              <a:ext uri="{FF2B5EF4-FFF2-40B4-BE49-F238E27FC236}">
                <a16:creationId xmlns:a16="http://schemas.microsoft.com/office/drawing/2014/main" id="{64F238CA-8401-472A-8FE9-C230CFE4542B}"/>
              </a:ext>
            </a:extLst>
          </p:cNvPr>
          <p:cNvSpPr>
            <a:spLocks noChangeShapeType="1"/>
          </p:cNvSpPr>
          <p:nvPr/>
        </p:nvSpPr>
        <p:spPr bwMode="auto">
          <a:xfrm flipV="1">
            <a:off x="8853610" y="3777762"/>
            <a:ext cx="431800" cy="50323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168" name="Line 54">
            <a:extLst>
              <a:ext uri="{FF2B5EF4-FFF2-40B4-BE49-F238E27FC236}">
                <a16:creationId xmlns:a16="http://schemas.microsoft.com/office/drawing/2014/main" id="{94CD8E7A-EB09-4EA6-A3F4-57755443BBC7}"/>
              </a:ext>
            </a:extLst>
          </p:cNvPr>
          <p:cNvSpPr>
            <a:spLocks noChangeShapeType="1"/>
          </p:cNvSpPr>
          <p:nvPr/>
        </p:nvSpPr>
        <p:spPr bwMode="auto">
          <a:xfrm flipV="1">
            <a:off x="10149010" y="4642951"/>
            <a:ext cx="431800" cy="50323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cxnSp>
        <p:nvCxnSpPr>
          <p:cNvPr id="6169" name="AutoShape 55">
            <a:extLst>
              <a:ext uri="{FF2B5EF4-FFF2-40B4-BE49-F238E27FC236}">
                <a16:creationId xmlns:a16="http://schemas.microsoft.com/office/drawing/2014/main" id="{AF967103-3F7D-4BB5-BAD9-21712C2E6E56}"/>
              </a:ext>
            </a:extLst>
          </p:cNvPr>
          <p:cNvCxnSpPr>
            <a:cxnSpLocks noChangeShapeType="1"/>
          </p:cNvCxnSpPr>
          <p:nvPr/>
        </p:nvCxnSpPr>
        <p:spPr bwMode="auto">
          <a:xfrm>
            <a:off x="5972298" y="3101488"/>
            <a:ext cx="5111750" cy="3457575"/>
          </a:xfrm>
          <a:prstGeom prst="straightConnector1">
            <a:avLst/>
          </a:prstGeom>
          <a:noFill/>
          <a:ln w="9525">
            <a:solidFill>
              <a:srgbClr val="FF00FF"/>
            </a:solidFill>
            <a:prstDash val="dash"/>
            <a:round/>
            <a:headEnd/>
            <a:tailEnd/>
          </a:ln>
          <a:extLst>
            <a:ext uri="{909E8E84-426E-40DD-AFC4-6F175D3DCCD1}">
              <a14:hiddenFill xmlns:a14="http://schemas.microsoft.com/office/drawing/2010/main">
                <a:noFill/>
              </a14:hiddenFill>
            </a:ext>
          </a:extLst>
        </p:spPr>
      </p:cxnSp>
      <p:cxnSp>
        <p:nvCxnSpPr>
          <p:cNvPr id="6170" name="AutoShape 56">
            <a:extLst>
              <a:ext uri="{FF2B5EF4-FFF2-40B4-BE49-F238E27FC236}">
                <a16:creationId xmlns:a16="http://schemas.microsoft.com/office/drawing/2014/main" id="{6F61F4A6-71E1-42BE-8A33-808CBB7949E3}"/>
              </a:ext>
            </a:extLst>
          </p:cNvPr>
          <p:cNvCxnSpPr>
            <a:cxnSpLocks noChangeShapeType="1"/>
          </p:cNvCxnSpPr>
          <p:nvPr/>
        </p:nvCxnSpPr>
        <p:spPr bwMode="auto">
          <a:xfrm>
            <a:off x="6945435" y="2266463"/>
            <a:ext cx="5111750" cy="3457575"/>
          </a:xfrm>
          <a:prstGeom prst="straightConnector1">
            <a:avLst/>
          </a:prstGeom>
          <a:noFill/>
          <a:ln w="9525">
            <a:solidFill>
              <a:srgbClr val="FF00FF"/>
            </a:solidFill>
            <a:prstDash val="dash"/>
            <a:round/>
            <a:headEnd/>
            <a:tailEnd/>
          </a:ln>
          <a:extLst>
            <a:ext uri="{909E8E84-426E-40DD-AFC4-6F175D3DCCD1}">
              <a14:hiddenFill xmlns:a14="http://schemas.microsoft.com/office/drawing/2010/main">
                <a:noFill/>
              </a14:hiddenFill>
            </a:ext>
          </a:extLst>
        </p:spPr>
      </p:cxnSp>
      <p:sp>
        <p:nvSpPr>
          <p:cNvPr id="6171" name="Line 57">
            <a:extLst>
              <a:ext uri="{FF2B5EF4-FFF2-40B4-BE49-F238E27FC236}">
                <a16:creationId xmlns:a16="http://schemas.microsoft.com/office/drawing/2014/main" id="{F2855AA2-CE85-4782-9246-04ECFF732AE0}"/>
              </a:ext>
            </a:extLst>
          </p:cNvPr>
          <p:cNvSpPr>
            <a:spLocks noChangeShapeType="1"/>
          </p:cNvSpPr>
          <p:nvPr/>
        </p:nvSpPr>
        <p:spPr bwMode="auto">
          <a:xfrm flipV="1">
            <a:off x="6837486" y="2698263"/>
            <a:ext cx="792163" cy="1008063"/>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172" name="Text Box 58">
            <a:extLst>
              <a:ext uri="{FF2B5EF4-FFF2-40B4-BE49-F238E27FC236}">
                <a16:creationId xmlns:a16="http://schemas.microsoft.com/office/drawing/2014/main" id="{E438FDE5-34DC-426A-A5E7-BB2EF7B1F8DD}"/>
              </a:ext>
            </a:extLst>
          </p:cNvPr>
          <p:cNvSpPr txBox="1">
            <a:spLocks noChangeArrowheads="1"/>
          </p:cNvSpPr>
          <p:nvPr/>
        </p:nvSpPr>
        <p:spPr bwMode="auto">
          <a:xfrm rot="18825493">
            <a:off x="6926536" y="2556975"/>
            <a:ext cx="46166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endParaRPr lang="en-US" altLang="en-US"/>
          </a:p>
        </p:txBody>
      </p:sp>
      <p:sp>
        <p:nvSpPr>
          <p:cNvPr id="6173" name="Text Box 59">
            <a:extLst>
              <a:ext uri="{FF2B5EF4-FFF2-40B4-BE49-F238E27FC236}">
                <a16:creationId xmlns:a16="http://schemas.microsoft.com/office/drawing/2014/main" id="{503C718E-ACDD-44C8-8F29-CBF2493F2293}"/>
              </a:ext>
            </a:extLst>
          </p:cNvPr>
          <p:cNvSpPr txBox="1">
            <a:spLocks noChangeArrowheads="1"/>
          </p:cNvSpPr>
          <p:nvPr/>
        </p:nvSpPr>
        <p:spPr bwMode="auto">
          <a:xfrm rot="18501787">
            <a:off x="6980510" y="2523638"/>
            <a:ext cx="46166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endParaRPr lang="en-US" altLang="en-US"/>
          </a:p>
        </p:txBody>
      </p:sp>
      <p:sp>
        <p:nvSpPr>
          <p:cNvPr id="6174" name="Text Box 60">
            <a:extLst>
              <a:ext uri="{FF2B5EF4-FFF2-40B4-BE49-F238E27FC236}">
                <a16:creationId xmlns:a16="http://schemas.microsoft.com/office/drawing/2014/main" id="{67B16A4D-F017-43DA-8598-7CC070630A49}"/>
              </a:ext>
            </a:extLst>
          </p:cNvPr>
          <p:cNvSpPr txBox="1">
            <a:spLocks noChangeArrowheads="1"/>
          </p:cNvSpPr>
          <p:nvPr/>
        </p:nvSpPr>
        <p:spPr bwMode="auto">
          <a:xfrm rot="18548335">
            <a:off x="6489823" y="2830025"/>
            <a:ext cx="1152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400"/>
              <a:t>Margin</a:t>
            </a:r>
          </a:p>
        </p:txBody>
      </p:sp>
      <p:sp>
        <p:nvSpPr>
          <p:cNvPr id="6175" name="Text Box 61">
            <a:extLst>
              <a:ext uri="{FF2B5EF4-FFF2-40B4-BE49-F238E27FC236}">
                <a16:creationId xmlns:a16="http://schemas.microsoft.com/office/drawing/2014/main" id="{5A9C0EF5-6F27-45D7-B39F-03AE8E3B291E}"/>
              </a:ext>
            </a:extLst>
          </p:cNvPr>
          <p:cNvSpPr txBox="1">
            <a:spLocks noChangeArrowheads="1"/>
          </p:cNvSpPr>
          <p:nvPr/>
        </p:nvSpPr>
        <p:spPr bwMode="auto">
          <a:xfrm rot="18768809">
            <a:off x="7269285" y="3490425"/>
            <a:ext cx="43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400"/>
              <a:t>d</a:t>
            </a:r>
          </a:p>
        </p:txBody>
      </p:sp>
      <p:sp>
        <p:nvSpPr>
          <p:cNvPr id="6176" name="Text Box 62">
            <a:extLst>
              <a:ext uri="{FF2B5EF4-FFF2-40B4-BE49-F238E27FC236}">
                <a16:creationId xmlns:a16="http://schemas.microsoft.com/office/drawing/2014/main" id="{432B4F81-3609-4BD4-B450-62241A6E4DFB}"/>
              </a:ext>
            </a:extLst>
          </p:cNvPr>
          <p:cNvSpPr txBox="1">
            <a:spLocks noChangeArrowheads="1"/>
          </p:cNvSpPr>
          <p:nvPr/>
        </p:nvSpPr>
        <p:spPr bwMode="auto">
          <a:xfrm rot="18530459">
            <a:off x="8577385" y="3622187"/>
            <a:ext cx="43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400"/>
              <a:t>d</a:t>
            </a:r>
          </a:p>
        </p:txBody>
      </p:sp>
      <p:sp>
        <p:nvSpPr>
          <p:cNvPr id="6177" name="Text Box 63">
            <a:extLst>
              <a:ext uri="{FF2B5EF4-FFF2-40B4-BE49-F238E27FC236}">
                <a16:creationId xmlns:a16="http://schemas.microsoft.com/office/drawing/2014/main" id="{4766AC53-4596-40E4-B916-741E0E6CCFF6}"/>
              </a:ext>
            </a:extLst>
          </p:cNvPr>
          <p:cNvSpPr txBox="1">
            <a:spLocks noChangeArrowheads="1"/>
          </p:cNvSpPr>
          <p:nvPr/>
        </p:nvSpPr>
        <p:spPr bwMode="auto">
          <a:xfrm rot="18530459">
            <a:off x="9874373" y="4485787"/>
            <a:ext cx="43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400"/>
              <a:t>d</a:t>
            </a:r>
          </a:p>
        </p:txBody>
      </p:sp>
      <p:sp>
        <p:nvSpPr>
          <p:cNvPr id="3" name="Date Placeholder 2">
            <a:extLst>
              <a:ext uri="{FF2B5EF4-FFF2-40B4-BE49-F238E27FC236}">
                <a16:creationId xmlns:a16="http://schemas.microsoft.com/office/drawing/2014/main" id="{2A617D27-4863-4429-9ED6-0AC80FAD3D3B}"/>
              </a:ext>
            </a:extLst>
          </p:cNvPr>
          <p:cNvSpPr>
            <a:spLocks noGrp="1"/>
          </p:cNvSpPr>
          <p:nvPr>
            <p:ph type="dt" sz="half" idx="10"/>
          </p:nvPr>
        </p:nvSpPr>
        <p:spPr/>
        <p:txBody>
          <a:bodyPr/>
          <a:lstStyle/>
          <a:p>
            <a:fld id="{FCFF5A5E-2E85-4324-9975-F27EDCC5BBFA}" type="datetime2">
              <a:rPr lang="en-US" smtClean="0"/>
              <a:t>Tuesday, January 16, 2018</a:t>
            </a:fld>
            <a:endParaRPr lang="en-US" dirty="0"/>
          </a:p>
        </p:txBody>
      </p:sp>
      <p:sp>
        <p:nvSpPr>
          <p:cNvPr id="4" name="Footer Placeholder 3">
            <a:extLst>
              <a:ext uri="{FF2B5EF4-FFF2-40B4-BE49-F238E27FC236}">
                <a16:creationId xmlns:a16="http://schemas.microsoft.com/office/drawing/2014/main" id="{F452AB64-1778-42B0-894E-DA4520088FF1}"/>
              </a:ext>
            </a:extLst>
          </p:cNvPr>
          <p:cNvSpPr>
            <a:spLocks noGrp="1"/>
          </p:cNvSpPr>
          <p:nvPr>
            <p:ph type="ftr" sz="quarter" idx="11"/>
          </p:nvPr>
        </p:nvSpPr>
        <p:spPr/>
        <p:txBody>
          <a:bodyPr/>
          <a:lstStyle/>
          <a:p>
            <a:r>
              <a:rPr lang="en-US"/>
              <a:t>JAYA GUPTA</a:t>
            </a:r>
            <a:endParaRPr lang="en-US" dirty="0"/>
          </a:p>
        </p:txBody>
      </p:sp>
      <p:sp>
        <p:nvSpPr>
          <p:cNvPr id="5" name="Slide Number Placeholder 4">
            <a:extLst>
              <a:ext uri="{FF2B5EF4-FFF2-40B4-BE49-F238E27FC236}">
                <a16:creationId xmlns:a16="http://schemas.microsoft.com/office/drawing/2014/main" id="{DD800787-EE8F-41DD-B0B0-E5AF854AF62B}"/>
              </a:ext>
            </a:extLst>
          </p:cNvPr>
          <p:cNvSpPr>
            <a:spLocks noGrp="1"/>
          </p:cNvSpPr>
          <p:nvPr>
            <p:ph type="sldNum" sz="quarter" idx="12"/>
          </p:nvPr>
        </p:nvSpPr>
        <p:spPr/>
        <p:txBody>
          <a:bodyPr/>
          <a:lstStyle/>
          <a:p>
            <a:fld id="{6113E31D-E2AB-40D1-8B51-AFA5AFEF393A}" type="slidenum">
              <a:rPr lang="en-US" smtClean="0"/>
              <a:pPr/>
              <a:t>74</a:t>
            </a:fld>
            <a:endParaRPr lang="en-US" dirty="0"/>
          </a:p>
        </p:txBody>
      </p:sp>
    </p:spTree>
    <p:extLst>
      <p:ext uri="{BB962C8B-B14F-4D97-AF65-F5344CB8AC3E}">
        <p14:creationId xmlns:p14="http://schemas.microsoft.com/office/powerpoint/2010/main" val="1394794565"/>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330338" y="1822268"/>
            <a:ext cx="6446519" cy="4656909"/>
          </a:xfrm>
        </p:spPr>
        <p:txBody>
          <a:bodyPr>
            <a:normAutofit/>
          </a:bodyPr>
          <a:lstStyle/>
          <a:p>
            <a:pPr>
              <a:buFont typeface="Wingdings" pitchFamily="2" charset="2"/>
              <a:buChar char="v"/>
            </a:pPr>
            <a:r>
              <a:rPr lang="en-US" sz="3400" dirty="0"/>
              <a:t>Supervised Learning</a:t>
            </a:r>
          </a:p>
          <a:p>
            <a:pPr lvl="1">
              <a:buFont typeface="Wingdings" pitchFamily="2" charset="2"/>
              <a:buChar char="v"/>
            </a:pPr>
            <a:r>
              <a:rPr lang="en-US" sz="2800" dirty="0"/>
              <a:t>Classification</a:t>
            </a:r>
          </a:p>
          <a:p>
            <a:pPr marL="1485900" lvl="2" indent="-571500">
              <a:buFont typeface="+mj-lt"/>
              <a:buAutoNum type="romanUcPeriod"/>
            </a:pPr>
            <a:r>
              <a:rPr lang="en-US" sz="2800" dirty="0"/>
              <a:t>Decision Tree</a:t>
            </a:r>
          </a:p>
          <a:p>
            <a:pPr marL="1485900" lvl="2" indent="-571500">
              <a:buFont typeface="+mj-lt"/>
              <a:buAutoNum type="romanUcPeriod"/>
            </a:pPr>
            <a:r>
              <a:rPr lang="en-US" sz="2800" dirty="0"/>
              <a:t>K-Nearest </a:t>
            </a:r>
            <a:r>
              <a:rPr lang="en-US" sz="2800" dirty="0" err="1"/>
              <a:t>Neighbours</a:t>
            </a:r>
            <a:endParaRPr lang="en-US" sz="2800" dirty="0"/>
          </a:p>
          <a:p>
            <a:pPr marL="1485900" lvl="2" indent="-571500">
              <a:buFont typeface="+mj-lt"/>
              <a:buAutoNum type="romanUcPeriod"/>
            </a:pPr>
            <a:r>
              <a:rPr lang="en-US" sz="2800" dirty="0"/>
              <a:t>Naïve </a:t>
            </a:r>
            <a:r>
              <a:rPr lang="en-US" sz="2800" dirty="0" err="1"/>
              <a:t>Bayes</a:t>
            </a:r>
            <a:r>
              <a:rPr lang="en-US" sz="2800" dirty="0"/>
              <a:t> Classifier</a:t>
            </a:r>
          </a:p>
          <a:p>
            <a:pPr marL="1485900" lvl="2" indent="-571500">
              <a:buFont typeface="+mj-lt"/>
              <a:buAutoNum type="romanUcPeriod"/>
            </a:pPr>
            <a:r>
              <a:rPr lang="en-US" sz="2800" dirty="0"/>
              <a:t>Support Vector Machine</a:t>
            </a:r>
          </a:p>
          <a:p>
            <a:pPr lvl="1">
              <a:buFont typeface="Wingdings" pitchFamily="2" charset="2"/>
              <a:buChar char="v"/>
            </a:pPr>
            <a:r>
              <a:rPr lang="en-US" sz="2800" dirty="0"/>
              <a:t>Regression</a:t>
            </a:r>
          </a:p>
          <a:p>
            <a:pPr marL="1425575" lvl="2" indent="-511175">
              <a:buFont typeface="+mj-lt"/>
              <a:buAutoNum type="romanUcPeriod"/>
            </a:pPr>
            <a:r>
              <a:rPr lang="en-US" sz="2800" dirty="0"/>
              <a:t>Linear Regression</a:t>
            </a:r>
          </a:p>
          <a:p>
            <a:pPr>
              <a:buFont typeface="Wingdings" pitchFamily="2" charset="2"/>
              <a:buChar char="v"/>
            </a:pPr>
            <a:r>
              <a:rPr lang="en-US" sz="3400" dirty="0"/>
              <a:t>Unsupervised Learning</a:t>
            </a:r>
            <a:endParaRPr lang="en-US" sz="2800" dirty="0"/>
          </a:p>
        </p:txBody>
      </p:sp>
      <p:sp>
        <p:nvSpPr>
          <p:cNvPr id="6" name="Text Placeholder 5"/>
          <p:cNvSpPr>
            <a:spLocks noGrp="1"/>
          </p:cNvSpPr>
          <p:nvPr>
            <p:ph type="body" sz="half" idx="2"/>
          </p:nvPr>
        </p:nvSpPr>
        <p:spPr>
          <a:xfrm>
            <a:off x="0" y="1894113"/>
            <a:ext cx="4075610" cy="3814355"/>
          </a:xfrm>
        </p:spPr>
        <p:txBody>
          <a:bodyPr>
            <a:noAutofit/>
          </a:bodyPr>
          <a:lstStyle/>
          <a:p>
            <a:pPr algn="ctr"/>
            <a:r>
              <a:rPr lang="en-US" sz="4000" dirty="0">
                <a:solidFill>
                  <a:schemeClr val="bg1"/>
                </a:solidFill>
              </a:rPr>
              <a:t>“A Breakthrough in machine leaning would be Worth Ten </a:t>
            </a:r>
            <a:r>
              <a:rPr lang="en-US" sz="4000" dirty="0" err="1">
                <a:solidFill>
                  <a:schemeClr val="bg1"/>
                </a:solidFill>
              </a:rPr>
              <a:t>Microsofts</a:t>
            </a:r>
            <a:r>
              <a:rPr lang="en-US" sz="4000" dirty="0">
                <a:solidFill>
                  <a:schemeClr val="bg1"/>
                </a:solidFill>
              </a:rPr>
              <a:t>”</a:t>
            </a:r>
          </a:p>
          <a:p>
            <a:pPr algn="ctr"/>
            <a:r>
              <a:rPr lang="en-US" sz="4000" dirty="0">
                <a:solidFill>
                  <a:schemeClr val="bg1"/>
                </a:solidFill>
              </a:rPr>
              <a:t>                 -</a:t>
            </a:r>
            <a:r>
              <a:rPr lang="en-US" sz="3200" dirty="0">
                <a:solidFill>
                  <a:schemeClr val="bg1"/>
                </a:solidFill>
              </a:rPr>
              <a:t>Bill Gates</a:t>
            </a:r>
          </a:p>
        </p:txBody>
      </p:sp>
      <p:sp>
        <p:nvSpPr>
          <p:cNvPr id="4" name="Title 3"/>
          <p:cNvSpPr>
            <a:spLocks noGrp="1"/>
          </p:cNvSpPr>
          <p:nvPr>
            <p:ph type="title"/>
          </p:nvPr>
        </p:nvSpPr>
        <p:spPr>
          <a:xfrm>
            <a:off x="4140924" y="0"/>
            <a:ext cx="8051075" cy="1593669"/>
          </a:xfrm>
        </p:spPr>
        <p:txBody>
          <a:bodyPr>
            <a:normAutofit/>
          </a:bodyPr>
          <a:lstStyle/>
          <a:p>
            <a:r>
              <a:rPr lang="en-US" sz="5400" b="1" dirty="0">
                <a:solidFill>
                  <a:schemeClr val="tx1"/>
                </a:solidFill>
              </a:rPr>
              <a:t>Machine Learning Outline</a:t>
            </a:r>
          </a:p>
        </p:txBody>
      </p:sp>
      <p:sp>
        <p:nvSpPr>
          <p:cNvPr id="7" name="Notched Right Arrow 6"/>
          <p:cNvSpPr/>
          <p:nvPr/>
        </p:nvSpPr>
        <p:spPr>
          <a:xfrm rot="10800000">
            <a:off x="8451270" y="5140036"/>
            <a:ext cx="1440874" cy="457200"/>
          </a:xfrm>
          <a:prstGeom prst="notch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CED59A96-E09C-45E2-851B-050FB05631F6}"/>
              </a:ext>
            </a:extLst>
          </p:cNvPr>
          <p:cNvSpPr>
            <a:spLocks noGrp="1"/>
          </p:cNvSpPr>
          <p:nvPr>
            <p:ph type="dt" sz="half" idx="10"/>
          </p:nvPr>
        </p:nvSpPr>
        <p:spPr/>
        <p:txBody>
          <a:bodyPr/>
          <a:lstStyle/>
          <a:p>
            <a:fld id="{B364B82C-BD73-4A05-AFA4-E5CD8689F843}" type="datetime2">
              <a:rPr lang="en-US" smtClean="0"/>
              <a:t>Tuesday, January 16, 2018</a:t>
            </a:fld>
            <a:endParaRPr lang="en-US" dirty="0"/>
          </a:p>
        </p:txBody>
      </p:sp>
      <p:sp>
        <p:nvSpPr>
          <p:cNvPr id="3" name="Footer Placeholder 2">
            <a:extLst>
              <a:ext uri="{FF2B5EF4-FFF2-40B4-BE49-F238E27FC236}">
                <a16:creationId xmlns:a16="http://schemas.microsoft.com/office/drawing/2014/main" id="{B37B742F-10EA-4232-A110-26C9047DFC49}"/>
              </a:ext>
            </a:extLst>
          </p:cNvPr>
          <p:cNvSpPr>
            <a:spLocks noGrp="1"/>
          </p:cNvSpPr>
          <p:nvPr>
            <p:ph type="ftr" sz="quarter" idx="11"/>
          </p:nvPr>
        </p:nvSpPr>
        <p:spPr/>
        <p:txBody>
          <a:bodyPr/>
          <a:lstStyle/>
          <a:p>
            <a:r>
              <a:rPr lang="en-US"/>
              <a:t>JAYA GUPTA</a:t>
            </a:r>
            <a:endParaRPr lang="en-US" dirty="0"/>
          </a:p>
        </p:txBody>
      </p:sp>
      <p:sp>
        <p:nvSpPr>
          <p:cNvPr id="8" name="Slide Number Placeholder 7">
            <a:extLst>
              <a:ext uri="{FF2B5EF4-FFF2-40B4-BE49-F238E27FC236}">
                <a16:creationId xmlns:a16="http://schemas.microsoft.com/office/drawing/2014/main" id="{F34B8997-8976-4EAA-8F91-A0816E13F078}"/>
              </a:ext>
            </a:extLst>
          </p:cNvPr>
          <p:cNvSpPr>
            <a:spLocks noGrp="1"/>
          </p:cNvSpPr>
          <p:nvPr>
            <p:ph type="sldNum" sz="quarter" idx="12"/>
          </p:nvPr>
        </p:nvSpPr>
        <p:spPr/>
        <p:txBody>
          <a:bodyPr/>
          <a:lstStyle/>
          <a:p>
            <a:fld id="{4FAB73BC-B049-4115-A692-8D63A059BFB8}" type="slidenum">
              <a:rPr lang="en-US" smtClean="0"/>
              <a:pPr/>
              <a:t>75</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097280" y="286603"/>
            <a:ext cx="10058400" cy="1450757"/>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sz="8000" b="1" i="0" u="none" strike="noStrike" kern="1200" cap="none" spc="-50" normalizeH="0" baseline="0" noProof="0" dirty="0">
                <a:ln>
                  <a:noFill/>
                </a:ln>
                <a:solidFill>
                  <a:schemeClr val="accent2">
                    <a:lumMod val="75000"/>
                  </a:schemeClr>
                </a:solidFill>
                <a:effectLst/>
                <a:uLnTx/>
                <a:uFillTx/>
                <a:latin typeface="+mj-lt"/>
                <a:ea typeface="+mj-ea"/>
                <a:cs typeface="+mj-cs"/>
              </a:rPr>
              <a:t>Task -8</a:t>
            </a:r>
          </a:p>
        </p:txBody>
      </p:sp>
      <p:sp>
        <p:nvSpPr>
          <p:cNvPr id="8" name="Title 4"/>
          <p:cNvSpPr>
            <a:spLocks noGrp="1"/>
          </p:cNvSpPr>
          <p:nvPr>
            <p:ph type="ctrTitle"/>
          </p:nvPr>
        </p:nvSpPr>
        <p:spPr>
          <a:xfrm>
            <a:off x="1180407" y="2161309"/>
            <a:ext cx="10058400" cy="1720456"/>
          </a:xfrm>
        </p:spPr>
        <p:txBody>
          <a:bodyPr>
            <a:noAutofit/>
          </a:bodyPr>
          <a:lstStyle/>
          <a:p>
            <a:r>
              <a:rPr lang="en-US" sz="4400" b="1" dirty="0"/>
              <a:t>Take Housing Price dataset and predict the price of new house area.</a:t>
            </a:r>
            <a:endParaRPr lang="en-US" sz="4400" dirty="0"/>
          </a:p>
        </p:txBody>
      </p:sp>
      <p:sp>
        <p:nvSpPr>
          <p:cNvPr id="7" name="Subtitle 5"/>
          <p:cNvSpPr txBox="1">
            <a:spLocks/>
          </p:cNvSpPr>
          <p:nvPr/>
        </p:nvSpPr>
        <p:spPr>
          <a:xfrm>
            <a:off x="1127760" y="4441765"/>
            <a:ext cx="10058400" cy="1143000"/>
          </a:xfrm>
          <a:prstGeom prst="rect">
            <a:avLst/>
          </a:prstGeom>
        </p:spPr>
        <p:txBody>
          <a:bodyPr vert="horz" lIns="91440" tIns="45720" rIns="91440" bIns="45720" rtlCol="0">
            <a:noAutofit/>
          </a:bodyPr>
          <a:lstStyle/>
          <a:p>
            <a:pPr lvl="0" defTabSz="914400">
              <a:lnSpc>
                <a:spcPct val="90000"/>
              </a:lnSpc>
              <a:spcBef>
                <a:spcPts val="1200"/>
              </a:spcBef>
              <a:spcAft>
                <a:spcPts val="200"/>
              </a:spcAft>
              <a:buSzPct val="100000"/>
              <a:buFont typeface="Wingdings" pitchFamily="2" charset="2"/>
              <a:buChar char="v"/>
              <a:defRPr/>
            </a:pPr>
            <a:r>
              <a:rPr lang="en-US" sz="3200" b="1" cap="all" spc="200" dirty="0">
                <a:solidFill>
                  <a:schemeClr val="accent4"/>
                </a:solidFill>
                <a:latin typeface="+mj-lt"/>
              </a:rPr>
              <a:t>Tools Required : python(3.6)/Anaconda3</a:t>
            </a:r>
          </a:p>
          <a:p>
            <a:pPr lvl="0" defTabSz="914400">
              <a:lnSpc>
                <a:spcPct val="90000"/>
              </a:lnSpc>
              <a:spcBef>
                <a:spcPts val="1200"/>
              </a:spcBef>
              <a:spcAft>
                <a:spcPts val="200"/>
              </a:spcAft>
              <a:buSzPct val="100000"/>
              <a:buFont typeface="Wingdings" pitchFamily="2" charset="2"/>
              <a:buChar char="v"/>
              <a:defRPr/>
            </a:pPr>
            <a:r>
              <a:rPr lang="en-US" sz="3200" b="1" cap="all" spc="200" dirty="0">
                <a:solidFill>
                  <a:schemeClr val="accent4"/>
                </a:solidFill>
                <a:latin typeface="+mj-lt"/>
              </a:rPr>
              <a:t>Libraries Required: </a:t>
            </a:r>
            <a:r>
              <a:rPr lang="en-US" sz="3200" b="1" cap="all" spc="200" dirty="0" err="1">
                <a:solidFill>
                  <a:schemeClr val="accent4"/>
                </a:solidFill>
                <a:latin typeface="+mj-lt"/>
              </a:rPr>
              <a:t>Sklearn</a:t>
            </a:r>
            <a:r>
              <a:rPr lang="en-US" sz="3200" b="1" cap="all" spc="200" dirty="0">
                <a:solidFill>
                  <a:schemeClr val="accent4"/>
                </a:solidFill>
                <a:latin typeface="+mj-lt"/>
              </a:rPr>
              <a:t> , NUMPY, </a:t>
            </a:r>
            <a:r>
              <a:rPr lang="en-US" sz="3200" b="1" cap="all" spc="200" dirty="0" err="1">
                <a:solidFill>
                  <a:schemeClr val="accent4"/>
                </a:solidFill>
                <a:latin typeface="+mj-lt"/>
              </a:rPr>
              <a:t>MatplotLiB</a:t>
            </a:r>
            <a:r>
              <a:rPr lang="en-US" sz="3200" b="1" cap="all" spc="200" dirty="0">
                <a:solidFill>
                  <a:schemeClr val="accent4"/>
                </a:solidFill>
                <a:latin typeface="+mj-lt"/>
              </a:rPr>
              <a:t>, python library</a:t>
            </a:r>
          </a:p>
          <a:p>
            <a:pPr lvl="0" defTabSz="914400">
              <a:lnSpc>
                <a:spcPct val="90000"/>
              </a:lnSpc>
              <a:spcBef>
                <a:spcPts val="1200"/>
              </a:spcBef>
              <a:spcAft>
                <a:spcPts val="200"/>
              </a:spcAft>
              <a:buSzPct val="100000"/>
              <a:buFont typeface="Wingdings" pitchFamily="2" charset="2"/>
              <a:buChar char="v"/>
              <a:defRPr/>
            </a:pPr>
            <a:endParaRPr lang="en-US" sz="3200" b="1" cap="all" spc="200" dirty="0">
              <a:solidFill>
                <a:schemeClr val="accent4"/>
              </a:solidFill>
              <a:latin typeface="+mj-lt"/>
            </a:endParaRPr>
          </a:p>
        </p:txBody>
      </p:sp>
      <p:sp>
        <p:nvSpPr>
          <p:cNvPr id="2" name="Date Placeholder 1">
            <a:extLst>
              <a:ext uri="{FF2B5EF4-FFF2-40B4-BE49-F238E27FC236}">
                <a16:creationId xmlns:a16="http://schemas.microsoft.com/office/drawing/2014/main" id="{CF46D9D5-AA7C-4CA0-8C0F-B952E3B76A02}"/>
              </a:ext>
            </a:extLst>
          </p:cNvPr>
          <p:cNvSpPr>
            <a:spLocks noGrp="1"/>
          </p:cNvSpPr>
          <p:nvPr>
            <p:ph type="dt" sz="half" idx="10"/>
          </p:nvPr>
        </p:nvSpPr>
        <p:spPr/>
        <p:txBody>
          <a:bodyPr/>
          <a:lstStyle/>
          <a:p>
            <a:fld id="{3887DCB6-020A-4E3B-AE21-78946BFE56DF}" type="datetime2">
              <a:rPr lang="en-US" smtClean="0"/>
              <a:t>Tuesday, January 16, 2018</a:t>
            </a:fld>
            <a:endParaRPr lang="en-US" dirty="0"/>
          </a:p>
        </p:txBody>
      </p:sp>
      <p:sp>
        <p:nvSpPr>
          <p:cNvPr id="3" name="Footer Placeholder 2">
            <a:extLst>
              <a:ext uri="{FF2B5EF4-FFF2-40B4-BE49-F238E27FC236}">
                <a16:creationId xmlns:a16="http://schemas.microsoft.com/office/drawing/2014/main" id="{BE463155-81DF-413E-9A11-553C8B09AE35}"/>
              </a:ext>
            </a:extLst>
          </p:cNvPr>
          <p:cNvSpPr>
            <a:spLocks noGrp="1"/>
          </p:cNvSpPr>
          <p:nvPr>
            <p:ph type="ftr" sz="quarter" idx="11"/>
          </p:nvPr>
        </p:nvSpPr>
        <p:spPr/>
        <p:txBody>
          <a:bodyPr/>
          <a:lstStyle/>
          <a:p>
            <a:r>
              <a:rPr lang="en-US"/>
              <a:t>JAYA GUPTA</a:t>
            </a:r>
            <a:endParaRPr lang="en-US" dirty="0"/>
          </a:p>
        </p:txBody>
      </p:sp>
      <p:sp>
        <p:nvSpPr>
          <p:cNvPr id="4" name="Slide Number Placeholder 3">
            <a:extLst>
              <a:ext uri="{FF2B5EF4-FFF2-40B4-BE49-F238E27FC236}">
                <a16:creationId xmlns:a16="http://schemas.microsoft.com/office/drawing/2014/main" id="{1F276F19-F3A0-4B9C-9F67-CC9E1DC83C5A}"/>
              </a:ext>
            </a:extLst>
          </p:cNvPr>
          <p:cNvSpPr>
            <a:spLocks noGrp="1"/>
          </p:cNvSpPr>
          <p:nvPr>
            <p:ph type="sldNum" sz="quarter" idx="12"/>
          </p:nvPr>
        </p:nvSpPr>
        <p:spPr/>
        <p:txBody>
          <a:bodyPr/>
          <a:lstStyle/>
          <a:p>
            <a:fld id="{4FAB73BC-B049-4115-A692-8D63A059BFB8}" type="slidenum">
              <a:rPr lang="en-US" smtClean="0"/>
              <a:pPr/>
              <a:t>76</a:t>
            </a:fld>
            <a:endParaRPr lang="en-US" dirty="0"/>
          </a:p>
        </p:txBody>
      </p:sp>
    </p:spTree>
  </p:cSld>
  <p:clrMapOvr>
    <a:masterClrMapping/>
  </p:clrMapOvr>
  <p:transition spd="slow">
    <p:comb/>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097280" y="286603"/>
            <a:ext cx="10058400" cy="1450757"/>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sz="8000" b="1" i="0" u="none" strike="noStrike" kern="1200" cap="none" spc="-50" normalizeH="0" baseline="0" noProof="0" dirty="0">
                <a:ln>
                  <a:noFill/>
                </a:ln>
                <a:solidFill>
                  <a:schemeClr val="accent2">
                    <a:lumMod val="75000"/>
                  </a:schemeClr>
                </a:solidFill>
                <a:effectLst/>
                <a:uLnTx/>
                <a:uFillTx/>
                <a:latin typeface="+mj-lt"/>
                <a:ea typeface="+mj-ea"/>
                <a:cs typeface="+mj-cs"/>
              </a:rPr>
              <a:t>Task -9</a:t>
            </a:r>
          </a:p>
        </p:txBody>
      </p:sp>
      <p:sp>
        <p:nvSpPr>
          <p:cNvPr id="8" name="Title 4"/>
          <p:cNvSpPr>
            <a:spLocks noGrp="1"/>
          </p:cNvSpPr>
          <p:nvPr>
            <p:ph type="ctrTitle"/>
          </p:nvPr>
        </p:nvSpPr>
        <p:spPr>
          <a:xfrm>
            <a:off x="1180407" y="2161309"/>
            <a:ext cx="6675120" cy="1720456"/>
          </a:xfrm>
        </p:spPr>
        <p:txBody>
          <a:bodyPr>
            <a:noAutofit/>
          </a:bodyPr>
          <a:lstStyle/>
          <a:p>
            <a:r>
              <a:rPr lang="en-US" sz="4400" b="1" dirty="0"/>
              <a:t>Detect Faces in an Image by using </a:t>
            </a:r>
            <a:r>
              <a:rPr lang="en-US" sz="4400" b="1" dirty="0" err="1"/>
              <a:t>Haarcascade</a:t>
            </a:r>
            <a:r>
              <a:rPr lang="en-US" sz="4400" b="1" dirty="0"/>
              <a:t> data.</a:t>
            </a:r>
          </a:p>
        </p:txBody>
      </p:sp>
      <p:sp>
        <p:nvSpPr>
          <p:cNvPr id="7" name="Subtitle 5"/>
          <p:cNvSpPr txBox="1">
            <a:spLocks/>
          </p:cNvSpPr>
          <p:nvPr/>
        </p:nvSpPr>
        <p:spPr>
          <a:xfrm>
            <a:off x="1127760" y="4441765"/>
            <a:ext cx="10058400" cy="1143000"/>
          </a:xfrm>
          <a:prstGeom prst="rect">
            <a:avLst/>
          </a:prstGeom>
        </p:spPr>
        <p:txBody>
          <a:bodyPr vert="horz" lIns="91440" tIns="45720" rIns="91440" bIns="45720" rtlCol="0">
            <a:noAutofit/>
          </a:bodyPr>
          <a:lstStyle/>
          <a:p>
            <a:pPr lvl="0" defTabSz="914400">
              <a:lnSpc>
                <a:spcPct val="90000"/>
              </a:lnSpc>
              <a:spcBef>
                <a:spcPts val="1200"/>
              </a:spcBef>
              <a:spcAft>
                <a:spcPts val="200"/>
              </a:spcAft>
              <a:buSzPct val="100000"/>
              <a:buFont typeface="Wingdings" pitchFamily="2" charset="2"/>
              <a:buChar char="v"/>
              <a:defRPr/>
            </a:pPr>
            <a:r>
              <a:rPr lang="en-US" sz="3200" b="1" cap="all" spc="200" dirty="0">
                <a:solidFill>
                  <a:schemeClr val="accent4"/>
                </a:solidFill>
                <a:latin typeface="+mj-lt"/>
              </a:rPr>
              <a:t>Tools Required : python(3.6)/Anaconda3</a:t>
            </a:r>
          </a:p>
          <a:p>
            <a:pPr lvl="0" defTabSz="914400">
              <a:lnSpc>
                <a:spcPct val="90000"/>
              </a:lnSpc>
              <a:spcBef>
                <a:spcPts val="1200"/>
              </a:spcBef>
              <a:spcAft>
                <a:spcPts val="200"/>
              </a:spcAft>
              <a:buSzPct val="100000"/>
              <a:buFont typeface="Wingdings" pitchFamily="2" charset="2"/>
              <a:buChar char="v"/>
              <a:defRPr/>
            </a:pPr>
            <a:r>
              <a:rPr lang="en-US" sz="3200" b="1" cap="all" spc="200" dirty="0">
                <a:solidFill>
                  <a:schemeClr val="accent4"/>
                </a:solidFill>
                <a:latin typeface="+mj-lt"/>
              </a:rPr>
              <a:t>Libraries Required: </a:t>
            </a:r>
            <a:r>
              <a:rPr lang="en-US" sz="3200" b="1" cap="all" spc="200" dirty="0" err="1">
                <a:solidFill>
                  <a:schemeClr val="accent4"/>
                </a:solidFill>
                <a:latin typeface="+mj-lt"/>
              </a:rPr>
              <a:t>Sklearn</a:t>
            </a:r>
            <a:r>
              <a:rPr lang="en-US" sz="3200" b="1" cap="all" spc="200" dirty="0">
                <a:solidFill>
                  <a:schemeClr val="accent4"/>
                </a:solidFill>
                <a:latin typeface="+mj-lt"/>
              </a:rPr>
              <a:t> , NUMPY, </a:t>
            </a:r>
            <a:r>
              <a:rPr lang="en-US" sz="3200" b="1" cap="all" spc="200" dirty="0" err="1">
                <a:solidFill>
                  <a:schemeClr val="accent4"/>
                </a:solidFill>
                <a:latin typeface="+mj-lt"/>
              </a:rPr>
              <a:t>MatplotLiB</a:t>
            </a:r>
            <a:r>
              <a:rPr lang="en-US" sz="3200" b="1" cap="all" spc="200" dirty="0">
                <a:solidFill>
                  <a:schemeClr val="accent4"/>
                </a:solidFill>
                <a:latin typeface="+mj-lt"/>
              </a:rPr>
              <a:t>, python library</a:t>
            </a:r>
          </a:p>
          <a:p>
            <a:pPr lvl="0" defTabSz="914400">
              <a:lnSpc>
                <a:spcPct val="90000"/>
              </a:lnSpc>
              <a:spcBef>
                <a:spcPts val="1200"/>
              </a:spcBef>
              <a:spcAft>
                <a:spcPts val="200"/>
              </a:spcAft>
              <a:buSzPct val="100000"/>
              <a:buFont typeface="Wingdings" pitchFamily="2" charset="2"/>
              <a:buChar char="v"/>
              <a:defRPr/>
            </a:pPr>
            <a:endParaRPr lang="en-US" sz="3200" b="1" cap="all" spc="200" dirty="0">
              <a:solidFill>
                <a:schemeClr val="accent4"/>
              </a:solidFill>
              <a:latin typeface="+mj-lt"/>
            </a:endParaRPr>
          </a:p>
        </p:txBody>
      </p:sp>
      <p:pic>
        <p:nvPicPr>
          <p:cNvPr id="51202" name="Picture 2" descr="C:\Users\Ramendra\Desktop\fdp data\fdp 2017\result.jpg"/>
          <p:cNvPicPr>
            <a:picLocks noChangeAspect="1" noChangeArrowheads="1"/>
          </p:cNvPicPr>
          <p:nvPr/>
        </p:nvPicPr>
        <p:blipFill>
          <a:blip r:embed="rId2"/>
          <a:srcRect/>
          <a:stretch>
            <a:fillRect/>
          </a:stretch>
        </p:blipFill>
        <p:spPr bwMode="auto">
          <a:xfrm>
            <a:off x="7716981" y="1856014"/>
            <a:ext cx="4225637" cy="2414650"/>
          </a:xfrm>
          <a:prstGeom prst="rect">
            <a:avLst/>
          </a:prstGeom>
          <a:noFill/>
        </p:spPr>
      </p:pic>
      <p:sp>
        <p:nvSpPr>
          <p:cNvPr id="2" name="Date Placeholder 1">
            <a:extLst>
              <a:ext uri="{FF2B5EF4-FFF2-40B4-BE49-F238E27FC236}">
                <a16:creationId xmlns:a16="http://schemas.microsoft.com/office/drawing/2014/main" id="{158ED68D-6DED-456C-8161-DFC64D75299F}"/>
              </a:ext>
            </a:extLst>
          </p:cNvPr>
          <p:cNvSpPr>
            <a:spLocks noGrp="1"/>
          </p:cNvSpPr>
          <p:nvPr>
            <p:ph type="dt" sz="half" idx="10"/>
          </p:nvPr>
        </p:nvSpPr>
        <p:spPr/>
        <p:txBody>
          <a:bodyPr/>
          <a:lstStyle/>
          <a:p>
            <a:fld id="{BB46E407-5780-49C7-9C4A-0F72E6ADD80C}" type="datetime2">
              <a:rPr lang="en-US" smtClean="0"/>
              <a:t>Tuesday, January 16, 2018</a:t>
            </a:fld>
            <a:endParaRPr lang="en-US" dirty="0"/>
          </a:p>
        </p:txBody>
      </p:sp>
      <p:sp>
        <p:nvSpPr>
          <p:cNvPr id="3" name="Footer Placeholder 2">
            <a:extLst>
              <a:ext uri="{FF2B5EF4-FFF2-40B4-BE49-F238E27FC236}">
                <a16:creationId xmlns:a16="http://schemas.microsoft.com/office/drawing/2014/main" id="{3D660097-17C3-46C0-AD9A-419913C561F1}"/>
              </a:ext>
            </a:extLst>
          </p:cNvPr>
          <p:cNvSpPr>
            <a:spLocks noGrp="1"/>
          </p:cNvSpPr>
          <p:nvPr>
            <p:ph type="ftr" sz="quarter" idx="11"/>
          </p:nvPr>
        </p:nvSpPr>
        <p:spPr/>
        <p:txBody>
          <a:bodyPr/>
          <a:lstStyle/>
          <a:p>
            <a:r>
              <a:rPr lang="en-US"/>
              <a:t>JAYA GUPTA</a:t>
            </a:r>
            <a:endParaRPr lang="en-US" dirty="0"/>
          </a:p>
        </p:txBody>
      </p:sp>
      <p:sp>
        <p:nvSpPr>
          <p:cNvPr id="4" name="Slide Number Placeholder 3">
            <a:extLst>
              <a:ext uri="{FF2B5EF4-FFF2-40B4-BE49-F238E27FC236}">
                <a16:creationId xmlns:a16="http://schemas.microsoft.com/office/drawing/2014/main" id="{1DAD72CF-8A5B-4C6B-98F5-17B500CC4A39}"/>
              </a:ext>
            </a:extLst>
          </p:cNvPr>
          <p:cNvSpPr>
            <a:spLocks noGrp="1"/>
          </p:cNvSpPr>
          <p:nvPr>
            <p:ph type="sldNum" sz="quarter" idx="12"/>
          </p:nvPr>
        </p:nvSpPr>
        <p:spPr/>
        <p:txBody>
          <a:bodyPr/>
          <a:lstStyle/>
          <a:p>
            <a:fld id="{4FAB73BC-B049-4115-A692-8D63A059BFB8}" type="slidenum">
              <a:rPr lang="en-US" smtClean="0"/>
              <a:pPr/>
              <a:t>77</a:t>
            </a:fld>
            <a:endParaRPr lang="en-US" dirty="0"/>
          </a:p>
        </p:txBody>
      </p:sp>
    </p:spTree>
    <p:extLst>
      <p:ext uri="{BB962C8B-B14F-4D97-AF65-F5344CB8AC3E}">
        <p14:creationId xmlns:p14="http://schemas.microsoft.com/office/powerpoint/2010/main" val="4028760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4" name="Rectangle 12">
            <a:extLst>
              <a:ext uri="{FF2B5EF4-FFF2-40B4-BE49-F238E27FC236}">
                <a16:creationId xmlns:a16="http://schemas.microsoft.com/office/drawing/2014/main" id="{C2579DAE-C141-48DB-810E-C070C300819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14">
            <a:extLst>
              <a:ext uri="{FF2B5EF4-FFF2-40B4-BE49-F238E27FC236}">
                <a16:creationId xmlns:a16="http://schemas.microsoft.com/office/drawing/2014/main" id="{02FD90C3-6350-4D5B-9738-6E94EDF30F7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16">
            <a:extLst>
              <a:ext uri="{FF2B5EF4-FFF2-40B4-BE49-F238E27FC236}">
                <a16:creationId xmlns:a16="http://schemas.microsoft.com/office/drawing/2014/main" id="{41497DE5-0939-4D1D-9350-0C5E1B209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18">
            <a:extLst>
              <a:ext uri="{FF2B5EF4-FFF2-40B4-BE49-F238E27FC236}">
                <a16:creationId xmlns:a16="http://schemas.microsoft.com/office/drawing/2014/main" id="{5CCC70ED-6C63-4537-B7EB-51990D6C0A6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20">
            <a:extLst>
              <a:ext uri="{FF2B5EF4-FFF2-40B4-BE49-F238E27FC236}">
                <a16:creationId xmlns:a16="http://schemas.microsoft.com/office/drawing/2014/main" id="{B76E24C1-2968-40DC-A36E-F6B85F0F075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a:extLst>
              <a:ext uri="{FF2B5EF4-FFF2-40B4-BE49-F238E27FC236}">
                <a16:creationId xmlns:a16="http://schemas.microsoft.com/office/drawing/2014/main" id="{009CE14B-0D41-4158-8633-6908FBE0BC3F}"/>
              </a:ext>
            </a:extLst>
          </p:cNvPr>
          <p:cNvPicPr>
            <a:picLocks noGrp="1" noChangeAspect="1"/>
          </p:cNvPicPr>
          <p:nvPr>
            <p:ph type="pic" idx="1"/>
          </p:nvPr>
        </p:nvPicPr>
        <p:blipFill>
          <a:blip r:embed="rId3"/>
          <a:stretch>
            <a:fillRect/>
          </a:stretch>
        </p:blipFill>
        <p:spPr>
          <a:xfrm>
            <a:off x="519572" y="521208"/>
            <a:ext cx="11149695" cy="5818060"/>
          </a:xfrm>
          <a:prstGeom prst="rect">
            <a:avLst/>
          </a:prstGeom>
        </p:spPr>
      </p:pic>
      <p:sp>
        <p:nvSpPr>
          <p:cNvPr id="6" name="Text Placeholder 5">
            <a:extLst>
              <a:ext uri="{FF2B5EF4-FFF2-40B4-BE49-F238E27FC236}">
                <a16:creationId xmlns:a16="http://schemas.microsoft.com/office/drawing/2014/main" id="{B019844D-E4D2-4E28-A348-8E44B4414A2D}"/>
              </a:ext>
            </a:extLst>
          </p:cNvPr>
          <p:cNvSpPr>
            <a:spLocks noGrp="1"/>
          </p:cNvSpPr>
          <p:nvPr>
            <p:ph type="body" sz="half" idx="2"/>
          </p:nvPr>
        </p:nvSpPr>
        <p:spPr>
          <a:xfrm>
            <a:off x="699714" y="645910"/>
            <a:ext cx="10113264" cy="594360"/>
          </a:xfrm>
        </p:spPr>
        <p:txBody>
          <a:bodyPr/>
          <a:lstStyle/>
          <a:p>
            <a:endParaRPr lang="en-US" dirty="0"/>
          </a:p>
        </p:txBody>
      </p:sp>
      <p:pic>
        <p:nvPicPr>
          <p:cNvPr id="14" name="Picture 13">
            <a:extLst>
              <a:ext uri="{FF2B5EF4-FFF2-40B4-BE49-F238E27FC236}">
                <a16:creationId xmlns:a16="http://schemas.microsoft.com/office/drawing/2014/main" id="{9FDB2BA2-756A-42EE-9DFB-5EC2FFE64E16}"/>
              </a:ext>
            </a:extLst>
          </p:cNvPr>
          <p:cNvPicPr>
            <a:picLocks noChangeAspect="1"/>
          </p:cNvPicPr>
          <p:nvPr/>
        </p:nvPicPr>
        <p:blipFill>
          <a:blip r:embed="rId2"/>
          <a:stretch>
            <a:fillRect/>
          </a:stretch>
        </p:blipFill>
        <p:spPr>
          <a:xfrm>
            <a:off x="519571" y="516342"/>
            <a:ext cx="11149696" cy="5856202"/>
          </a:xfrm>
          <a:prstGeom prst="rect">
            <a:avLst/>
          </a:prstGeom>
        </p:spPr>
      </p:pic>
      <p:sp>
        <p:nvSpPr>
          <p:cNvPr id="11" name="Rectangle 10">
            <a:extLst>
              <a:ext uri="{FF2B5EF4-FFF2-40B4-BE49-F238E27FC236}">
                <a16:creationId xmlns:a16="http://schemas.microsoft.com/office/drawing/2014/main" id="{F9F3CDF3-4595-47DF-967F-7CCACD91A6A1}"/>
              </a:ext>
            </a:extLst>
          </p:cNvPr>
          <p:cNvSpPr/>
          <p:nvPr/>
        </p:nvSpPr>
        <p:spPr>
          <a:xfrm>
            <a:off x="699714" y="2738735"/>
            <a:ext cx="3148939"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Thank You</a:t>
            </a:r>
          </a:p>
        </p:txBody>
      </p:sp>
      <p:sp>
        <p:nvSpPr>
          <p:cNvPr id="2" name="Date Placeholder 1">
            <a:extLst>
              <a:ext uri="{FF2B5EF4-FFF2-40B4-BE49-F238E27FC236}">
                <a16:creationId xmlns:a16="http://schemas.microsoft.com/office/drawing/2014/main" id="{FB14FF7D-F421-4EE5-B114-828AC94463DA}"/>
              </a:ext>
            </a:extLst>
          </p:cNvPr>
          <p:cNvSpPr>
            <a:spLocks noGrp="1"/>
          </p:cNvSpPr>
          <p:nvPr>
            <p:ph type="dt" sz="half" idx="10"/>
          </p:nvPr>
        </p:nvSpPr>
        <p:spPr/>
        <p:txBody>
          <a:bodyPr/>
          <a:lstStyle/>
          <a:p>
            <a:fld id="{26FC8EF3-04B3-4B2B-A0B2-08708A9A0292}" type="datetime2">
              <a:rPr lang="en-US" smtClean="0"/>
              <a:t>Tuesday, January 16, 2018</a:t>
            </a:fld>
            <a:endParaRPr lang="en-US" dirty="0"/>
          </a:p>
        </p:txBody>
      </p:sp>
      <p:sp>
        <p:nvSpPr>
          <p:cNvPr id="3" name="Footer Placeholder 2">
            <a:extLst>
              <a:ext uri="{FF2B5EF4-FFF2-40B4-BE49-F238E27FC236}">
                <a16:creationId xmlns:a16="http://schemas.microsoft.com/office/drawing/2014/main" id="{483A1B37-D85E-4667-A598-1A75A500B05E}"/>
              </a:ext>
            </a:extLst>
          </p:cNvPr>
          <p:cNvSpPr>
            <a:spLocks noGrp="1"/>
          </p:cNvSpPr>
          <p:nvPr>
            <p:ph type="ftr" sz="quarter" idx="11"/>
          </p:nvPr>
        </p:nvSpPr>
        <p:spPr/>
        <p:txBody>
          <a:bodyPr/>
          <a:lstStyle/>
          <a:p>
            <a:r>
              <a:rPr lang="en-US"/>
              <a:t>JAYA GUPTA</a:t>
            </a:r>
            <a:endParaRPr lang="en-US" dirty="0"/>
          </a:p>
        </p:txBody>
      </p:sp>
      <p:sp>
        <p:nvSpPr>
          <p:cNvPr id="4" name="Slide Number Placeholder 3">
            <a:extLst>
              <a:ext uri="{FF2B5EF4-FFF2-40B4-BE49-F238E27FC236}">
                <a16:creationId xmlns:a16="http://schemas.microsoft.com/office/drawing/2014/main" id="{418A9977-B9FB-49FE-B0AE-1E05FA4FC6A2}"/>
              </a:ext>
            </a:extLst>
          </p:cNvPr>
          <p:cNvSpPr>
            <a:spLocks noGrp="1"/>
          </p:cNvSpPr>
          <p:nvPr>
            <p:ph type="sldNum" sz="quarter" idx="12"/>
          </p:nvPr>
        </p:nvSpPr>
        <p:spPr/>
        <p:txBody>
          <a:bodyPr/>
          <a:lstStyle/>
          <a:p>
            <a:fld id="{4FAB73BC-B049-4115-A692-8D63A059BFB8}" type="slidenum">
              <a:rPr lang="en-US" smtClean="0"/>
              <a:pPr/>
              <a:t>78</a:t>
            </a:fld>
            <a:endParaRPr lang="en-US" dirty="0"/>
          </a:p>
        </p:txBody>
      </p:sp>
    </p:spTree>
    <p:extLst>
      <p:ext uri="{BB962C8B-B14F-4D97-AF65-F5344CB8AC3E}">
        <p14:creationId xmlns:p14="http://schemas.microsoft.com/office/powerpoint/2010/main" val="29135332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Complex ML Model For Weather Forecasting</a:t>
            </a:r>
          </a:p>
        </p:txBody>
      </p:sp>
      <p:pic>
        <p:nvPicPr>
          <p:cNvPr id="7" name="Content Placeholder 6" descr="PA-SMT.png"/>
          <p:cNvPicPr>
            <a:picLocks noGrp="1" noChangeAspect="1"/>
          </p:cNvPicPr>
          <p:nvPr>
            <p:ph idx="4294967295"/>
          </p:nvPr>
        </p:nvPicPr>
        <p:blipFill>
          <a:blip r:embed="rId2"/>
          <a:stretch>
            <a:fillRect/>
          </a:stretch>
        </p:blipFill>
        <p:spPr>
          <a:xfrm>
            <a:off x="3487783" y="1521380"/>
            <a:ext cx="4415246" cy="4683476"/>
          </a:xfrm>
        </p:spPr>
      </p:pic>
      <p:sp>
        <p:nvSpPr>
          <p:cNvPr id="8" name="Oval 7"/>
          <p:cNvSpPr/>
          <p:nvPr/>
        </p:nvSpPr>
        <p:spPr>
          <a:xfrm>
            <a:off x="4284617" y="5551714"/>
            <a:ext cx="3840480" cy="67926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2769326" y="4036423"/>
            <a:ext cx="587828" cy="3004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p:cNvSpPr/>
          <p:nvPr/>
        </p:nvSpPr>
        <p:spPr>
          <a:xfrm rot="2764514">
            <a:off x="6753620" y="2148086"/>
            <a:ext cx="265540" cy="5249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733A1788-D9C6-465F-A171-2CE422B34DB0}"/>
              </a:ext>
            </a:extLst>
          </p:cNvPr>
          <p:cNvSpPr>
            <a:spLocks noGrp="1"/>
          </p:cNvSpPr>
          <p:nvPr>
            <p:ph type="dt" sz="half" idx="10"/>
          </p:nvPr>
        </p:nvSpPr>
        <p:spPr/>
        <p:txBody>
          <a:bodyPr/>
          <a:lstStyle/>
          <a:p>
            <a:fld id="{51F7FC4A-80B5-4CC2-9215-70888BB7A1B4}" type="datetime2">
              <a:rPr lang="en-US" smtClean="0"/>
              <a:t>Tuesday, January 16, 2018</a:t>
            </a:fld>
            <a:endParaRPr lang="en-US" dirty="0"/>
          </a:p>
        </p:txBody>
      </p:sp>
      <p:sp>
        <p:nvSpPr>
          <p:cNvPr id="3" name="Footer Placeholder 2">
            <a:extLst>
              <a:ext uri="{FF2B5EF4-FFF2-40B4-BE49-F238E27FC236}">
                <a16:creationId xmlns:a16="http://schemas.microsoft.com/office/drawing/2014/main" id="{586C08B9-E694-449A-8C47-2204A19BB427}"/>
              </a:ext>
            </a:extLst>
          </p:cNvPr>
          <p:cNvSpPr>
            <a:spLocks noGrp="1"/>
          </p:cNvSpPr>
          <p:nvPr>
            <p:ph type="ftr" sz="quarter" idx="11"/>
          </p:nvPr>
        </p:nvSpPr>
        <p:spPr/>
        <p:txBody>
          <a:bodyPr/>
          <a:lstStyle/>
          <a:p>
            <a:r>
              <a:rPr lang="en-US"/>
              <a:t>JAYA GUPTA</a:t>
            </a:r>
            <a:endParaRPr lang="en-US" dirty="0"/>
          </a:p>
        </p:txBody>
      </p:sp>
      <p:sp>
        <p:nvSpPr>
          <p:cNvPr id="4" name="Slide Number Placeholder 3">
            <a:extLst>
              <a:ext uri="{FF2B5EF4-FFF2-40B4-BE49-F238E27FC236}">
                <a16:creationId xmlns:a16="http://schemas.microsoft.com/office/drawing/2014/main" id="{C15CE9AE-85B0-4797-A8E3-0404D54C7476}"/>
              </a:ext>
            </a:extLst>
          </p:cNvPr>
          <p:cNvSpPr>
            <a:spLocks noGrp="1"/>
          </p:cNvSpPr>
          <p:nvPr>
            <p:ph type="sldNum" sz="quarter" idx="12"/>
          </p:nvPr>
        </p:nvSpPr>
        <p:spPr/>
        <p:txBody>
          <a:bodyPr/>
          <a:lstStyle/>
          <a:p>
            <a:fld id="{4FAB73BC-B049-4115-A692-8D63A059BFB8}" type="slidenum">
              <a:rPr lang="en-US" smtClean="0"/>
              <a:pPr/>
              <a:t>8</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Weather Forecasting</a:t>
            </a:r>
          </a:p>
        </p:txBody>
      </p:sp>
      <p:pic>
        <p:nvPicPr>
          <p:cNvPr id="4" name="Picture 3" descr="weather.gif"/>
          <p:cNvPicPr>
            <a:picLocks noChangeAspect="1"/>
          </p:cNvPicPr>
          <p:nvPr/>
        </p:nvPicPr>
        <p:blipFill>
          <a:blip r:embed="rId2"/>
          <a:stretch>
            <a:fillRect/>
          </a:stretch>
        </p:blipFill>
        <p:spPr>
          <a:xfrm>
            <a:off x="3117272" y="1846118"/>
            <a:ext cx="5791201" cy="4343401"/>
          </a:xfrm>
          <a:prstGeom prst="rect">
            <a:avLst/>
          </a:prstGeom>
        </p:spPr>
      </p:pic>
      <p:sp>
        <p:nvSpPr>
          <p:cNvPr id="3" name="Date Placeholder 2">
            <a:extLst>
              <a:ext uri="{FF2B5EF4-FFF2-40B4-BE49-F238E27FC236}">
                <a16:creationId xmlns:a16="http://schemas.microsoft.com/office/drawing/2014/main" id="{F15813E0-222A-462F-BC9F-1CB30A5E8365}"/>
              </a:ext>
            </a:extLst>
          </p:cNvPr>
          <p:cNvSpPr>
            <a:spLocks noGrp="1"/>
          </p:cNvSpPr>
          <p:nvPr>
            <p:ph type="dt" sz="half" idx="10"/>
          </p:nvPr>
        </p:nvSpPr>
        <p:spPr/>
        <p:txBody>
          <a:bodyPr/>
          <a:lstStyle/>
          <a:p>
            <a:fld id="{5616A7CA-C2E2-40EE-A84A-C40B37989181}" type="datetime2">
              <a:rPr lang="en-US" smtClean="0"/>
              <a:t>Tuesday, January 16, 2018</a:t>
            </a:fld>
            <a:endParaRPr lang="en-US" dirty="0"/>
          </a:p>
        </p:txBody>
      </p:sp>
      <p:sp>
        <p:nvSpPr>
          <p:cNvPr id="5" name="Footer Placeholder 4">
            <a:extLst>
              <a:ext uri="{FF2B5EF4-FFF2-40B4-BE49-F238E27FC236}">
                <a16:creationId xmlns:a16="http://schemas.microsoft.com/office/drawing/2014/main" id="{2B57B02E-D219-4105-B3E1-5E9A5FFCFDB6}"/>
              </a:ext>
            </a:extLst>
          </p:cNvPr>
          <p:cNvSpPr>
            <a:spLocks noGrp="1"/>
          </p:cNvSpPr>
          <p:nvPr>
            <p:ph type="ftr" sz="quarter" idx="11"/>
          </p:nvPr>
        </p:nvSpPr>
        <p:spPr/>
        <p:txBody>
          <a:bodyPr/>
          <a:lstStyle/>
          <a:p>
            <a:r>
              <a:rPr lang="en-US"/>
              <a:t>JAYA GUPTA</a:t>
            </a:r>
            <a:endParaRPr lang="en-US" dirty="0"/>
          </a:p>
        </p:txBody>
      </p:sp>
      <p:sp>
        <p:nvSpPr>
          <p:cNvPr id="6" name="Slide Number Placeholder 5">
            <a:extLst>
              <a:ext uri="{FF2B5EF4-FFF2-40B4-BE49-F238E27FC236}">
                <a16:creationId xmlns:a16="http://schemas.microsoft.com/office/drawing/2014/main" id="{A97079B7-FC51-42CF-B40F-65A6633A07B8}"/>
              </a:ext>
            </a:extLst>
          </p:cNvPr>
          <p:cNvSpPr>
            <a:spLocks noGrp="1"/>
          </p:cNvSpPr>
          <p:nvPr>
            <p:ph type="sldNum" sz="quarter" idx="12"/>
          </p:nvPr>
        </p:nvSpPr>
        <p:spPr/>
        <p:txBody>
          <a:bodyPr/>
          <a:lstStyle/>
          <a:p>
            <a:fld id="{4FAB73BC-B049-4115-A692-8D63A059BFB8}" type="slidenum">
              <a:rPr lang="en-US" smtClean="0"/>
              <a:pPr/>
              <a:t>9</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0</TotalTime>
  <Words>2426</Words>
  <Application>Microsoft Office PowerPoint</Application>
  <PresentationFormat>Widescreen</PresentationFormat>
  <Paragraphs>766</Paragraphs>
  <Slides>78</Slides>
  <Notes>0</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4</vt:i4>
      </vt:variant>
      <vt:variant>
        <vt:lpstr>Slide Titles</vt:lpstr>
      </vt:variant>
      <vt:variant>
        <vt:i4>78</vt:i4>
      </vt:variant>
    </vt:vector>
  </HeadingPairs>
  <TitlesOfParts>
    <vt:vector size="93" baseType="lpstr">
      <vt:lpstr>맑은 고딕</vt:lpstr>
      <vt:lpstr>宋体</vt:lpstr>
      <vt:lpstr>Arial</vt:lpstr>
      <vt:lpstr>Bradley Hand ITC</vt:lpstr>
      <vt:lpstr>Calibri</vt:lpstr>
      <vt:lpstr>Calibri Light</vt:lpstr>
      <vt:lpstr>Noto Sans CJK JP Regular</vt:lpstr>
      <vt:lpstr>Tahoma</vt:lpstr>
      <vt:lpstr>Times New Roman</vt:lpstr>
      <vt:lpstr>Wingdings</vt:lpstr>
      <vt:lpstr>Retrospect</vt:lpstr>
      <vt:lpstr>Rastrový obraz</vt:lpstr>
      <vt:lpstr>Rovnice</vt:lpstr>
      <vt:lpstr>Bitmap Image</vt:lpstr>
      <vt:lpstr>Equation</vt:lpstr>
      <vt:lpstr> Faculty Development Program  on  Machine Learning</vt:lpstr>
      <vt:lpstr>Machine Learning in Recent News Feeds</vt:lpstr>
      <vt:lpstr>PowerPoint Presentation</vt:lpstr>
      <vt:lpstr>PowerPoint Presentation</vt:lpstr>
      <vt:lpstr>PowerPoint Presentation</vt:lpstr>
      <vt:lpstr>Applications of Machine Learning</vt:lpstr>
      <vt:lpstr>Weather Forecasting</vt:lpstr>
      <vt:lpstr>Complex ML Model For Weather Forecasting</vt:lpstr>
      <vt:lpstr>Weather Forecasting</vt:lpstr>
      <vt:lpstr>Hand Written Digit Recognition</vt:lpstr>
      <vt:lpstr>Hand Written Digit Recognition</vt:lpstr>
      <vt:lpstr>Hand Written Digit Recognition</vt:lpstr>
      <vt:lpstr>Hand Written Digit Recognition</vt:lpstr>
      <vt:lpstr>Face Recognition</vt:lpstr>
      <vt:lpstr>PowerPoint Presentation</vt:lpstr>
      <vt:lpstr>Google Trends</vt:lpstr>
      <vt:lpstr>Google Trends</vt:lpstr>
      <vt:lpstr>PowerPoint Presentation</vt:lpstr>
      <vt:lpstr>What is Learning?</vt:lpstr>
      <vt:lpstr>PowerPoint Presentation</vt:lpstr>
      <vt:lpstr>PowerPoint Presentation</vt:lpstr>
      <vt:lpstr>PowerPoint Presentation</vt:lpstr>
      <vt:lpstr>PowerPoint Presentation</vt:lpstr>
      <vt:lpstr>PowerPoint Presentation</vt:lpstr>
      <vt:lpstr>PowerPoint Presentation</vt:lpstr>
      <vt:lpstr>How Machine Will Learn?</vt:lpstr>
      <vt:lpstr>Machine Learning Formal Definition</vt:lpstr>
      <vt:lpstr>Tom Mitchell Definition</vt:lpstr>
      <vt:lpstr>Machine Learning Outline</vt:lpstr>
      <vt:lpstr>Python Hands-on</vt:lpstr>
      <vt:lpstr>Supervised Learning</vt:lpstr>
      <vt:lpstr>Regression Example</vt:lpstr>
      <vt:lpstr>PowerPoint Presentation</vt:lpstr>
      <vt:lpstr>PowerPoint Presentation</vt:lpstr>
      <vt:lpstr>Classification Example</vt:lpstr>
      <vt:lpstr>Classification Example</vt:lpstr>
      <vt:lpstr>Classification Example</vt:lpstr>
      <vt:lpstr>PowerPoint Presentation</vt:lpstr>
      <vt:lpstr>Machine Learning Outline</vt:lpstr>
      <vt:lpstr>PowerPoint Presentation</vt:lpstr>
      <vt:lpstr>Play Tennis ?</vt:lpstr>
      <vt:lpstr>How Decision Tree Classify</vt:lpstr>
      <vt:lpstr>Conceptual Approach</vt:lpstr>
      <vt:lpstr>Decision Tree</vt:lpstr>
      <vt:lpstr>Decision Tree</vt:lpstr>
      <vt:lpstr>Decision Tree</vt:lpstr>
      <vt:lpstr>Decision Tree</vt:lpstr>
      <vt:lpstr>Decision Tree</vt:lpstr>
      <vt:lpstr>Decision Tree</vt:lpstr>
      <vt:lpstr>Take an standard input dataset and perform classification of data by using Decision Tree Classifier and also create a Decision tree for corresponding input</vt:lpstr>
      <vt:lpstr>Machine Learning Outline</vt:lpstr>
      <vt:lpstr>Take an standard input dataset and perform classification of data by using KNN Classifier. </vt:lpstr>
      <vt:lpstr>K-Nearest Neighbors</vt:lpstr>
      <vt:lpstr>Machine Learning Outline</vt:lpstr>
      <vt:lpstr>Take an standard input dataset and perform classification of data by using Naïve Bayes Classifier. </vt:lpstr>
      <vt:lpstr>Naïve Bayes Classifier</vt:lpstr>
      <vt:lpstr>Bayes Theorem</vt:lpstr>
      <vt:lpstr>Extended Bayes Theorem</vt:lpstr>
      <vt:lpstr>Naïve Bayes Classifier</vt:lpstr>
      <vt:lpstr>Naïve Bayes Classifier</vt:lpstr>
      <vt:lpstr>Example of Naïve Bayes Classifier</vt:lpstr>
      <vt:lpstr>Machine Learning Outline</vt:lpstr>
      <vt:lpstr>Take an standard input dataset and Compare the Accuracy Scores of Decision Tee, KNN, Naïve Bayes classification.</vt:lpstr>
      <vt:lpstr>Take MNIST dataset and predict the class labels by using KNN Classifier and check performance measure by using Confusion Matrix.</vt:lpstr>
      <vt:lpstr>Machine Learning Outline</vt:lpstr>
      <vt:lpstr>Take MNIST dataset and predict the class labels by using Support Vector Machines (SVM) Classifier</vt:lpstr>
      <vt:lpstr>Support Vector Machine</vt:lpstr>
      <vt:lpstr>Separating Hyperplane</vt:lpstr>
      <vt:lpstr>Separating Hyperplanes</vt:lpstr>
      <vt:lpstr>Choosing A Separating Hyperplane</vt:lpstr>
      <vt:lpstr>Choosing A Separating Hyperplane</vt:lpstr>
      <vt:lpstr>PowerPoint Presentation</vt:lpstr>
      <vt:lpstr>PowerPoint Presentation</vt:lpstr>
      <vt:lpstr>Choosing A Separating Hyperplane.</vt:lpstr>
      <vt:lpstr>Machine Learning Outline</vt:lpstr>
      <vt:lpstr>Take Housing Price dataset and predict the price of new house area.</vt:lpstr>
      <vt:lpstr>Detect Faces in an Image by using Haarcascade data.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125</cp:revision>
  <dcterms:created xsi:type="dcterms:W3CDTF">2014-09-12T02:11:56Z</dcterms:created>
  <dcterms:modified xsi:type="dcterms:W3CDTF">2018-01-16T17:22:31Z</dcterms:modified>
  <cp:contentStatus/>
</cp:coreProperties>
</file>